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7"/>
  </p:notesMasterIdLst>
  <p:sldIdLst>
    <p:sldId id="256" r:id="rId2"/>
    <p:sldId id="522" r:id="rId3"/>
    <p:sldId id="527" r:id="rId4"/>
    <p:sldId id="528" r:id="rId5"/>
    <p:sldId id="529" r:id="rId6"/>
    <p:sldId id="531" r:id="rId7"/>
    <p:sldId id="261" r:id="rId8"/>
    <p:sldId id="525" r:id="rId9"/>
    <p:sldId id="533" r:id="rId10"/>
    <p:sldId id="492" r:id="rId11"/>
    <p:sldId id="523" r:id="rId12"/>
    <p:sldId id="634" r:id="rId13"/>
    <p:sldId id="635" r:id="rId14"/>
    <p:sldId id="636" r:id="rId15"/>
    <p:sldId id="637" r:id="rId16"/>
    <p:sldId id="638" r:id="rId17"/>
    <p:sldId id="639" r:id="rId18"/>
    <p:sldId id="640" r:id="rId19"/>
    <p:sldId id="641" r:id="rId20"/>
    <p:sldId id="642" r:id="rId21"/>
    <p:sldId id="643" r:id="rId22"/>
    <p:sldId id="644" r:id="rId23"/>
    <p:sldId id="645" r:id="rId24"/>
    <p:sldId id="646" r:id="rId25"/>
    <p:sldId id="390" r:id="rId26"/>
    <p:sldId id="536" r:id="rId27"/>
    <p:sldId id="537" r:id="rId28"/>
    <p:sldId id="538" r:id="rId29"/>
    <p:sldId id="539" r:id="rId30"/>
    <p:sldId id="540" r:id="rId31"/>
    <p:sldId id="541" r:id="rId32"/>
    <p:sldId id="542" r:id="rId33"/>
    <p:sldId id="543" r:id="rId34"/>
    <p:sldId id="544" r:id="rId35"/>
    <p:sldId id="545" r:id="rId36"/>
    <p:sldId id="546" r:id="rId37"/>
    <p:sldId id="547" r:id="rId38"/>
    <p:sldId id="548" r:id="rId39"/>
    <p:sldId id="549" r:id="rId40"/>
    <p:sldId id="391" r:id="rId41"/>
    <p:sldId id="497" r:id="rId42"/>
    <p:sldId id="557" r:id="rId43"/>
    <p:sldId id="558" r:id="rId44"/>
    <p:sldId id="559" r:id="rId45"/>
    <p:sldId id="560" r:id="rId46"/>
    <p:sldId id="561" r:id="rId47"/>
    <p:sldId id="500" r:id="rId48"/>
    <p:sldId id="501" r:id="rId49"/>
    <p:sldId id="502" r:id="rId50"/>
    <p:sldId id="430" r:id="rId51"/>
    <p:sldId id="503" r:id="rId52"/>
    <p:sldId id="504" r:id="rId53"/>
    <p:sldId id="496" r:id="rId54"/>
    <p:sldId id="532" r:id="rId55"/>
    <p:sldId id="627" r:id="rId56"/>
    <p:sldId id="626" r:id="rId57"/>
    <p:sldId id="628" r:id="rId58"/>
    <p:sldId id="625" r:id="rId59"/>
    <p:sldId id="562" r:id="rId60"/>
    <p:sldId id="505" r:id="rId61"/>
    <p:sldId id="506" r:id="rId62"/>
    <p:sldId id="507" r:id="rId63"/>
    <p:sldId id="508" r:id="rId64"/>
    <p:sldId id="509" r:id="rId65"/>
    <p:sldId id="510" r:id="rId66"/>
    <p:sldId id="512" r:id="rId67"/>
    <p:sldId id="499" r:id="rId68"/>
    <p:sldId id="513" r:id="rId69"/>
    <p:sldId id="517" r:id="rId70"/>
    <p:sldId id="518" r:id="rId71"/>
    <p:sldId id="519" r:id="rId72"/>
    <p:sldId id="594" r:id="rId73"/>
    <p:sldId id="593" r:id="rId74"/>
    <p:sldId id="629" r:id="rId75"/>
    <p:sldId id="630" r:id="rId76"/>
    <p:sldId id="631" r:id="rId77"/>
    <p:sldId id="632" r:id="rId78"/>
    <p:sldId id="595" r:id="rId79"/>
    <p:sldId id="516" r:id="rId80"/>
    <p:sldId id="563" r:id="rId81"/>
    <p:sldId id="596" r:id="rId82"/>
    <p:sldId id="597" r:id="rId83"/>
    <p:sldId id="598" r:id="rId84"/>
    <p:sldId id="599" r:id="rId85"/>
    <p:sldId id="600" r:id="rId86"/>
    <p:sldId id="608" r:id="rId87"/>
    <p:sldId id="601" r:id="rId88"/>
    <p:sldId id="602" r:id="rId89"/>
    <p:sldId id="609" r:id="rId90"/>
    <p:sldId id="603" r:id="rId91"/>
    <p:sldId id="604" r:id="rId92"/>
    <p:sldId id="605" r:id="rId93"/>
    <p:sldId id="606" r:id="rId94"/>
    <p:sldId id="607" r:id="rId95"/>
    <p:sldId id="620" r:id="rId96"/>
    <p:sldId id="610" r:id="rId97"/>
    <p:sldId id="564" r:id="rId98"/>
    <p:sldId id="612" r:id="rId99"/>
    <p:sldId id="613" r:id="rId100"/>
    <p:sldId id="614" r:id="rId101"/>
    <p:sldId id="616" r:id="rId102"/>
    <p:sldId id="617" r:id="rId103"/>
    <p:sldId id="618" r:id="rId104"/>
    <p:sldId id="615" r:id="rId105"/>
    <p:sldId id="619" r:id="rId106"/>
    <p:sldId id="621" r:id="rId107"/>
    <p:sldId id="611" r:id="rId108"/>
    <p:sldId id="565" r:id="rId109"/>
    <p:sldId id="566" r:id="rId110"/>
    <p:sldId id="567" r:id="rId111"/>
    <p:sldId id="568" r:id="rId112"/>
    <p:sldId id="569" r:id="rId113"/>
    <p:sldId id="570" r:id="rId114"/>
    <p:sldId id="580" r:id="rId115"/>
    <p:sldId id="581" r:id="rId116"/>
    <p:sldId id="582" r:id="rId117"/>
    <p:sldId id="583" r:id="rId118"/>
    <p:sldId id="584" r:id="rId119"/>
    <p:sldId id="585" r:id="rId120"/>
    <p:sldId id="586" r:id="rId121"/>
    <p:sldId id="587" r:id="rId122"/>
    <p:sldId id="588" r:id="rId123"/>
    <p:sldId id="589" r:id="rId124"/>
    <p:sldId id="590" r:id="rId125"/>
    <p:sldId id="591" r:id="rId126"/>
    <p:sldId id="592" r:id="rId127"/>
    <p:sldId id="571" r:id="rId128"/>
    <p:sldId id="572" r:id="rId129"/>
    <p:sldId id="574" r:id="rId130"/>
    <p:sldId id="575" r:id="rId131"/>
    <p:sldId id="622" r:id="rId132"/>
    <p:sldId id="576" r:id="rId133"/>
    <p:sldId id="577" r:id="rId134"/>
    <p:sldId id="578" r:id="rId135"/>
    <p:sldId id="579" r:id="rId136"/>
    <p:sldId id="534" r:id="rId137"/>
    <p:sldId id="623" r:id="rId138"/>
    <p:sldId id="633" r:id="rId139"/>
    <p:sldId id="624" r:id="rId140"/>
    <p:sldId id="394" r:id="rId141"/>
    <p:sldId id="444" r:id="rId142"/>
    <p:sldId id="464" r:id="rId143"/>
    <p:sldId id="465" r:id="rId144"/>
    <p:sldId id="420" r:id="rId145"/>
    <p:sldId id="556"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C731"/>
    <a:srgbClr val="FEB9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310" autoAdjust="0"/>
  </p:normalViewPr>
  <p:slideViewPr>
    <p:cSldViewPr snapToGrid="0">
      <p:cViewPr varScale="1">
        <p:scale>
          <a:sx n="72" d="100"/>
          <a:sy n="72" d="100"/>
        </p:scale>
        <p:origin x="1027" y="58"/>
      </p:cViewPr>
      <p:guideLst>
        <p:guide orient="horz" pos="2160"/>
        <p:guide pos="3840"/>
      </p:guideLst>
    </p:cSldViewPr>
  </p:slideViewPr>
  <p:notesTextViewPr>
    <p:cViewPr>
      <p:scale>
        <a:sx n="1" d="1"/>
        <a:sy n="1" d="1"/>
      </p:scale>
      <p:origin x="0" y="0"/>
    </p:cViewPr>
  </p:notesTextViewPr>
  <p:notesViewPr>
    <p:cSldViewPr snapToGrid="0">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CC19C-DC0D-4ED7-881C-A1DBCE5D2EE5}" type="doc">
      <dgm:prSet loTypeId="urn:microsoft.com/office/officeart/2005/8/layout/cycle5" loCatId="cycle" qsTypeId="urn:microsoft.com/office/officeart/2005/8/quickstyle/simple3" qsCatId="simple" csTypeId="urn:microsoft.com/office/officeart/2005/8/colors/colorful5" csCatId="colorful" phldr="1"/>
      <dgm:spPr/>
      <dgm:t>
        <a:bodyPr/>
        <a:lstStyle/>
        <a:p>
          <a:endParaRPr lang="en-US"/>
        </a:p>
      </dgm:t>
    </dgm:pt>
    <dgm:pt modelId="{FF67A646-9EAE-45ED-8611-BAFB8EB465E5}">
      <dgm:prSet phldrT="[Text]" custT="1"/>
      <dgm:spPr/>
      <dgm:t>
        <a:bodyPr/>
        <a:lstStyle/>
        <a:p>
          <a:r>
            <a:rPr lang="en-US" sz="1400" dirty="0"/>
            <a:t>PNGOC evaluates NF and submitted list of athletes based on the evaluation criteria's &amp; their HP Plan</a:t>
          </a:r>
        </a:p>
      </dgm:t>
    </dgm:pt>
    <dgm:pt modelId="{54E655BA-F835-4234-8B24-77D1885C5B7A}" type="parTrans" cxnId="{09175A5F-714E-4D8E-BEA7-EAE3B82E849F}">
      <dgm:prSet/>
      <dgm:spPr/>
      <dgm:t>
        <a:bodyPr/>
        <a:lstStyle/>
        <a:p>
          <a:endParaRPr lang="en-US"/>
        </a:p>
      </dgm:t>
    </dgm:pt>
    <dgm:pt modelId="{DAF0B2CE-D046-4D41-BBEF-861EB4AEA5DB}" type="sibTrans" cxnId="{09175A5F-714E-4D8E-BEA7-EAE3B82E849F}">
      <dgm:prSet/>
      <dgm:spPr/>
      <dgm:t>
        <a:bodyPr/>
        <a:lstStyle/>
        <a:p>
          <a:endParaRPr lang="en-US"/>
        </a:p>
      </dgm:t>
    </dgm:pt>
    <dgm:pt modelId="{71716674-2E29-49FF-ADFB-B02915268D6C}">
      <dgm:prSet phldrT="[Text]" custT="1"/>
      <dgm:spPr/>
      <dgm:t>
        <a:bodyPr/>
        <a:lstStyle/>
        <a:p>
          <a:r>
            <a:rPr lang="en-US" sz="1400" dirty="0"/>
            <a:t>NF evaluates themselves based on the criteria’s and provides evidence to justify their evaluations</a:t>
          </a:r>
        </a:p>
      </dgm:t>
    </dgm:pt>
    <dgm:pt modelId="{D00FE519-F0C8-4D14-BE68-7F2473CF33C8}" type="parTrans" cxnId="{124463C6-2C99-408D-90D4-02B6FCE34D47}">
      <dgm:prSet/>
      <dgm:spPr/>
      <dgm:t>
        <a:bodyPr/>
        <a:lstStyle/>
        <a:p>
          <a:endParaRPr lang="en-US"/>
        </a:p>
      </dgm:t>
    </dgm:pt>
    <dgm:pt modelId="{07F91FB1-09F7-463C-B9F4-60A763477765}" type="sibTrans" cxnId="{124463C6-2C99-408D-90D4-02B6FCE34D47}">
      <dgm:prSet/>
      <dgm:spPr/>
      <dgm:t>
        <a:bodyPr/>
        <a:lstStyle/>
        <a:p>
          <a:endParaRPr lang="en-US"/>
        </a:p>
      </dgm:t>
    </dgm:pt>
    <dgm:pt modelId="{BC3EFBBD-7114-4761-8B24-C1132D677CB1}">
      <dgm:prSet phldrT="[Text]" custT="1"/>
      <dgm:spPr/>
      <dgm:t>
        <a:bodyPr/>
        <a:lstStyle/>
        <a:p>
          <a:r>
            <a:rPr lang="en-US" sz="1400" dirty="0"/>
            <a:t>PNGOC and NF reviews (annually) the scores and arrives at a final agreed score</a:t>
          </a:r>
        </a:p>
      </dgm:t>
    </dgm:pt>
    <dgm:pt modelId="{6815CD96-34B8-4524-9509-CFDED3297321}" type="parTrans" cxnId="{1CBB9616-1025-4C70-AC3D-FBCAAE7F8E86}">
      <dgm:prSet/>
      <dgm:spPr/>
      <dgm:t>
        <a:bodyPr/>
        <a:lstStyle/>
        <a:p>
          <a:endParaRPr lang="en-US"/>
        </a:p>
      </dgm:t>
    </dgm:pt>
    <dgm:pt modelId="{6BC99FFA-79A1-4EBB-B908-F572CB3A295E}" type="sibTrans" cxnId="{1CBB9616-1025-4C70-AC3D-FBCAAE7F8E86}">
      <dgm:prSet/>
      <dgm:spPr/>
      <dgm:t>
        <a:bodyPr/>
        <a:lstStyle/>
        <a:p>
          <a:endParaRPr lang="en-US"/>
        </a:p>
      </dgm:t>
    </dgm:pt>
    <dgm:pt modelId="{CEC30CD9-E705-41DD-A5B3-4B98A8EFF40E}">
      <dgm:prSet phldrT="[Text]" custT="1"/>
      <dgm:spPr/>
      <dgm:t>
        <a:bodyPr/>
        <a:lstStyle/>
        <a:p>
          <a:r>
            <a:rPr lang="en-US" sz="1400" dirty="0"/>
            <a:t>Resources are allocated according to </a:t>
          </a:r>
          <a:r>
            <a:rPr lang="en-US" sz="1400" b="1" dirty="0"/>
            <a:t>Resources Allocation Policy (RAP)</a:t>
          </a:r>
        </a:p>
      </dgm:t>
    </dgm:pt>
    <dgm:pt modelId="{0F32084C-D548-4C1B-AE6F-A12B28D509E2}" type="parTrans" cxnId="{821B1681-AFA7-4CA7-91BE-E419BB87F56E}">
      <dgm:prSet/>
      <dgm:spPr/>
      <dgm:t>
        <a:bodyPr/>
        <a:lstStyle/>
        <a:p>
          <a:endParaRPr lang="en-US"/>
        </a:p>
      </dgm:t>
    </dgm:pt>
    <dgm:pt modelId="{6C18C1D5-3FA4-416B-9EE3-EAB8D31E4114}" type="sibTrans" cxnId="{821B1681-AFA7-4CA7-91BE-E419BB87F56E}">
      <dgm:prSet/>
      <dgm:spPr/>
      <dgm:t>
        <a:bodyPr/>
        <a:lstStyle/>
        <a:p>
          <a:endParaRPr lang="en-US"/>
        </a:p>
      </dgm:t>
    </dgm:pt>
    <dgm:pt modelId="{2A0B8E3B-1A1C-4244-924B-97C954541E9D}">
      <dgm:prSet phldrT="[Text]" custT="1"/>
      <dgm:spPr/>
      <dgm:t>
        <a:bodyPr/>
        <a:lstStyle/>
        <a:p>
          <a:r>
            <a:rPr lang="en-US" sz="1400" dirty="0"/>
            <a:t>NF Executes the plans</a:t>
          </a:r>
        </a:p>
      </dgm:t>
    </dgm:pt>
    <dgm:pt modelId="{9243ED19-ABBA-45EF-835D-090AABC1E5D3}" type="parTrans" cxnId="{4952C658-7D72-43FF-A780-92254F741269}">
      <dgm:prSet/>
      <dgm:spPr/>
      <dgm:t>
        <a:bodyPr/>
        <a:lstStyle/>
        <a:p>
          <a:endParaRPr lang="en-US"/>
        </a:p>
      </dgm:t>
    </dgm:pt>
    <dgm:pt modelId="{B02584E3-4278-4802-B5F8-BC4ADAEC6ACF}" type="sibTrans" cxnId="{4952C658-7D72-43FF-A780-92254F741269}">
      <dgm:prSet/>
      <dgm:spPr/>
      <dgm:t>
        <a:bodyPr/>
        <a:lstStyle/>
        <a:p>
          <a:endParaRPr lang="en-US"/>
        </a:p>
      </dgm:t>
    </dgm:pt>
    <dgm:pt modelId="{CE5EBCAD-9CD0-46AF-9D76-7A2A1D4FF413}">
      <dgm:prSet phldrT="[Text]" custT="1"/>
      <dgm:spPr/>
      <dgm:t>
        <a:bodyPr/>
        <a:lstStyle/>
        <a:p>
          <a:r>
            <a:rPr lang="en-US" sz="1400" dirty="0"/>
            <a:t>Final score determines the ranking tier for that NF</a:t>
          </a:r>
        </a:p>
      </dgm:t>
    </dgm:pt>
    <dgm:pt modelId="{6F9A4662-B458-46C2-B8C0-49BBE72C415F}" type="parTrans" cxnId="{9D21E544-CD6E-41B9-AA0B-688B5746E0C8}">
      <dgm:prSet/>
      <dgm:spPr/>
      <dgm:t>
        <a:bodyPr/>
        <a:lstStyle/>
        <a:p>
          <a:endParaRPr lang="en-US"/>
        </a:p>
      </dgm:t>
    </dgm:pt>
    <dgm:pt modelId="{6E3625BF-D930-4968-8E88-0D80E1BF68E0}" type="sibTrans" cxnId="{9D21E544-CD6E-41B9-AA0B-688B5746E0C8}">
      <dgm:prSet/>
      <dgm:spPr/>
      <dgm:t>
        <a:bodyPr/>
        <a:lstStyle/>
        <a:p>
          <a:endParaRPr lang="en-US"/>
        </a:p>
      </dgm:t>
    </dgm:pt>
    <dgm:pt modelId="{912E5157-6540-48B3-A12B-BEBBF6CB482F}" type="pres">
      <dgm:prSet presAssocID="{36FCC19C-DC0D-4ED7-881C-A1DBCE5D2EE5}" presName="cycle" presStyleCnt="0">
        <dgm:presLayoutVars>
          <dgm:dir/>
          <dgm:resizeHandles val="exact"/>
        </dgm:presLayoutVars>
      </dgm:prSet>
      <dgm:spPr/>
    </dgm:pt>
    <dgm:pt modelId="{45E619CE-5AA0-484F-9480-CA9FBB491E28}" type="pres">
      <dgm:prSet presAssocID="{FF67A646-9EAE-45ED-8611-BAFB8EB465E5}" presName="node" presStyleLbl="node1" presStyleIdx="0" presStyleCnt="6" custScaleX="157556">
        <dgm:presLayoutVars>
          <dgm:bulletEnabled val="1"/>
        </dgm:presLayoutVars>
      </dgm:prSet>
      <dgm:spPr/>
    </dgm:pt>
    <dgm:pt modelId="{69A5CD41-A302-4375-8E9E-7B0ACD365F14}" type="pres">
      <dgm:prSet presAssocID="{FF67A646-9EAE-45ED-8611-BAFB8EB465E5}" presName="spNode" presStyleCnt="0"/>
      <dgm:spPr/>
    </dgm:pt>
    <dgm:pt modelId="{EEF0C466-2711-4CFC-92FD-AF19919A5D9C}" type="pres">
      <dgm:prSet presAssocID="{DAF0B2CE-D046-4D41-BBEF-861EB4AEA5DB}" presName="sibTrans" presStyleLbl="sibTrans1D1" presStyleIdx="0" presStyleCnt="6"/>
      <dgm:spPr/>
    </dgm:pt>
    <dgm:pt modelId="{1B414863-2B67-43B3-B995-F5288710667E}" type="pres">
      <dgm:prSet presAssocID="{71716674-2E29-49FF-ADFB-B02915268D6C}" presName="node" presStyleLbl="node1" presStyleIdx="1" presStyleCnt="6" custScaleX="152282" custScaleY="125751" custRadScaleRad="100100" custRadScaleInc="45872">
        <dgm:presLayoutVars>
          <dgm:bulletEnabled val="1"/>
        </dgm:presLayoutVars>
      </dgm:prSet>
      <dgm:spPr/>
    </dgm:pt>
    <dgm:pt modelId="{83317F4E-7DCF-43C9-8F5E-526C79B45831}" type="pres">
      <dgm:prSet presAssocID="{71716674-2E29-49FF-ADFB-B02915268D6C}" presName="spNode" presStyleCnt="0"/>
      <dgm:spPr/>
    </dgm:pt>
    <dgm:pt modelId="{EA76F3B1-A9EA-4C20-AAEE-9950723C1DFE}" type="pres">
      <dgm:prSet presAssocID="{07F91FB1-09F7-463C-B9F4-60A763477765}" presName="sibTrans" presStyleLbl="sibTrans1D1" presStyleIdx="1" presStyleCnt="6"/>
      <dgm:spPr/>
    </dgm:pt>
    <dgm:pt modelId="{2A847107-4CD1-4866-BC85-45B4AF0189F5}" type="pres">
      <dgm:prSet presAssocID="{BC3EFBBD-7114-4761-8B24-C1132D677CB1}" presName="node" presStyleLbl="node1" presStyleIdx="2" presStyleCnt="6" custScaleX="147240">
        <dgm:presLayoutVars>
          <dgm:bulletEnabled val="1"/>
        </dgm:presLayoutVars>
      </dgm:prSet>
      <dgm:spPr/>
    </dgm:pt>
    <dgm:pt modelId="{474AA199-377C-49A8-8752-5609762CFED7}" type="pres">
      <dgm:prSet presAssocID="{BC3EFBBD-7114-4761-8B24-C1132D677CB1}" presName="spNode" presStyleCnt="0"/>
      <dgm:spPr/>
    </dgm:pt>
    <dgm:pt modelId="{D8CF7188-CAA9-4ADE-9BA0-E0EF3F2CB826}" type="pres">
      <dgm:prSet presAssocID="{6BC99FFA-79A1-4EBB-B908-F572CB3A295E}" presName="sibTrans" presStyleLbl="sibTrans1D1" presStyleIdx="2" presStyleCnt="6"/>
      <dgm:spPr/>
    </dgm:pt>
    <dgm:pt modelId="{3F4DE68C-4E17-48C4-B322-248CCEE52CE0}" type="pres">
      <dgm:prSet presAssocID="{CE5EBCAD-9CD0-46AF-9D76-7A2A1D4FF413}" presName="node" presStyleLbl="node1" presStyleIdx="3" presStyleCnt="6">
        <dgm:presLayoutVars>
          <dgm:bulletEnabled val="1"/>
        </dgm:presLayoutVars>
      </dgm:prSet>
      <dgm:spPr/>
    </dgm:pt>
    <dgm:pt modelId="{0D4D0D6F-C488-400D-81BE-597661D8604A}" type="pres">
      <dgm:prSet presAssocID="{CE5EBCAD-9CD0-46AF-9D76-7A2A1D4FF413}" presName="spNode" presStyleCnt="0"/>
      <dgm:spPr/>
    </dgm:pt>
    <dgm:pt modelId="{C7CF1A6E-8FCD-4F9B-8F1C-297AD51AABC0}" type="pres">
      <dgm:prSet presAssocID="{6E3625BF-D930-4968-8E88-0D80E1BF68E0}" presName="sibTrans" presStyleLbl="sibTrans1D1" presStyleIdx="3" presStyleCnt="6"/>
      <dgm:spPr/>
    </dgm:pt>
    <dgm:pt modelId="{69289EB1-7652-4AAC-8D6C-4D4C9870198C}" type="pres">
      <dgm:prSet presAssocID="{CEC30CD9-E705-41DD-A5B3-4B98A8EFF40E}" presName="node" presStyleLbl="node1" presStyleIdx="4" presStyleCnt="6" custScaleX="124926">
        <dgm:presLayoutVars>
          <dgm:bulletEnabled val="1"/>
        </dgm:presLayoutVars>
      </dgm:prSet>
      <dgm:spPr/>
    </dgm:pt>
    <dgm:pt modelId="{D2438C54-29A9-44C9-86E0-1C4E32B20772}" type="pres">
      <dgm:prSet presAssocID="{CEC30CD9-E705-41DD-A5B3-4B98A8EFF40E}" presName="spNode" presStyleCnt="0"/>
      <dgm:spPr/>
    </dgm:pt>
    <dgm:pt modelId="{F2139F32-9E07-4229-A32A-ED8729C6382D}" type="pres">
      <dgm:prSet presAssocID="{6C18C1D5-3FA4-416B-9EE3-EAB8D31E4114}" presName="sibTrans" presStyleLbl="sibTrans1D1" presStyleIdx="4" presStyleCnt="6"/>
      <dgm:spPr/>
    </dgm:pt>
    <dgm:pt modelId="{766FEB3D-2FC7-4C16-91F1-C6A1018B4E0F}" type="pres">
      <dgm:prSet presAssocID="{2A0B8E3B-1A1C-4244-924B-97C954541E9D}" presName="node" presStyleLbl="node1" presStyleIdx="5" presStyleCnt="6">
        <dgm:presLayoutVars>
          <dgm:bulletEnabled val="1"/>
        </dgm:presLayoutVars>
      </dgm:prSet>
      <dgm:spPr/>
    </dgm:pt>
    <dgm:pt modelId="{E45AE453-6DC6-4C2F-8D9E-22D6185EB35B}" type="pres">
      <dgm:prSet presAssocID="{2A0B8E3B-1A1C-4244-924B-97C954541E9D}" presName="spNode" presStyleCnt="0"/>
      <dgm:spPr/>
    </dgm:pt>
    <dgm:pt modelId="{B01AD70C-47AF-4810-91D4-FA6B1354A7B1}" type="pres">
      <dgm:prSet presAssocID="{B02584E3-4278-4802-B5F8-BC4ADAEC6ACF}" presName="sibTrans" presStyleLbl="sibTrans1D1" presStyleIdx="5" presStyleCnt="6"/>
      <dgm:spPr/>
    </dgm:pt>
  </dgm:ptLst>
  <dgm:cxnLst>
    <dgm:cxn modelId="{D318AA06-D274-476D-AB28-011B5232CA59}" type="presOf" srcId="{71716674-2E29-49FF-ADFB-B02915268D6C}" destId="{1B414863-2B67-43B3-B995-F5288710667E}" srcOrd="0" destOrd="0" presId="urn:microsoft.com/office/officeart/2005/8/layout/cycle5"/>
    <dgm:cxn modelId="{2512CE11-8269-4836-BFEE-B8B246AF1812}" type="presOf" srcId="{2A0B8E3B-1A1C-4244-924B-97C954541E9D}" destId="{766FEB3D-2FC7-4C16-91F1-C6A1018B4E0F}" srcOrd="0" destOrd="0" presId="urn:microsoft.com/office/officeart/2005/8/layout/cycle5"/>
    <dgm:cxn modelId="{1CBB9616-1025-4C70-AC3D-FBCAAE7F8E86}" srcId="{36FCC19C-DC0D-4ED7-881C-A1DBCE5D2EE5}" destId="{BC3EFBBD-7114-4761-8B24-C1132D677CB1}" srcOrd="2" destOrd="0" parTransId="{6815CD96-34B8-4524-9509-CFDED3297321}" sibTransId="{6BC99FFA-79A1-4EBB-B908-F572CB3A295E}"/>
    <dgm:cxn modelId="{05613332-E786-4D22-B9FC-DC88DC82D018}" type="presOf" srcId="{6C18C1D5-3FA4-416B-9EE3-EAB8D31E4114}" destId="{F2139F32-9E07-4229-A32A-ED8729C6382D}" srcOrd="0" destOrd="0" presId="urn:microsoft.com/office/officeart/2005/8/layout/cycle5"/>
    <dgm:cxn modelId="{D213C437-7D5D-4711-9235-04CA1A4136AB}" type="presOf" srcId="{6BC99FFA-79A1-4EBB-B908-F572CB3A295E}" destId="{D8CF7188-CAA9-4ADE-9BA0-E0EF3F2CB826}" srcOrd="0" destOrd="0" presId="urn:microsoft.com/office/officeart/2005/8/layout/cycle5"/>
    <dgm:cxn modelId="{5180A23E-A564-4EE2-AE3E-10011AE183A5}" type="presOf" srcId="{FF67A646-9EAE-45ED-8611-BAFB8EB465E5}" destId="{45E619CE-5AA0-484F-9480-CA9FBB491E28}" srcOrd="0" destOrd="0" presId="urn:microsoft.com/office/officeart/2005/8/layout/cycle5"/>
    <dgm:cxn modelId="{09175A5F-714E-4D8E-BEA7-EAE3B82E849F}" srcId="{36FCC19C-DC0D-4ED7-881C-A1DBCE5D2EE5}" destId="{FF67A646-9EAE-45ED-8611-BAFB8EB465E5}" srcOrd="0" destOrd="0" parTransId="{54E655BA-F835-4234-8B24-77D1885C5B7A}" sibTransId="{DAF0B2CE-D046-4D41-BBEF-861EB4AEA5DB}"/>
    <dgm:cxn modelId="{9D21E544-CD6E-41B9-AA0B-688B5746E0C8}" srcId="{36FCC19C-DC0D-4ED7-881C-A1DBCE5D2EE5}" destId="{CE5EBCAD-9CD0-46AF-9D76-7A2A1D4FF413}" srcOrd="3" destOrd="0" parTransId="{6F9A4662-B458-46C2-B8C0-49BBE72C415F}" sibTransId="{6E3625BF-D930-4968-8E88-0D80E1BF68E0}"/>
    <dgm:cxn modelId="{93B9B36A-760D-4637-BD5C-0015E1AF1BAA}" type="presOf" srcId="{DAF0B2CE-D046-4D41-BBEF-861EB4AEA5DB}" destId="{EEF0C466-2711-4CFC-92FD-AF19919A5D9C}" srcOrd="0" destOrd="0" presId="urn:microsoft.com/office/officeart/2005/8/layout/cycle5"/>
    <dgm:cxn modelId="{6CF2556E-95D2-4F6D-9716-AFD9D8F290D0}" type="presOf" srcId="{07F91FB1-09F7-463C-B9F4-60A763477765}" destId="{EA76F3B1-A9EA-4C20-AAEE-9950723C1DFE}" srcOrd="0" destOrd="0" presId="urn:microsoft.com/office/officeart/2005/8/layout/cycle5"/>
    <dgm:cxn modelId="{4952C658-7D72-43FF-A780-92254F741269}" srcId="{36FCC19C-DC0D-4ED7-881C-A1DBCE5D2EE5}" destId="{2A0B8E3B-1A1C-4244-924B-97C954541E9D}" srcOrd="5" destOrd="0" parTransId="{9243ED19-ABBA-45EF-835D-090AABC1E5D3}" sibTransId="{B02584E3-4278-4802-B5F8-BC4ADAEC6ACF}"/>
    <dgm:cxn modelId="{FBD98E79-8AFE-4A72-966B-93376A9CB12C}" type="presOf" srcId="{6E3625BF-D930-4968-8E88-0D80E1BF68E0}" destId="{C7CF1A6E-8FCD-4F9B-8F1C-297AD51AABC0}" srcOrd="0" destOrd="0" presId="urn:microsoft.com/office/officeart/2005/8/layout/cycle5"/>
    <dgm:cxn modelId="{821B1681-AFA7-4CA7-91BE-E419BB87F56E}" srcId="{36FCC19C-DC0D-4ED7-881C-A1DBCE5D2EE5}" destId="{CEC30CD9-E705-41DD-A5B3-4B98A8EFF40E}" srcOrd="4" destOrd="0" parTransId="{0F32084C-D548-4C1B-AE6F-A12B28D509E2}" sibTransId="{6C18C1D5-3FA4-416B-9EE3-EAB8D31E4114}"/>
    <dgm:cxn modelId="{6456D79E-6818-4A01-8702-1054132AEA47}" type="presOf" srcId="{B02584E3-4278-4802-B5F8-BC4ADAEC6ACF}" destId="{B01AD70C-47AF-4810-91D4-FA6B1354A7B1}" srcOrd="0" destOrd="0" presId="urn:microsoft.com/office/officeart/2005/8/layout/cycle5"/>
    <dgm:cxn modelId="{86B70EC2-17F6-49BC-BADF-AF9544E7C5B2}" type="presOf" srcId="{CE5EBCAD-9CD0-46AF-9D76-7A2A1D4FF413}" destId="{3F4DE68C-4E17-48C4-B322-248CCEE52CE0}" srcOrd="0" destOrd="0" presId="urn:microsoft.com/office/officeart/2005/8/layout/cycle5"/>
    <dgm:cxn modelId="{124463C6-2C99-408D-90D4-02B6FCE34D47}" srcId="{36FCC19C-DC0D-4ED7-881C-A1DBCE5D2EE5}" destId="{71716674-2E29-49FF-ADFB-B02915268D6C}" srcOrd="1" destOrd="0" parTransId="{D00FE519-F0C8-4D14-BE68-7F2473CF33C8}" sibTransId="{07F91FB1-09F7-463C-B9F4-60A763477765}"/>
    <dgm:cxn modelId="{65C9F2E0-9F10-4057-AE5F-80B4E568E059}" type="presOf" srcId="{BC3EFBBD-7114-4761-8B24-C1132D677CB1}" destId="{2A847107-4CD1-4866-BC85-45B4AF0189F5}" srcOrd="0" destOrd="0" presId="urn:microsoft.com/office/officeart/2005/8/layout/cycle5"/>
    <dgm:cxn modelId="{0B8892ED-917A-4D22-9AFF-62ED557DC760}" type="presOf" srcId="{CEC30CD9-E705-41DD-A5B3-4B98A8EFF40E}" destId="{69289EB1-7652-4AAC-8D6C-4D4C9870198C}" srcOrd="0" destOrd="0" presId="urn:microsoft.com/office/officeart/2005/8/layout/cycle5"/>
    <dgm:cxn modelId="{136413FD-C3D3-42ED-AA6A-98501F2188F9}" type="presOf" srcId="{36FCC19C-DC0D-4ED7-881C-A1DBCE5D2EE5}" destId="{912E5157-6540-48B3-A12B-BEBBF6CB482F}" srcOrd="0" destOrd="0" presId="urn:microsoft.com/office/officeart/2005/8/layout/cycle5"/>
    <dgm:cxn modelId="{81EB1774-782C-45CA-A62B-31811BC237BF}" type="presParOf" srcId="{912E5157-6540-48B3-A12B-BEBBF6CB482F}" destId="{45E619CE-5AA0-484F-9480-CA9FBB491E28}" srcOrd="0" destOrd="0" presId="urn:microsoft.com/office/officeart/2005/8/layout/cycle5"/>
    <dgm:cxn modelId="{DEF7BA7C-8AD1-4ED0-BC9B-2AFA38327368}" type="presParOf" srcId="{912E5157-6540-48B3-A12B-BEBBF6CB482F}" destId="{69A5CD41-A302-4375-8E9E-7B0ACD365F14}" srcOrd="1" destOrd="0" presId="urn:microsoft.com/office/officeart/2005/8/layout/cycle5"/>
    <dgm:cxn modelId="{C9CF8D4B-54F3-4E5F-AFEF-E75FB43595B7}" type="presParOf" srcId="{912E5157-6540-48B3-A12B-BEBBF6CB482F}" destId="{EEF0C466-2711-4CFC-92FD-AF19919A5D9C}" srcOrd="2" destOrd="0" presId="urn:microsoft.com/office/officeart/2005/8/layout/cycle5"/>
    <dgm:cxn modelId="{8620AA22-1436-4F4F-A5AA-E46ACA4B69E0}" type="presParOf" srcId="{912E5157-6540-48B3-A12B-BEBBF6CB482F}" destId="{1B414863-2B67-43B3-B995-F5288710667E}" srcOrd="3" destOrd="0" presId="urn:microsoft.com/office/officeart/2005/8/layout/cycle5"/>
    <dgm:cxn modelId="{1B7D1971-D33A-4BAB-B880-4BE3E8A74197}" type="presParOf" srcId="{912E5157-6540-48B3-A12B-BEBBF6CB482F}" destId="{83317F4E-7DCF-43C9-8F5E-526C79B45831}" srcOrd="4" destOrd="0" presId="urn:microsoft.com/office/officeart/2005/8/layout/cycle5"/>
    <dgm:cxn modelId="{36F08196-154B-47A0-9269-2D70FEFFE428}" type="presParOf" srcId="{912E5157-6540-48B3-A12B-BEBBF6CB482F}" destId="{EA76F3B1-A9EA-4C20-AAEE-9950723C1DFE}" srcOrd="5" destOrd="0" presId="urn:microsoft.com/office/officeart/2005/8/layout/cycle5"/>
    <dgm:cxn modelId="{93FE8708-9940-48DD-8FD6-969BEB215F75}" type="presParOf" srcId="{912E5157-6540-48B3-A12B-BEBBF6CB482F}" destId="{2A847107-4CD1-4866-BC85-45B4AF0189F5}" srcOrd="6" destOrd="0" presId="urn:microsoft.com/office/officeart/2005/8/layout/cycle5"/>
    <dgm:cxn modelId="{CF64F9AD-A419-4F39-94C4-9156A21FF2B2}" type="presParOf" srcId="{912E5157-6540-48B3-A12B-BEBBF6CB482F}" destId="{474AA199-377C-49A8-8752-5609762CFED7}" srcOrd="7" destOrd="0" presId="urn:microsoft.com/office/officeart/2005/8/layout/cycle5"/>
    <dgm:cxn modelId="{A6D3AFE1-8AE1-40DE-80CF-52D404D831D9}" type="presParOf" srcId="{912E5157-6540-48B3-A12B-BEBBF6CB482F}" destId="{D8CF7188-CAA9-4ADE-9BA0-E0EF3F2CB826}" srcOrd="8" destOrd="0" presId="urn:microsoft.com/office/officeart/2005/8/layout/cycle5"/>
    <dgm:cxn modelId="{7755050B-BEB2-4D27-B5E1-C7AE4B756D89}" type="presParOf" srcId="{912E5157-6540-48B3-A12B-BEBBF6CB482F}" destId="{3F4DE68C-4E17-48C4-B322-248CCEE52CE0}" srcOrd="9" destOrd="0" presId="urn:microsoft.com/office/officeart/2005/8/layout/cycle5"/>
    <dgm:cxn modelId="{47614703-709E-4EC3-BADC-952141BAA30B}" type="presParOf" srcId="{912E5157-6540-48B3-A12B-BEBBF6CB482F}" destId="{0D4D0D6F-C488-400D-81BE-597661D8604A}" srcOrd="10" destOrd="0" presId="urn:microsoft.com/office/officeart/2005/8/layout/cycle5"/>
    <dgm:cxn modelId="{1860B048-01C0-47F0-9257-AD9D10965DE9}" type="presParOf" srcId="{912E5157-6540-48B3-A12B-BEBBF6CB482F}" destId="{C7CF1A6E-8FCD-4F9B-8F1C-297AD51AABC0}" srcOrd="11" destOrd="0" presId="urn:microsoft.com/office/officeart/2005/8/layout/cycle5"/>
    <dgm:cxn modelId="{88BF1159-9A1D-46FA-AE42-A8C7AABE8070}" type="presParOf" srcId="{912E5157-6540-48B3-A12B-BEBBF6CB482F}" destId="{69289EB1-7652-4AAC-8D6C-4D4C9870198C}" srcOrd="12" destOrd="0" presId="urn:microsoft.com/office/officeart/2005/8/layout/cycle5"/>
    <dgm:cxn modelId="{53C4DE1D-317C-4844-A25C-F9E9821319F3}" type="presParOf" srcId="{912E5157-6540-48B3-A12B-BEBBF6CB482F}" destId="{D2438C54-29A9-44C9-86E0-1C4E32B20772}" srcOrd="13" destOrd="0" presId="urn:microsoft.com/office/officeart/2005/8/layout/cycle5"/>
    <dgm:cxn modelId="{377898DD-25DF-48B3-958F-F6358951F8DF}" type="presParOf" srcId="{912E5157-6540-48B3-A12B-BEBBF6CB482F}" destId="{F2139F32-9E07-4229-A32A-ED8729C6382D}" srcOrd="14" destOrd="0" presId="urn:microsoft.com/office/officeart/2005/8/layout/cycle5"/>
    <dgm:cxn modelId="{2A83CF62-EF9A-48DA-87C1-6C43F1275DA2}" type="presParOf" srcId="{912E5157-6540-48B3-A12B-BEBBF6CB482F}" destId="{766FEB3D-2FC7-4C16-91F1-C6A1018B4E0F}" srcOrd="15" destOrd="0" presId="urn:microsoft.com/office/officeart/2005/8/layout/cycle5"/>
    <dgm:cxn modelId="{29EC88CA-04A3-43D2-A375-7777AD046F52}" type="presParOf" srcId="{912E5157-6540-48B3-A12B-BEBBF6CB482F}" destId="{E45AE453-6DC6-4C2F-8D9E-22D6185EB35B}" srcOrd="16" destOrd="0" presId="urn:microsoft.com/office/officeart/2005/8/layout/cycle5"/>
    <dgm:cxn modelId="{C46C6ADB-B505-428D-9936-C4BB2CFE1370}" type="presParOf" srcId="{912E5157-6540-48B3-A12B-BEBBF6CB482F}" destId="{B01AD70C-47AF-4810-91D4-FA6B1354A7B1}"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BA208E-CDD9-4D94-BCE7-4003E60AADEC}"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AU"/>
        </a:p>
      </dgm:t>
    </dgm:pt>
    <dgm:pt modelId="{C5D039E8-CDD7-4227-9CF3-78844A703A37}">
      <dgm:prSet phldrT="[Text]"/>
      <dgm:spPr>
        <a:ln>
          <a:solidFill>
            <a:srgbClr val="00B0F0"/>
          </a:solidFill>
        </a:ln>
      </dgm:spPr>
      <dgm:t>
        <a:bodyPr/>
        <a:lstStyle/>
        <a:p>
          <a:r>
            <a:rPr lang="en-AU" b="1"/>
            <a:t>SPORT</a:t>
          </a:r>
        </a:p>
        <a:p>
          <a:r>
            <a:rPr lang="en-AU"/>
            <a:t> </a:t>
          </a:r>
          <a:r>
            <a:rPr lang="en-AU" b="1" u="sng"/>
            <a:t>3 YEARS </a:t>
          </a:r>
          <a:r>
            <a:rPr lang="en-AU"/>
            <a:t>Before Games</a:t>
          </a:r>
        </a:p>
      </dgm:t>
    </dgm:pt>
    <dgm:pt modelId="{41FFFCDF-6C70-4D3B-934B-92112F1F0B34}" type="parTrans" cxnId="{3606ACC4-B61E-435B-B9D0-38C0C70D015B}">
      <dgm:prSet/>
      <dgm:spPr/>
      <dgm:t>
        <a:bodyPr/>
        <a:lstStyle/>
        <a:p>
          <a:endParaRPr lang="en-AU"/>
        </a:p>
      </dgm:t>
    </dgm:pt>
    <dgm:pt modelId="{B2CC08C7-1F5D-4540-A4AC-DE259D6A987D}" type="sibTrans" cxnId="{3606ACC4-B61E-435B-B9D0-38C0C70D015B}">
      <dgm:prSet/>
      <dgm:spPr/>
      <dgm:t>
        <a:bodyPr/>
        <a:lstStyle/>
        <a:p>
          <a:endParaRPr lang="en-AU"/>
        </a:p>
      </dgm:t>
    </dgm:pt>
    <dgm:pt modelId="{0EBDF544-08E4-4B4B-9B5E-B047AF2C050D}">
      <dgm:prSet phldrT="[Text]"/>
      <dgm:spPr>
        <a:ln>
          <a:solidFill>
            <a:srgbClr val="00FF00"/>
          </a:solidFill>
        </a:ln>
      </dgm:spPr>
      <dgm:t>
        <a:bodyPr/>
        <a:lstStyle/>
        <a:p>
          <a:r>
            <a:rPr lang="en-AU" b="1" dirty="0"/>
            <a:t>ATHLETE*</a:t>
          </a:r>
        </a:p>
        <a:p>
          <a:r>
            <a:rPr lang="en-AU" b="1" u="sng" dirty="0"/>
            <a:t>1 YEAR </a:t>
          </a:r>
          <a:r>
            <a:rPr lang="en-AU" dirty="0"/>
            <a:t>Before Games</a:t>
          </a:r>
          <a:endParaRPr lang="en-AU" b="1" dirty="0"/>
        </a:p>
      </dgm:t>
    </dgm:pt>
    <dgm:pt modelId="{43D272B3-7B6E-449D-B7B5-E906CD62BC8D}" type="parTrans" cxnId="{8E6CD215-C3D9-4201-AC12-F65CCF83505A}">
      <dgm:prSet/>
      <dgm:spPr/>
      <dgm:t>
        <a:bodyPr/>
        <a:lstStyle/>
        <a:p>
          <a:endParaRPr lang="en-AU"/>
        </a:p>
      </dgm:t>
    </dgm:pt>
    <dgm:pt modelId="{3AC89424-B05C-4837-954C-EBCB95F1E99F}" type="sibTrans" cxnId="{8E6CD215-C3D9-4201-AC12-F65CCF83505A}">
      <dgm:prSet/>
      <dgm:spPr/>
      <dgm:t>
        <a:bodyPr/>
        <a:lstStyle/>
        <a:p>
          <a:endParaRPr lang="en-AU"/>
        </a:p>
      </dgm:t>
    </dgm:pt>
    <dgm:pt modelId="{84CEE07A-0F26-401F-88FD-A555D38A744F}">
      <dgm:prSet phldrT="[Text]"/>
      <dgm:spPr>
        <a:ln>
          <a:solidFill>
            <a:srgbClr val="FF0000"/>
          </a:solidFill>
        </a:ln>
      </dgm:spPr>
      <dgm:t>
        <a:bodyPr/>
        <a:lstStyle/>
        <a:p>
          <a:r>
            <a:rPr lang="en-AU" b="1" dirty="0"/>
            <a:t>GAMES TIME</a:t>
          </a:r>
        </a:p>
      </dgm:t>
    </dgm:pt>
    <dgm:pt modelId="{DA165C29-D6FC-4A2D-AAE8-6FC0573DAAFB}" type="parTrans" cxnId="{18386EBF-CC20-47BD-BD4A-AC03E81D567B}">
      <dgm:prSet/>
      <dgm:spPr/>
      <dgm:t>
        <a:bodyPr/>
        <a:lstStyle/>
        <a:p>
          <a:endParaRPr lang="en-AU"/>
        </a:p>
      </dgm:t>
    </dgm:pt>
    <dgm:pt modelId="{751A5181-CB4E-44D6-90D4-34B0E69686A0}" type="sibTrans" cxnId="{18386EBF-CC20-47BD-BD4A-AC03E81D567B}">
      <dgm:prSet/>
      <dgm:spPr/>
      <dgm:t>
        <a:bodyPr/>
        <a:lstStyle/>
        <a:p>
          <a:endParaRPr lang="en-AU"/>
        </a:p>
      </dgm:t>
    </dgm:pt>
    <dgm:pt modelId="{399A51D3-1C21-4DD4-8418-3D3602303728}">
      <dgm:prSet phldrT="[Text]"/>
      <dgm:spPr>
        <a:ln>
          <a:solidFill>
            <a:srgbClr val="FFFF00"/>
          </a:solidFill>
        </a:ln>
      </dgm:spPr>
      <dgm:t>
        <a:bodyPr/>
        <a:lstStyle/>
        <a:p>
          <a:r>
            <a:rPr lang="en-AU" b="1" dirty="0"/>
            <a:t>OFFICIAL</a:t>
          </a:r>
        </a:p>
        <a:p>
          <a:r>
            <a:rPr lang="en-AU" b="1" u="sng" dirty="0"/>
            <a:t>2 YEARS </a:t>
          </a:r>
          <a:r>
            <a:rPr lang="en-AU" dirty="0"/>
            <a:t>Before Games</a:t>
          </a:r>
        </a:p>
      </dgm:t>
    </dgm:pt>
    <dgm:pt modelId="{A58039DC-5156-4254-BB7A-2774714EA963}" type="parTrans" cxnId="{093A3BBD-02F2-4BEE-9B87-6CCA93E7FF9E}">
      <dgm:prSet/>
      <dgm:spPr/>
      <dgm:t>
        <a:bodyPr/>
        <a:lstStyle/>
        <a:p>
          <a:endParaRPr lang="en-AU"/>
        </a:p>
      </dgm:t>
    </dgm:pt>
    <dgm:pt modelId="{09933924-1B80-4AD3-855B-43E4DC6F60C2}" type="sibTrans" cxnId="{093A3BBD-02F2-4BEE-9B87-6CCA93E7FF9E}">
      <dgm:prSet/>
      <dgm:spPr/>
      <dgm:t>
        <a:bodyPr/>
        <a:lstStyle/>
        <a:p>
          <a:endParaRPr lang="en-AU"/>
        </a:p>
      </dgm:t>
    </dgm:pt>
    <dgm:pt modelId="{DAFB1DD8-474B-44DA-B53F-85259CCEA2FA}" type="pres">
      <dgm:prSet presAssocID="{47BA208E-CDD9-4D94-BCE7-4003E60AADEC}" presName="Name0" presStyleCnt="0">
        <dgm:presLayoutVars>
          <dgm:chMax val="11"/>
          <dgm:chPref val="11"/>
          <dgm:dir/>
          <dgm:resizeHandles/>
        </dgm:presLayoutVars>
      </dgm:prSet>
      <dgm:spPr/>
    </dgm:pt>
    <dgm:pt modelId="{412560BE-353A-4788-85FC-0E68A32FB7D1}" type="pres">
      <dgm:prSet presAssocID="{84CEE07A-0F26-401F-88FD-A555D38A744F}" presName="Accent4" presStyleCnt="0"/>
      <dgm:spPr/>
    </dgm:pt>
    <dgm:pt modelId="{D4F0572B-5582-4E0F-9FCD-03A588C0E829}" type="pres">
      <dgm:prSet presAssocID="{84CEE07A-0F26-401F-88FD-A555D38A744F}" presName="Accent" presStyleLbl="node1" presStyleIdx="0" presStyleCnt="4"/>
      <dgm:spPr>
        <a:solidFill>
          <a:srgbClr val="FF0000"/>
        </a:solidFill>
      </dgm:spPr>
    </dgm:pt>
    <dgm:pt modelId="{665220FE-658F-4BEB-953F-1F4CC7980E6F}" type="pres">
      <dgm:prSet presAssocID="{84CEE07A-0F26-401F-88FD-A555D38A744F}" presName="ParentBackground4" presStyleCnt="0"/>
      <dgm:spPr/>
    </dgm:pt>
    <dgm:pt modelId="{0A958127-0DCF-4C7C-94AE-C67F42D3A44F}" type="pres">
      <dgm:prSet presAssocID="{84CEE07A-0F26-401F-88FD-A555D38A744F}" presName="ParentBackground" presStyleLbl="fgAcc1" presStyleIdx="0" presStyleCnt="4"/>
      <dgm:spPr/>
    </dgm:pt>
    <dgm:pt modelId="{C6F3FEEE-916F-4A2A-B829-E4932A2ED1AB}" type="pres">
      <dgm:prSet presAssocID="{84CEE07A-0F26-401F-88FD-A555D38A744F}" presName="Parent4" presStyleLbl="revTx" presStyleIdx="0" presStyleCnt="0">
        <dgm:presLayoutVars>
          <dgm:chMax val="1"/>
          <dgm:chPref val="1"/>
          <dgm:bulletEnabled val="1"/>
        </dgm:presLayoutVars>
      </dgm:prSet>
      <dgm:spPr/>
    </dgm:pt>
    <dgm:pt modelId="{FDC14A8B-B924-4BB7-90E7-BADF37B976EF}" type="pres">
      <dgm:prSet presAssocID="{0EBDF544-08E4-4B4B-9B5E-B047AF2C050D}" presName="Accent3" presStyleCnt="0"/>
      <dgm:spPr/>
    </dgm:pt>
    <dgm:pt modelId="{A602E4B6-F521-47F4-A3BF-AC9B34C498A9}" type="pres">
      <dgm:prSet presAssocID="{0EBDF544-08E4-4B4B-9B5E-B047AF2C050D}" presName="Accent" presStyleLbl="node1" presStyleIdx="1" presStyleCnt="4"/>
      <dgm:spPr>
        <a:solidFill>
          <a:srgbClr val="00FF00"/>
        </a:solidFill>
        <a:ln>
          <a:solidFill>
            <a:srgbClr val="00FF00"/>
          </a:solidFill>
        </a:ln>
      </dgm:spPr>
    </dgm:pt>
    <dgm:pt modelId="{64969C8C-7BDC-4FDB-9C26-52A68A7C4B83}" type="pres">
      <dgm:prSet presAssocID="{0EBDF544-08E4-4B4B-9B5E-B047AF2C050D}" presName="ParentBackground3" presStyleCnt="0"/>
      <dgm:spPr/>
    </dgm:pt>
    <dgm:pt modelId="{3B6E2429-DA42-4958-B79F-19D0B5D5A56B}" type="pres">
      <dgm:prSet presAssocID="{0EBDF544-08E4-4B4B-9B5E-B047AF2C050D}" presName="ParentBackground" presStyleLbl="fgAcc1" presStyleIdx="1" presStyleCnt="4"/>
      <dgm:spPr/>
    </dgm:pt>
    <dgm:pt modelId="{29C9FF42-4E17-447B-B46F-B5FBFCE65C9E}" type="pres">
      <dgm:prSet presAssocID="{0EBDF544-08E4-4B4B-9B5E-B047AF2C050D}" presName="Parent3" presStyleLbl="revTx" presStyleIdx="0" presStyleCnt="0">
        <dgm:presLayoutVars>
          <dgm:chMax val="1"/>
          <dgm:chPref val="1"/>
          <dgm:bulletEnabled val="1"/>
        </dgm:presLayoutVars>
      </dgm:prSet>
      <dgm:spPr/>
    </dgm:pt>
    <dgm:pt modelId="{35E70E07-B1B5-4C82-9C0F-D89A67F0F34E}" type="pres">
      <dgm:prSet presAssocID="{399A51D3-1C21-4DD4-8418-3D3602303728}" presName="Accent2" presStyleCnt="0"/>
      <dgm:spPr/>
    </dgm:pt>
    <dgm:pt modelId="{43A0E3D9-D3D5-498A-8E94-E07515B6051B}" type="pres">
      <dgm:prSet presAssocID="{399A51D3-1C21-4DD4-8418-3D3602303728}" presName="Accent" presStyleLbl="node1" presStyleIdx="2" presStyleCnt="4"/>
      <dgm:spPr>
        <a:solidFill>
          <a:srgbClr val="FFFF00"/>
        </a:solidFill>
      </dgm:spPr>
    </dgm:pt>
    <dgm:pt modelId="{9AE917B4-9CE4-46C0-82DC-705AD4CAED47}" type="pres">
      <dgm:prSet presAssocID="{399A51D3-1C21-4DD4-8418-3D3602303728}" presName="ParentBackground2" presStyleCnt="0"/>
      <dgm:spPr/>
    </dgm:pt>
    <dgm:pt modelId="{4D273672-3517-48D2-B13B-24E699BBBAF2}" type="pres">
      <dgm:prSet presAssocID="{399A51D3-1C21-4DD4-8418-3D3602303728}" presName="ParentBackground" presStyleLbl="fgAcc1" presStyleIdx="2" presStyleCnt="4"/>
      <dgm:spPr/>
    </dgm:pt>
    <dgm:pt modelId="{24301F76-456E-4D96-A94E-65BEEE250D57}" type="pres">
      <dgm:prSet presAssocID="{399A51D3-1C21-4DD4-8418-3D3602303728}" presName="Parent2" presStyleLbl="revTx" presStyleIdx="0" presStyleCnt="0">
        <dgm:presLayoutVars>
          <dgm:chMax val="1"/>
          <dgm:chPref val="1"/>
          <dgm:bulletEnabled val="1"/>
        </dgm:presLayoutVars>
      </dgm:prSet>
      <dgm:spPr/>
    </dgm:pt>
    <dgm:pt modelId="{E4994A49-6319-496A-9677-CEAE9A45F69B}" type="pres">
      <dgm:prSet presAssocID="{C5D039E8-CDD7-4227-9CF3-78844A703A37}" presName="Accent1" presStyleCnt="0"/>
      <dgm:spPr/>
    </dgm:pt>
    <dgm:pt modelId="{6AA59E10-CA69-4448-A294-C9E7D349B844}" type="pres">
      <dgm:prSet presAssocID="{C5D039E8-CDD7-4227-9CF3-78844A703A37}" presName="Accent" presStyleLbl="node1" presStyleIdx="3" presStyleCnt="4"/>
      <dgm:spPr>
        <a:solidFill>
          <a:srgbClr val="0070C0"/>
        </a:solidFill>
        <a:ln>
          <a:solidFill>
            <a:srgbClr val="00B0F0"/>
          </a:solidFill>
        </a:ln>
      </dgm:spPr>
    </dgm:pt>
    <dgm:pt modelId="{169BCB8F-4A01-40D4-9691-FD099D79090E}" type="pres">
      <dgm:prSet presAssocID="{C5D039E8-CDD7-4227-9CF3-78844A703A37}" presName="ParentBackground1" presStyleCnt="0"/>
      <dgm:spPr/>
    </dgm:pt>
    <dgm:pt modelId="{619AD2A4-74FD-4B4D-BB75-2713351B9D6F}" type="pres">
      <dgm:prSet presAssocID="{C5D039E8-CDD7-4227-9CF3-78844A703A37}" presName="ParentBackground" presStyleLbl="fgAcc1" presStyleIdx="3" presStyleCnt="4"/>
      <dgm:spPr/>
    </dgm:pt>
    <dgm:pt modelId="{D435857E-E0E4-41A7-9B76-37AF52BBEC9B}" type="pres">
      <dgm:prSet presAssocID="{C5D039E8-CDD7-4227-9CF3-78844A703A37}" presName="Parent1" presStyleLbl="revTx" presStyleIdx="0" presStyleCnt="0">
        <dgm:presLayoutVars>
          <dgm:chMax val="1"/>
          <dgm:chPref val="1"/>
          <dgm:bulletEnabled val="1"/>
        </dgm:presLayoutVars>
      </dgm:prSet>
      <dgm:spPr/>
    </dgm:pt>
  </dgm:ptLst>
  <dgm:cxnLst>
    <dgm:cxn modelId="{8E6CD215-C3D9-4201-AC12-F65CCF83505A}" srcId="{47BA208E-CDD9-4D94-BCE7-4003E60AADEC}" destId="{0EBDF544-08E4-4B4B-9B5E-B047AF2C050D}" srcOrd="2" destOrd="0" parTransId="{43D272B3-7B6E-449D-B7B5-E906CD62BC8D}" sibTransId="{3AC89424-B05C-4837-954C-EBCB95F1E99F}"/>
    <dgm:cxn modelId="{BA9A7035-5213-9C4B-814F-0826DD6CE8EB}" type="presOf" srcId="{C5D039E8-CDD7-4227-9CF3-78844A703A37}" destId="{619AD2A4-74FD-4B4D-BB75-2713351B9D6F}" srcOrd="0" destOrd="0" presId="urn:microsoft.com/office/officeart/2011/layout/CircleProcess"/>
    <dgm:cxn modelId="{8DDFB149-A703-9C47-9180-2D3F4ED5AD4A}" type="presOf" srcId="{C5D039E8-CDD7-4227-9CF3-78844A703A37}" destId="{D435857E-E0E4-41A7-9B76-37AF52BBEC9B}" srcOrd="1" destOrd="0" presId="urn:microsoft.com/office/officeart/2011/layout/CircleProcess"/>
    <dgm:cxn modelId="{EBF3404C-8F24-7E45-9AFE-4755A230FCAA}" type="presOf" srcId="{0EBDF544-08E4-4B4B-9B5E-B047AF2C050D}" destId="{29C9FF42-4E17-447B-B46F-B5FBFCE65C9E}" srcOrd="1" destOrd="0" presId="urn:microsoft.com/office/officeart/2011/layout/CircleProcess"/>
    <dgm:cxn modelId="{E41906A0-0D28-1D45-8916-86356DA339B6}" type="presOf" srcId="{0EBDF544-08E4-4B4B-9B5E-B047AF2C050D}" destId="{3B6E2429-DA42-4958-B79F-19D0B5D5A56B}" srcOrd="0" destOrd="0" presId="urn:microsoft.com/office/officeart/2011/layout/CircleProcess"/>
    <dgm:cxn modelId="{4B55AEB2-C769-2C47-8D55-57225541B803}" type="presOf" srcId="{399A51D3-1C21-4DD4-8418-3D3602303728}" destId="{24301F76-456E-4D96-A94E-65BEEE250D57}" srcOrd="1" destOrd="0" presId="urn:microsoft.com/office/officeart/2011/layout/CircleProcess"/>
    <dgm:cxn modelId="{093A3BBD-02F2-4BEE-9B87-6CCA93E7FF9E}" srcId="{47BA208E-CDD9-4D94-BCE7-4003E60AADEC}" destId="{399A51D3-1C21-4DD4-8418-3D3602303728}" srcOrd="1" destOrd="0" parTransId="{A58039DC-5156-4254-BB7A-2774714EA963}" sibTransId="{09933924-1B80-4AD3-855B-43E4DC6F60C2}"/>
    <dgm:cxn modelId="{18386EBF-CC20-47BD-BD4A-AC03E81D567B}" srcId="{47BA208E-CDD9-4D94-BCE7-4003E60AADEC}" destId="{84CEE07A-0F26-401F-88FD-A555D38A744F}" srcOrd="3" destOrd="0" parTransId="{DA165C29-D6FC-4A2D-AAE8-6FC0573DAAFB}" sibTransId="{751A5181-CB4E-44D6-90D4-34B0E69686A0}"/>
    <dgm:cxn modelId="{3606ACC4-B61E-435B-B9D0-38C0C70D015B}" srcId="{47BA208E-CDD9-4D94-BCE7-4003E60AADEC}" destId="{C5D039E8-CDD7-4227-9CF3-78844A703A37}" srcOrd="0" destOrd="0" parTransId="{41FFFCDF-6C70-4D3B-934B-92112F1F0B34}" sibTransId="{B2CC08C7-1F5D-4540-A4AC-DE259D6A987D}"/>
    <dgm:cxn modelId="{C6F683C9-A851-0A45-A6D8-128C9F0A844B}" type="presOf" srcId="{399A51D3-1C21-4DD4-8418-3D3602303728}" destId="{4D273672-3517-48D2-B13B-24E699BBBAF2}" srcOrd="0" destOrd="0" presId="urn:microsoft.com/office/officeart/2011/layout/CircleProcess"/>
    <dgm:cxn modelId="{6CBE87C9-E37D-0B45-92BD-23412F7A74BC}" type="presOf" srcId="{84CEE07A-0F26-401F-88FD-A555D38A744F}" destId="{0A958127-0DCF-4C7C-94AE-C67F42D3A44F}" srcOrd="0" destOrd="0" presId="urn:microsoft.com/office/officeart/2011/layout/CircleProcess"/>
    <dgm:cxn modelId="{241C20CB-8677-A74E-ABDB-78F92392F011}" type="presOf" srcId="{47BA208E-CDD9-4D94-BCE7-4003E60AADEC}" destId="{DAFB1DD8-474B-44DA-B53F-85259CCEA2FA}" srcOrd="0" destOrd="0" presId="urn:microsoft.com/office/officeart/2011/layout/CircleProcess"/>
    <dgm:cxn modelId="{686E00ED-E627-2F41-A694-B75730AE93F7}" type="presOf" srcId="{84CEE07A-0F26-401F-88FD-A555D38A744F}" destId="{C6F3FEEE-916F-4A2A-B829-E4932A2ED1AB}" srcOrd="1" destOrd="0" presId="urn:microsoft.com/office/officeart/2011/layout/CircleProcess"/>
    <dgm:cxn modelId="{C4961F9F-18C6-7645-AE4D-CFAB404BC1C6}" type="presParOf" srcId="{DAFB1DD8-474B-44DA-B53F-85259CCEA2FA}" destId="{412560BE-353A-4788-85FC-0E68A32FB7D1}" srcOrd="0" destOrd="0" presId="urn:microsoft.com/office/officeart/2011/layout/CircleProcess"/>
    <dgm:cxn modelId="{594BA587-D76A-B741-BA37-05DD413050DE}" type="presParOf" srcId="{412560BE-353A-4788-85FC-0E68A32FB7D1}" destId="{D4F0572B-5582-4E0F-9FCD-03A588C0E829}" srcOrd="0" destOrd="0" presId="urn:microsoft.com/office/officeart/2011/layout/CircleProcess"/>
    <dgm:cxn modelId="{9622CA3B-127B-5343-9EF0-175DCF5869B1}" type="presParOf" srcId="{DAFB1DD8-474B-44DA-B53F-85259CCEA2FA}" destId="{665220FE-658F-4BEB-953F-1F4CC7980E6F}" srcOrd="1" destOrd="0" presId="urn:microsoft.com/office/officeart/2011/layout/CircleProcess"/>
    <dgm:cxn modelId="{38594D86-5A44-8A49-AA23-6FBC77CC3F5E}" type="presParOf" srcId="{665220FE-658F-4BEB-953F-1F4CC7980E6F}" destId="{0A958127-0DCF-4C7C-94AE-C67F42D3A44F}" srcOrd="0" destOrd="0" presId="urn:microsoft.com/office/officeart/2011/layout/CircleProcess"/>
    <dgm:cxn modelId="{0A450281-CEDA-0E41-8503-9EA78D354D6E}" type="presParOf" srcId="{DAFB1DD8-474B-44DA-B53F-85259CCEA2FA}" destId="{C6F3FEEE-916F-4A2A-B829-E4932A2ED1AB}" srcOrd="2" destOrd="0" presId="urn:microsoft.com/office/officeart/2011/layout/CircleProcess"/>
    <dgm:cxn modelId="{8EF023E2-DEC7-0848-8066-6DF39BBBAFE9}" type="presParOf" srcId="{DAFB1DD8-474B-44DA-B53F-85259CCEA2FA}" destId="{FDC14A8B-B924-4BB7-90E7-BADF37B976EF}" srcOrd="3" destOrd="0" presId="urn:microsoft.com/office/officeart/2011/layout/CircleProcess"/>
    <dgm:cxn modelId="{7A36F9BB-F10E-974F-BFBA-BCE4BAE9B36C}" type="presParOf" srcId="{FDC14A8B-B924-4BB7-90E7-BADF37B976EF}" destId="{A602E4B6-F521-47F4-A3BF-AC9B34C498A9}" srcOrd="0" destOrd="0" presId="urn:microsoft.com/office/officeart/2011/layout/CircleProcess"/>
    <dgm:cxn modelId="{7D22D9C2-0212-794A-8192-9C686BDE5105}" type="presParOf" srcId="{DAFB1DD8-474B-44DA-B53F-85259CCEA2FA}" destId="{64969C8C-7BDC-4FDB-9C26-52A68A7C4B83}" srcOrd="4" destOrd="0" presId="urn:microsoft.com/office/officeart/2011/layout/CircleProcess"/>
    <dgm:cxn modelId="{82424DE0-F083-F040-BCF8-4C9708DD9C7B}" type="presParOf" srcId="{64969C8C-7BDC-4FDB-9C26-52A68A7C4B83}" destId="{3B6E2429-DA42-4958-B79F-19D0B5D5A56B}" srcOrd="0" destOrd="0" presId="urn:microsoft.com/office/officeart/2011/layout/CircleProcess"/>
    <dgm:cxn modelId="{D0697C43-D4B3-974E-8962-A660FD175F0A}" type="presParOf" srcId="{DAFB1DD8-474B-44DA-B53F-85259CCEA2FA}" destId="{29C9FF42-4E17-447B-B46F-B5FBFCE65C9E}" srcOrd="5" destOrd="0" presId="urn:microsoft.com/office/officeart/2011/layout/CircleProcess"/>
    <dgm:cxn modelId="{EE28EF4C-85B6-B44B-9E1A-1926F34C8168}" type="presParOf" srcId="{DAFB1DD8-474B-44DA-B53F-85259CCEA2FA}" destId="{35E70E07-B1B5-4C82-9C0F-D89A67F0F34E}" srcOrd="6" destOrd="0" presId="urn:microsoft.com/office/officeart/2011/layout/CircleProcess"/>
    <dgm:cxn modelId="{0A8ECF70-91FC-284E-AE8D-94E14D72B528}" type="presParOf" srcId="{35E70E07-B1B5-4C82-9C0F-D89A67F0F34E}" destId="{43A0E3D9-D3D5-498A-8E94-E07515B6051B}" srcOrd="0" destOrd="0" presId="urn:microsoft.com/office/officeart/2011/layout/CircleProcess"/>
    <dgm:cxn modelId="{912D1D01-6644-5548-99DF-317BDD7ED175}" type="presParOf" srcId="{DAFB1DD8-474B-44DA-B53F-85259CCEA2FA}" destId="{9AE917B4-9CE4-46C0-82DC-705AD4CAED47}" srcOrd="7" destOrd="0" presId="urn:microsoft.com/office/officeart/2011/layout/CircleProcess"/>
    <dgm:cxn modelId="{16DC0E60-11AE-5142-91BC-C58172CB3084}" type="presParOf" srcId="{9AE917B4-9CE4-46C0-82DC-705AD4CAED47}" destId="{4D273672-3517-48D2-B13B-24E699BBBAF2}" srcOrd="0" destOrd="0" presId="urn:microsoft.com/office/officeart/2011/layout/CircleProcess"/>
    <dgm:cxn modelId="{694D9AD2-66E5-A14D-813D-D4BDAEA0361E}" type="presParOf" srcId="{DAFB1DD8-474B-44DA-B53F-85259CCEA2FA}" destId="{24301F76-456E-4D96-A94E-65BEEE250D57}" srcOrd="8" destOrd="0" presId="urn:microsoft.com/office/officeart/2011/layout/CircleProcess"/>
    <dgm:cxn modelId="{629EC48A-36F1-A948-8D9B-7B99E4B59BA6}" type="presParOf" srcId="{DAFB1DD8-474B-44DA-B53F-85259CCEA2FA}" destId="{E4994A49-6319-496A-9677-CEAE9A45F69B}" srcOrd="9" destOrd="0" presId="urn:microsoft.com/office/officeart/2011/layout/CircleProcess"/>
    <dgm:cxn modelId="{9A305FC3-8647-B145-AE01-7BBEBED316CA}" type="presParOf" srcId="{E4994A49-6319-496A-9677-CEAE9A45F69B}" destId="{6AA59E10-CA69-4448-A294-C9E7D349B844}" srcOrd="0" destOrd="0" presId="urn:microsoft.com/office/officeart/2011/layout/CircleProcess"/>
    <dgm:cxn modelId="{9EC87B0F-C720-E941-B502-5D0931A2D810}" type="presParOf" srcId="{DAFB1DD8-474B-44DA-B53F-85259CCEA2FA}" destId="{169BCB8F-4A01-40D4-9691-FD099D79090E}" srcOrd="10" destOrd="0" presId="urn:microsoft.com/office/officeart/2011/layout/CircleProcess"/>
    <dgm:cxn modelId="{745D6540-680D-3B42-AF9C-576E260CB5DB}" type="presParOf" srcId="{169BCB8F-4A01-40D4-9691-FD099D79090E}" destId="{619AD2A4-74FD-4B4D-BB75-2713351B9D6F}" srcOrd="0" destOrd="0" presId="urn:microsoft.com/office/officeart/2011/layout/CircleProcess"/>
    <dgm:cxn modelId="{14431167-CA77-1E4F-9DB4-D1E02F7C2902}" type="presParOf" srcId="{DAFB1DD8-474B-44DA-B53F-85259CCEA2FA}" destId="{D435857E-E0E4-41A7-9B76-37AF52BBEC9B}"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F7EDC8-A5D3-4430-9E46-6206F6D58DE7}"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AU"/>
        </a:p>
      </dgm:t>
    </dgm:pt>
    <dgm:pt modelId="{E98C2E8A-F2C1-40E4-B53A-D06BB5B62AF4}">
      <dgm:prSet custT="1"/>
      <dgm:spPr>
        <a:solidFill>
          <a:srgbClr val="00FF00"/>
        </a:solidFill>
        <a:ln>
          <a:solidFill>
            <a:srgbClr val="00FF00"/>
          </a:solidFill>
        </a:ln>
      </dgm:spPr>
      <dgm:t>
        <a:bodyPr/>
        <a:lstStyle/>
        <a:p>
          <a:r>
            <a:rPr lang="en-AU" sz="2800" b="1" dirty="0"/>
            <a:t>Endorsed</a:t>
          </a:r>
        </a:p>
      </dgm:t>
    </dgm:pt>
    <dgm:pt modelId="{2788469B-E857-4CA9-810A-D456581EC98A}" type="parTrans" cxnId="{34664D94-279A-41F9-8ADA-5783D46C6BFB}">
      <dgm:prSet/>
      <dgm:spPr/>
      <dgm:t>
        <a:bodyPr/>
        <a:lstStyle/>
        <a:p>
          <a:endParaRPr lang="en-AU"/>
        </a:p>
      </dgm:t>
    </dgm:pt>
    <dgm:pt modelId="{F289D94E-B689-4B4D-A8A8-3E4EEA0DE0D6}" type="sibTrans" cxnId="{34664D94-279A-41F9-8ADA-5783D46C6BFB}">
      <dgm:prSet/>
      <dgm:spPr/>
      <dgm:t>
        <a:bodyPr/>
        <a:lstStyle/>
        <a:p>
          <a:endParaRPr lang="en-AU"/>
        </a:p>
      </dgm:t>
    </dgm:pt>
    <dgm:pt modelId="{8A51313A-EB30-4B14-9782-8F019058A6A4}">
      <dgm:prSet custT="1"/>
      <dgm:spPr>
        <a:ln>
          <a:solidFill>
            <a:srgbClr val="00FF00"/>
          </a:solidFill>
        </a:ln>
      </dgm:spPr>
      <dgm:t>
        <a:bodyPr/>
        <a:lstStyle/>
        <a:p>
          <a:pPr algn="l"/>
          <a:r>
            <a:rPr lang="en-AU" sz="2000" dirty="0"/>
            <a:t>Full compliance. All requirements have been met.</a:t>
          </a:r>
        </a:p>
        <a:p>
          <a:pPr algn="l"/>
          <a:r>
            <a:rPr lang="en-AU" sz="2000" dirty="0"/>
            <a:t>N.B. Ongoing monitoring of compliance leading up to Games</a:t>
          </a:r>
        </a:p>
      </dgm:t>
    </dgm:pt>
    <dgm:pt modelId="{8BECF112-2012-4F20-8D07-C327299F1C12}" type="parTrans" cxnId="{83E61AF7-4F9D-4026-9D6E-3C245AE29EA5}">
      <dgm:prSet/>
      <dgm:spPr>
        <a:ln>
          <a:solidFill>
            <a:srgbClr val="00FF00"/>
          </a:solidFill>
        </a:ln>
      </dgm:spPr>
      <dgm:t>
        <a:bodyPr/>
        <a:lstStyle/>
        <a:p>
          <a:endParaRPr lang="en-AU"/>
        </a:p>
      </dgm:t>
    </dgm:pt>
    <dgm:pt modelId="{362F063B-0323-457B-AACC-1BE12E7C9FFC}" type="sibTrans" cxnId="{83E61AF7-4F9D-4026-9D6E-3C245AE29EA5}">
      <dgm:prSet/>
      <dgm:spPr/>
      <dgm:t>
        <a:bodyPr/>
        <a:lstStyle/>
        <a:p>
          <a:endParaRPr lang="en-AU"/>
        </a:p>
      </dgm:t>
    </dgm:pt>
    <dgm:pt modelId="{875FEB1A-3E93-48E9-907E-72E9BBD82FC3}">
      <dgm:prSet custT="1"/>
      <dgm:spPr>
        <a:solidFill>
          <a:srgbClr val="0070C0"/>
        </a:solidFill>
      </dgm:spPr>
      <dgm:t>
        <a:bodyPr/>
        <a:lstStyle/>
        <a:p>
          <a:r>
            <a:rPr lang="en-AU" sz="2400" b="1" dirty="0"/>
            <a:t>Not Yet Endorsed</a:t>
          </a:r>
        </a:p>
      </dgm:t>
    </dgm:pt>
    <dgm:pt modelId="{01233017-F848-4939-B1D0-41CF21CA7566}" type="parTrans" cxnId="{C5A43606-4984-4858-B31C-68C9095377D6}">
      <dgm:prSet/>
      <dgm:spPr/>
      <dgm:t>
        <a:bodyPr/>
        <a:lstStyle/>
        <a:p>
          <a:endParaRPr lang="en-AU"/>
        </a:p>
      </dgm:t>
    </dgm:pt>
    <dgm:pt modelId="{30F25C44-3468-4D15-9E9B-4CB6A332215E}" type="sibTrans" cxnId="{C5A43606-4984-4858-B31C-68C9095377D6}">
      <dgm:prSet/>
      <dgm:spPr/>
      <dgm:t>
        <a:bodyPr/>
        <a:lstStyle/>
        <a:p>
          <a:endParaRPr lang="en-AU"/>
        </a:p>
      </dgm:t>
    </dgm:pt>
    <dgm:pt modelId="{0F9BD4F0-A9A6-4741-A4D3-C8F8F311C8E9}">
      <dgm:prSet custT="1"/>
      <dgm:spPr>
        <a:ln>
          <a:solidFill>
            <a:srgbClr val="0070C0"/>
          </a:solidFill>
        </a:ln>
      </dgm:spPr>
      <dgm:t>
        <a:bodyPr/>
        <a:lstStyle/>
        <a:p>
          <a:pPr algn="l"/>
          <a:r>
            <a:rPr lang="en-AU" sz="2000" dirty="0"/>
            <a:t>Partial compliance. Only some requirements have been met.</a:t>
          </a:r>
        </a:p>
      </dgm:t>
    </dgm:pt>
    <dgm:pt modelId="{A1FAE199-1917-4A4E-BEDF-7EF1EF2AB5C8}" type="parTrans" cxnId="{0DD4A79C-6240-44DB-B2DA-DCB8C37889FC}">
      <dgm:prSet/>
      <dgm:spPr>
        <a:ln>
          <a:solidFill>
            <a:srgbClr val="0070C0"/>
          </a:solidFill>
        </a:ln>
      </dgm:spPr>
      <dgm:t>
        <a:bodyPr/>
        <a:lstStyle/>
        <a:p>
          <a:endParaRPr lang="en-AU"/>
        </a:p>
      </dgm:t>
    </dgm:pt>
    <dgm:pt modelId="{9F52BC33-41FA-4469-B042-F8AB16D7C95F}" type="sibTrans" cxnId="{0DD4A79C-6240-44DB-B2DA-DCB8C37889FC}">
      <dgm:prSet/>
      <dgm:spPr/>
      <dgm:t>
        <a:bodyPr/>
        <a:lstStyle/>
        <a:p>
          <a:endParaRPr lang="en-AU"/>
        </a:p>
      </dgm:t>
    </dgm:pt>
    <dgm:pt modelId="{6DE1778A-CB5D-4C16-9ABC-495FBB15A197}">
      <dgm:prSet custT="1"/>
      <dgm:spPr>
        <a:ln>
          <a:solidFill>
            <a:srgbClr val="0070C0"/>
          </a:solidFill>
        </a:ln>
      </dgm:spPr>
      <dgm:t>
        <a:bodyPr/>
        <a:lstStyle/>
        <a:p>
          <a:pPr algn="l"/>
          <a:r>
            <a:rPr lang="en-AU" sz="2000" dirty="0"/>
            <a:t>JC may request Sport re-apply for Justification once all requirements have been met. JC will fix time for full compliance e.g. 30 days. One chance only.</a:t>
          </a:r>
        </a:p>
      </dgm:t>
    </dgm:pt>
    <dgm:pt modelId="{7B413708-D544-41E9-9B9D-0B4F841635AE}" type="parTrans" cxnId="{DD30E883-A99F-4154-880F-11713C93B55A}">
      <dgm:prSet/>
      <dgm:spPr>
        <a:solidFill>
          <a:srgbClr val="00B0F0"/>
        </a:solidFill>
        <a:ln>
          <a:solidFill>
            <a:srgbClr val="0070C0"/>
          </a:solidFill>
        </a:ln>
      </dgm:spPr>
      <dgm:t>
        <a:bodyPr/>
        <a:lstStyle/>
        <a:p>
          <a:endParaRPr lang="en-AU"/>
        </a:p>
      </dgm:t>
    </dgm:pt>
    <dgm:pt modelId="{1ECD9BF8-C465-40DC-B6BC-A18DD8A0D9EF}" type="sibTrans" cxnId="{DD30E883-A99F-4154-880F-11713C93B55A}">
      <dgm:prSet/>
      <dgm:spPr/>
      <dgm:t>
        <a:bodyPr/>
        <a:lstStyle/>
        <a:p>
          <a:endParaRPr lang="en-AU"/>
        </a:p>
      </dgm:t>
    </dgm:pt>
    <dgm:pt modelId="{9EFD6F8A-F37B-4524-9821-9D69409DFF53}">
      <dgm:prSet custT="1"/>
      <dgm:spPr>
        <a:ln>
          <a:solidFill>
            <a:srgbClr val="0070C0"/>
          </a:solidFill>
        </a:ln>
      </dgm:spPr>
      <dgm:t>
        <a:bodyPr/>
        <a:lstStyle/>
        <a:p>
          <a:pPr algn="l"/>
          <a:r>
            <a:rPr lang="en-AU" sz="2000" dirty="0"/>
            <a:t>Sport returns for Justification within time fixed by JC.</a:t>
          </a:r>
        </a:p>
      </dgm:t>
    </dgm:pt>
    <dgm:pt modelId="{63CF39D4-E9F8-4F17-8D20-91C159826562}" type="parTrans" cxnId="{98B72257-5446-4F79-BF2E-9B0ACEB97DBB}">
      <dgm:prSet/>
      <dgm:spPr>
        <a:ln>
          <a:solidFill>
            <a:srgbClr val="0070C0"/>
          </a:solidFill>
        </a:ln>
      </dgm:spPr>
      <dgm:t>
        <a:bodyPr/>
        <a:lstStyle/>
        <a:p>
          <a:endParaRPr lang="en-AU"/>
        </a:p>
      </dgm:t>
    </dgm:pt>
    <dgm:pt modelId="{51E661A2-86C8-4C8B-BCBF-C4EFAE5FEC6F}" type="sibTrans" cxnId="{98B72257-5446-4F79-BF2E-9B0ACEB97DBB}">
      <dgm:prSet/>
      <dgm:spPr/>
      <dgm:t>
        <a:bodyPr/>
        <a:lstStyle/>
        <a:p>
          <a:endParaRPr lang="en-AU"/>
        </a:p>
      </dgm:t>
    </dgm:pt>
    <dgm:pt modelId="{5CB02248-6EDB-45C7-965C-CA615E9D1FA7}">
      <dgm:prSet custT="1"/>
      <dgm:spPr>
        <a:solidFill>
          <a:srgbClr val="FF0000"/>
        </a:solidFill>
      </dgm:spPr>
      <dgm:t>
        <a:bodyPr/>
        <a:lstStyle/>
        <a:p>
          <a:r>
            <a:rPr lang="en-AU" sz="2400" b="1" dirty="0"/>
            <a:t>Not Endorsed</a:t>
          </a:r>
        </a:p>
      </dgm:t>
    </dgm:pt>
    <dgm:pt modelId="{C0286F56-516E-4DD7-AAFD-B80A8051BA6C}" type="parTrans" cxnId="{4C764CB2-C82D-4CCA-B76B-CDF3A99F4ECA}">
      <dgm:prSet/>
      <dgm:spPr/>
      <dgm:t>
        <a:bodyPr/>
        <a:lstStyle/>
        <a:p>
          <a:endParaRPr lang="en-AU"/>
        </a:p>
      </dgm:t>
    </dgm:pt>
    <dgm:pt modelId="{A512BCF8-8AFD-4A40-A5BE-B2FC4DD593E0}" type="sibTrans" cxnId="{4C764CB2-C82D-4CCA-B76B-CDF3A99F4ECA}">
      <dgm:prSet/>
      <dgm:spPr/>
      <dgm:t>
        <a:bodyPr/>
        <a:lstStyle/>
        <a:p>
          <a:endParaRPr lang="en-AU"/>
        </a:p>
      </dgm:t>
    </dgm:pt>
    <dgm:pt modelId="{15568499-FB7D-4B03-95F7-EA12DB82132B}">
      <dgm:prSet custT="1"/>
      <dgm:spPr>
        <a:ln>
          <a:solidFill>
            <a:srgbClr val="FF0000"/>
          </a:solidFill>
        </a:ln>
      </dgm:spPr>
      <dgm:t>
        <a:bodyPr/>
        <a:lstStyle/>
        <a:p>
          <a:pPr algn="l"/>
          <a:r>
            <a:rPr lang="en-AU" sz="2000" dirty="0"/>
            <a:t>Appeal to Sports Dispute Tribunal within 14 days of notification of decision</a:t>
          </a:r>
        </a:p>
      </dgm:t>
    </dgm:pt>
    <dgm:pt modelId="{EF6A3FDE-6F6C-4328-B555-B5DF516AC44E}" type="parTrans" cxnId="{0119E9A8-C2E3-4CAA-AFEF-9511A93E0EE5}">
      <dgm:prSet/>
      <dgm:spPr>
        <a:ln>
          <a:solidFill>
            <a:srgbClr val="FF0000"/>
          </a:solidFill>
        </a:ln>
      </dgm:spPr>
      <dgm:t>
        <a:bodyPr/>
        <a:lstStyle/>
        <a:p>
          <a:endParaRPr lang="en-AU"/>
        </a:p>
      </dgm:t>
    </dgm:pt>
    <dgm:pt modelId="{0F1939CE-2938-4F46-99B4-6E4EA622D799}" type="sibTrans" cxnId="{0119E9A8-C2E3-4CAA-AFEF-9511A93E0EE5}">
      <dgm:prSet/>
      <dgm:spPr/>
      <dgm:t>
        <a:bodyPr/>
        <a:lstStyle/>
        <a:p>
          <a:endParaRPr lang="en-AU"/>
        </a:p>
      </dgm:t>
    </dgm:pt>
    <dgm:pt modelId="{4708C494-2D6D-403F-A592-91CB7831E7DD}">
      <dgm:prSet custT="1"/>
      <dgm:spPr>
        <a:ln>
          <a:solidFill>
            <a:srgbClr val="FF0000"/>
          </a:solidFill>
        </a:ln>
      </dgm:spPr>
      <dgm:t>
        <a:bodyPr/>
        <a:lstStyle/>
        <a:p>
          <a:pPr algn="l"/>
          <a:r>
            <a:rPr lang="en-AU" sz="2000" dirty="0"/>
            <a:t>Sports Dispute Tribunal to hear appeal within 30 days of receiving appeal</a:t>
          </a:r>
          <a:endParaRPr lang="en-AU" sz="2000" b="1" dirty="0"/>
        </a:p>
      </dgm:t>
    </dgm:pt>
    <dgm:pt modelId="{30EBEBE1-A076-4E2B-A956-37BF4E6553EC}" type="parTrans" cxnId="{78988B5D-9CA3-4CC1-91D7-98E29364F6F6}">
      <dgm:prSet/>
      <dgm:spPr>
        <a:ln>
          <a:solidFill>
            <a:srgbClr val="FF0000"/>
          </a:solidFill>
        </a:ln>
      </dgm:spPr>
      <dgm:t>
        <a:bodyPr/>
        <a:lstStyle/>
        <a:p>
          <a:endParaRPr lang="en-AU"/>
        </a:p>
      </dgm:t>
    </dgm:pt>
    <dgm:pt modelId="{99BE5574-9EA0-4EA7-A784-48B56202521A}" type="sibTrans" cxnId="{78988B5D-9CA3-4CC1-91D7-98E29364F6F6}">
      <dgm:prSet/>
      <dgm:spPr/>
      <dgm:t>
        <a:bodyPr/>
        <a:lstStyle/>
        <a:p>
          <a:endParaRPr lang="en-AU"/>
        </a:p>
      </dgm:t>
    </dgm:pt>
    <dgm:pt modelId="{7110F812-D267-4912-B0EE-8D4302154623}">
      <dgm:prSet custT="1"/>
      <dgm:spPr>
        <a:ln>
          <a:solidFill>
            <a:srgbClr val="FF0000"/>
          </a:solidFill>
        </a:ln>
      </dgm:spPr>
      <dgm:t>
        <a:bodyPr/>
        <a:lstStyle/>
        <a:p>
          <a:pPr algn="l"/>
          <a:r>
            <a:rPr lang="en-AU" sz="2000" dirty="0">
              <a:solidFill>
                <a:schemeClr val="tx1"/>
              </a:solidFill>
            </a:rPr>
            <a:t>Appeal to International Court of Arbitration of Sports within 21 days of notification of decision </a:t>
          </a:r>
        </a:p>
      </dgm:t>
    </dgm:pt>
    <dgm:pt modelId="{EE895A2D-DA01-42D8-B5D2-89278E6F6B0D}" type="parTrans" cxnId="{27C6F8AE-40B3-4D2B-8000-38A1A3613E4D}">
      <dgm:prSet/>
      <dgm:spPr>
        <a:ln>
          <a:solidFill>
            <a:srgbClr val="FF0000"/>
          </a:solidFill>
        </a:ln>
      </dgm:spPr>
      <dgm:t>
        <a:bodyPr/>
        <a:lstStyle/>
        <a:p>
          <a:endParaRPr lang="en-AU"/>
        </a:p>
      </dgm:t>
    </dgm:pt>
    <dgm:pt modelId="{368D88FB-2F9C-46DA-94A7-72C9BB587CF8}" type="sibTrans" cxnId="{27C6F8AE-40B3-4D2B-8000-38A1A3613E4D}">
      <dgm:prSet/>
      <dgm:spPr/>
      <dgm:t>
        <a:bodyPr/>
        <a:lstStyle/>
        <a:p>
          <a:endParaRPr lang="en-AU"/>
        </a:p>
      </dgm:t>
    </dgm:pt>
    <dgm:pt modelId="{9BEE2679-8F6F-4DAA-822B-A95002BF817F}">
      <dgm:prSet custT="1"/>
      <dgm:spPr>
        <a:ln>
          <a:solidFill>
            <a:srgbClr val="0070C0"/>
          </a:solidFill>
        </a:ln>
      </dgm:spPr>
      <dgm:t>
        <a:bodyPr/>
        <a:lstStyle/>
        <a:p>
          <a:pPr algn="l"/>
          <a:r>
            <a:rPr lang="en-AU" sz="2000"/>
            <a:t>Justification Committee may </a:t>
          </a:r>
          <a:r>
            <a:rPr lang="en-AU" sz="2000" b="1">
              <a:solidFill>
                <a:schemeClr val="accent5"/>
              </a:solidFill>
            </a:rPr>
            <a:t>Endorse</a:t>
          </a:r>
          <a:r>
            <a:rPr lang="en-AU" sz="2000" b="0"/>
            <a:t> or </a:t>
          </a:r>
          <a:r>
            <a:rPr lang="en-AU" sz="2000" b="0">
              <a:solidFill>
                <a:srgbClr val="FF0000"/>
              </a:solidFill>
            </a:rPr>
            <a:t>Not Endorse</a:t>
          </a:r>
          <a:endParaRPr lang="en-AU" sz="2000" b="0" dirty="0">
            <a:solidFill>
              <a:srgbClr val="FF0000"/>
            </a:solidFill>
          </a:endParaRPr>
        </a:p>
      </dgm:t>
    </dgm:pt>
    <dgm:pt modelId="{95A61EDD-3991-4A10-855C-7B6CC6CE1193}" type="parTrans" cxnId="{88FB0A10-FD89-4DBE-9347-B7DDFA3183A3}">
      <dgm:prSet/>
      <dgm:spPr>
        <a:ln>
          <a:solidFill>
            <a:srgbClr val="0070C0"/>
          </a:solidFill>
        </a:ln>
      </dgm:spPr>
      <dgm:t>
        <a:bodyPr/>
        <a:lstStyle/>
        <a:p>
          <a:endParaRPr lang="en-AU"/>
        </a:p>
      </dgm:t>
    </dgm:pt>
    <dgm:pt modelId="{65B34BC3-52F6-4207-8920-8BC178CA9663}" type="sibTrans" cxnId="{88FB0A10-FD89-4DBE-9347-B7DDFA3183A3}">
      <dgm:prSet/>
      <dgm:spPr/>
      <dgm:t>
        <a:bodyPr/>
        <a:lstStyle/>
        <a:p>
          <a:endParaRPr lang="en-AU"/>
        </a:p>
      </dgm:t>
    </dgm:pt>
    <dgm:pt modelId="{102C45A4-64AD-4164-B788-E823B3E3D2B4}">
      <dgm:prSet custT="1"/>
      <dgm:spPr>
        <a:solidFill>
          <a:schemeClr val="bg1">
            <a:alpha val="90000"/>
          </a:schemeClr>
        </a:solidFill>
        <a:ln>
          <a:solidFill>
            <a:srgbClr val="FF0000"/>
          </a:solidFill>
        </a:ln>
      </dgm:spPr>
      <dgm:t>
        <a:bodyPr/>
        <a:lstStyle/>
        <a:p>
          <a:pPr algn="l"/>
          <a:r>
            <a:rPr lang="en-AU" sz="2000" b="0">
              <a:solidFill>
                <a:schemeClr val="tx1"/>
              </a:solidFill>
            </a:rPr>
            <a:t>Sports Disputes Tribunal may </a:t>
          </a:r>
          <a:r>
            <a:rPr lang="en-AU" sz="2000" b="1">
              <a:solidFill>
                <a:schemeClr val="accent5"/>
              </a:solidFill>
            </a:rPr>
            <a:t>Endorse</a:t>
          </a:r>
          <a:r>
            <a:rPr lang="en-AU" sz="2000" b="0">
              <a:solidFill>
                <a:schemeClr val="tx1"/>
              </a:solidFill>
            </a:rPr>
            <a:t> or </a:t>
          </a:r>
          <a:r>
            <a:rPr lang="en-AU" sz="2000" b="0">
              <a:solidFill>
                <a:srgbClr val="FF0000"/>
              </a:solidFill>
            </a:rPr>
            <a:t>Not Endorse </a:t>
          </a:r>
          <a:endParaRPr lang="en-AU" sz="2000" b="0" u="none" dirty="0">
            <a:solidFill>
              <a:srgbClr val="FF0000"/>
            </a:solidFill>
          </a:endParaRPr>
        </a:p>
      </dgm:t>
    </dgm:pt>
    <dgm:pt modelId="{7E8B321B-C336-4B6A-A66C-C8CBE3AE3E92}" type="parTrans" cxnId="{29C93ED0-7CCF-4BBC-8E9B-07B6AA969F8B}">
      <dgm:prSet/>
      <dgm:spPr>
        <a:ln>
          <a:solidFill>
            <a:srgbClr val="FF0000"/>
          </a:solidFill>
        </a:ln>
      </dgm:spPr>
      <dgm:t>
        <a:bodyPr/>
        <a:lstStyle/>
        <a:p>
          <a:endParaRPr lang="en-AU"/>
        </a:p>
      </dgm:t>
    </dgm:pt>
    <dgm:pt modelId="{E800E147-5BE2-4FB5-915E-9B1FDB8C08A7}" type="sibTrans" cxnId="{29C93ED0-7CCF-4BBC-8E9B-07B6AA969F8B}">
      <dgm:prSet/>
      <dgm:spPr/>
      <dgm:t>
        <a:bodyPr/>
        <a:lstStyle/>
        <a:p>
          <a:endParaRPr lang="en-AU"/>
        </a:p>
      </dgm:t>
    </dgm:pt>
    <dgm:pt modelId="{147844F6-0DE0-47BB-842C-AF024F4F9AA7}" type="pres">
      <dgm:prSet presAssocID="{C6F7EDC8-A5D3-4430-9E46-6206F6D58DE7}" presName="diagram" presStyleCnt="0">
        <dgm:presLayoutVars>
          <dgm:chPref val="1"/>
          <dgm:dir/>
          <dgm:animOne val="branch"/>
          <dgm:animLvl val="lvl"/>
          <dgm:resizeHandles/>
        </dgm:presLayoutVars>
      </dgm:prSet>
      <dgm:spPr/>
    </dgm:pt>
    <dgm:pt modelId="{00D1D70E-1851-4E7D-8169-520DCC733616}" type="pres">
      <dgm:prSet presAssocID="{E98C2E8A-F2C1-40E4-B53A-D06BB5B62AF4}" presName="root" presStyleCnt="0"/>
      <dgm:spPr/>
    </dgm:pt>
    <dgm:pt modelId="{8CC832E8-DE50-49F6-8541-57839CB6C4C9}" type="pres">
      <dgm:prSet presAssocID="{E98C2E8A-F2C1-40E4-B53A-D06BB5B62AF4}" presName="rootComposite" presStyleCnt="0"/>
      <dgm:spPr/>
    </dgm:pt>
    <dgm:pt modelId="{C2D2EC7D-2A1A-41C0-AB07-0E3EDD686A6E}" type="pres">
      <dgm:prSet presAssocID="{E98C2E8A-F2C1-40E4-B53A-D06BB5B62AF4}" presName="rootText" presStyleLbl="node1" presStyleIdx="0" presStyleCnt="3" custScaleX="89078" custScaleY="58041" custLinFactNeighborX="-14618" custLinFactNeighborY="44046"/>
      <dgm:spPr/>
    </dgm:pt>
    <dgm:pt modelId="{B91D49F4-1C15-495F-91A8-5F2C90756590}" type="pres">
      <dgm:prSet presAssocID="{E98C2E8A-F2C1-40E4-B53A-D06BB5B62AF4}" presName="rootConnector" presStyleLbl="node1" presStyleIdx="0" presStyleCnt="3"/>
      <dgm:spPr/>
    </dgm:pt>
    <dgm:pt modelId="{30576924-1424-461A-A22C-3F2AF76F47BF}" type="pres">
      <dgm:prSet presAssocID="{E98C2E8A-F2C1-40E4-B53A-D06BB5B62AF4}" presName="childShape" presStyleCnt="0"/>
      <dgm:spPr/>
    </dgm:pt>
    <dgm:pt modelId="{91E915CC-B796-499E-BA14-AE2A68DA855F}" type="pres">
      <dgm:prSet presAssocID="{8BECF112-2012-4F20-8D07-C327299F1C12}" presName="Name13" presStyleLbl="parChTrans1D2" presStyleIdx="0" presStyleCnt="9"/>
      <dgm:spPr/>
    </dgm:pt>
    <dgm:pt modelId="{13DCDBA1-F1C7-4623-8253-588FD8807E11}" type="pres">
      <dgm:prSet presAssocID="{8A51313A-EB30-4B14-9782-8F019058A6A4}" presName="childText" presStyleLbl="bgAcc1" presStyleIdx="0" presStyleCnt="9" custScaleX="135763" custScaleY="145128" custLinFactNeighborX="-25541" custLinFactNeighborY="19587">
        <dgm:presLayoutVars>
          <dgm:bulletEnabled val="1"/>
        </dgm:presLayoutVars>
      </dgm:prSet>
      <dgm:spPr/>
    </dgm:pt>
    <dgm:pt modelId="{4A69F437-61A1-4C58-AD5A-49930CBAFA16}" type="pres">
      <dgm:prSet presAssocID="{875FEB1A-3E93-48E9-907E-72E9BBD82FC3}" presName="root" presStyleCnt="0"/>
      <dgm:spPr/>
    </dgm:pt>
    <dgm:pt modelId="{33434B51-DDCA-4250-9FA4-4CD22B34576E}" type="pres">
      <dgm:prSet presAssocID="{875FEB1A-3E93-48E9-907E-72E9BBD82FC3}" presName="rootComposite" presStyleCnt="0"/>
      <dgm:spPr/>
    </dgm:pt>
    <dgm:pt modelId="{9BEB8A86-A57C-4BCE-B646-EB0913CFA995}" type="pres">
      <dgm:prSet presAssocID="{875FEB1A-3E93-48E9-907E-72E9BBD82FC3}" presName="rootText" presStyleLbl="node1" presStyleIdx="1" presStyleCnt="3" custScaleX="113872" custScaleY="58041" custLinFactNeighborX="-23229" custLinFactNeighborY="50123"/>
      <dgm:spPr/>
    </dgm:pt>
    <dgm:pt modelId="{370A724F-D480-4964-BD49-70B331799C9F}" type="pres">
      <dgm:prSet presAssocID="{875FEB1A-3E93-48E9-907E-72E9BBD82FC3}" presName="rootConnector" presStyleLbl="node1" presStyleIdx="1" presStyleCnt="3"/>
      <dgm:spPr/>
    </dgm:pt>
    <dgm:pt modelId="{B6631D5F-E6EC-4A60-B8A7-03B0262EFE9D}" type="pres">
      <dgm:prSet presAssocID="{875FEB1A-3E93-48E9-907E-72E9BBD82FC3}" presName="childShape" presStyleCnt="0"/>
      <dgm:spPr/>
    </dgm:pt>
    <dgm:pt modelId="{4B97D90E-1F26-43A4-BEBF-13766EC434C6}" type="pres">
      <dgm:prSet presAssocID="{A1FAE199-1917-4A4E-BEDF-7EF1EF2AB5C8}" presName="Name13" presStyleLbl="parChTrans1D2" presStyleIdx="1" presStyleCnt="9"/>
      <dgm:spPr/>
    </dgm:pt>
    <dgm:pt modelId="{92D5FD2D-111D-4375-9EBA-9FADB471BC70}" type="pres">
      <dgm:prSet presAssocID="{0F9BD4F0-A9A6-4741-A4D3-C8F8F311C8E9}" presName="childText" presStyleLbl="bgAcc1" presStyleIdx="1" presStyleCnt="9" custScaleX="156940" custScaleY="66174" custLinFactNeighborX="-29826" custLinFactNeighborY="34206">
        <dgm:presLayoutVars>
          <dgm:bulletEnabled val="1"/>
        </dgm:presLayoutVars>
      </dgm:prSet>
      <dgm:spPr/>
    </dgm:pt>
    <dgm:pt modelId="{5DC6C66E-A268-452D-92EA-02976860C7E7}" type="pres">
      <dgm:prSet presAssocID="{7B413708-D544-41E9-9B9D-0B4F841635AE}" presName="Name13" presStyleLbl="parChTrans1D2" presStyleIdx="2" presStyleCnt="9"/>
      <dgm:spPr/>
    </dgm:pt>
    <dgm:pt modelId="{21FBEDCF-D2D0-4892-9880-BE36F046F70C}" type="pres">
      <dgm:prSet presAssocID="{6DE1778A-CB5D-4C16-9ABC-495FBB15A197}" presName="childText" presStyleLbl="bgAcc1" presStyleIdx="2" presStyleCnt="9" custScaleX="154726" custScaleY="137035" custLinFactNeighborX="-28207" custLinFactNeighborY="19068">
        <dgm:presLayoutVars>
          <dgm:bulletEnabled val="1"/>
        </dgm:presLayoutVars>
      </dgm:prSet>
      <dgm:spPr/>
    </dgm:pt>
    <dgm:pt modelId="{89B346AC-A7AD-4196-8430-6580DFB552C6}" type="pres">
      <dgm:prSet presAssocID="{63CF39D4-E9F8-4F17-8D20-91C159826562}" presName="Name13" presStyleLbl="parChTrans1D2" presStyleIdx="3" presStyleCnt="9"/>
      <dgm:spPr/>
    </dgm:pt>
    <dgm:pt modelId="{48F52029-B72F-45F7-A3EE-B2CFCB5B7BE8}" type="pres">
      <dgm:prSet presAssocID="{9EFD6F8A-F37B-4524-9821-9D69409DFF53}" presName="childText" presStyleLbl="bgAcc1" presStyleIdx="3" presStyleCnt="9" custScaleX="155057" custScaleY="60331" custLinFactNeighborX="-26814" custLinFactNeighborY="748">
        <dgm:presLayoutVars>
          <dgm:bulletEnabled val="1"/>
        </dgm:presLayoutVars>
      </dgm:prSet>
      <dgm:spPr/>
    </dgm:pt>
    <dgm:pt modelId="{FD5E275D-8DE8-413C-9108-DBAE18F729E0}" type="pres">
      <dgm:prSet presAssocID="{95A61EDD-3991-4A10-855C-7B6CC6CE1193}" presName="Name13" presStyleLbl="parChTrans1D2" presStyleIdx="4" presStyleCnt="9"/>
      <dgm:spPr/>
    </dgm:pt>
    <dgm:pt modelId="{531D3AFA-A259-4041-901B-08890BF863FA}" type="pres">
      <dgm:prSet presAssocID="{9BEE2679-8F6F-4DAA-822B-A95002BF817F}" presName="childText" presStyleLbl="bgAcc1" presStyleIdx="4" presStyleCnt="9" custScaleX="154084" custScaleY="63466" custLinFactNeighborX="-27124" custLinFactNeighborY="-12988">
        <dgm:presLayoutVars>
          <dgm:bulletEnabled val="1"/>
        </dgm:presLayoutVars>
      </dgm:prSet>
      <dgm:spPr/>
    </dgm:pt>
    <dgm:pt modelId="{20C97B01-9C9D-4DBA-B61C-48197CDBB02B}" type="pres">
      <dgm:prSet presAssocID="{5CB02248-6EDB-45C7-965C-CA615E9D1FA7}" presName="root" presStyleCnt="0"/>
      <dgm:spPr/>
    </dgm:pt>
    <dgm:pt modelId="{A386A5E4-1EB7-4536-B177-103D674719D5}" type="pres">
      <dgm:prSet presAssocID="{5CB02248-6EDB-45C7-965C-CA615E9D1FA7}" presName="rootComposite" presStyleCnt="0"/>
      <dgm:spPr/>
    </dgm:pt>
    <dgm:pt modelId="{125B9E83-ADDE-4352-9BE4-6B26FB376F69}" type="pres">
      <dgm:prSet presAssocID="{5CB02248-6EDB-45C7-965C-CA615E9D1FA7}" presName="rootText" presStyleLbl="node1" presStyleIdx="2" presStyleCnt="3" custScaleX="103872" custScaleY="58041" custLinFactNeighborX="-11852" custLinFactNeighborY="47231"/>
      <dgm:spPr/>
    </dgm:pt>
    <dgm:pt modelId="{32EFC489-7589-4689-A6B7-55655EA99F63}" type="pres">
      <dgm:prSet presAssocID="{5CB02248-6EDB-45C7-965C-CA615E9D1FA7}" presName="rootConnector" presStyleLbl="node1" presStyleIdx="2" presStyleCnt="3"/>
      <dgm:spPr/>
    </dgm:pt>
    <dgm:pt modelId="{0A336105-186A-4110-8A5A-DA1A14EB08C8}" type="pres">
      <dgm:prSet presAssocID="{5CB02248-6EDB-45C7-965C-CA615E9D1FA7}" presName="childShape" presStyleCnt="0"/>
      <dgm:spPr/>
    </dgm:pt>
    <dgm:pt modelId="{3D5AD0F3-38F9-4E03-8710-9700A76DAFF3}" type="pres">
      <dgm:prSet presAssocID="{EF6A3FDE-6F6C-4328-B555-B5DF516AC44E}" presName="Name13" presStyleLbl="parChTrans1D2" presStyleIdx="5" presStyleCnt="9"/>
      <dgm:spPr/>
    </dgm:pt>
    <dgm:pt modelId="{8ADE2FA8-D589-4432-A685-E5B9A1C01794}" type="pres">
      <dgm:prSet presAssocID="{15568499-FB7D-4B03-95F7-EA12DB82132B}" presName="childText" presStyleLbl="bgAcc1" presStyleIdx="5" presStyleCnt="9" custScaleX="146919" custScaleY="65194" custLinFactNeighborX="-18731" custLinFactNeighborY="33387">
        <dgm:presLayoutVars>
          <dgm:bulletEnabled val="1"/>
        </dgm:presLayoutVars>
      </dgm:prSet>
      <dgm:spPr/>
    </dgm:pt>
    <dgm:pt modelId="{C60D2AD4-10FD-4905-918B-A4BA01AF75B4}" type="pres">
      <dgm:prSet presAssocID="{30EBEBE1-A076-4E2B-A956-37BF4E6553EC}" presName="Name13" presStyleLbl="parChTrans1D2" presStyleIdx="6" presStyleCnt="9"/>
      <dgm:spPr/>
    </dgm:pt>
    <dgm:pt modelId="{10A207E2-2E3C-49C0-91DE-90917BBD1F62}" type="pres">
      <dgm:prSet presAssocID="{4708C494-2D6D-403F-A592-91CB7831E7DD}" presName="childText" presStyleLbl="bgAcc1" presStyleIdx="6" presStyleCnt="9" custScaleX="146568" custScaleY="87436" custLinFactNeighborX="-18941" custLinFactNeighborY="24101">
        <dgm:presLayoutVars>
          <dgm:bulletEnabled val="1"/>
        </dgm:presLayoutVars>
      </dgm:prSet>
      <dgm:spPr/>
    </dgm:pt>
    <dgm:pt modelId="{6179DA46-7428-47D5-A6B4-9C4821BEC22A}" type="pres">
      <dgm:prSet presAssocID="{7E8B321B-C336-4B6A-A66C-C8CBE3AE3E92}" presName="Name13" presStyleLbl="parChTrans1D2" presStyleIdx="7" presStyleCnt="9"/>
      <dgm:spPr/>
    </dgm:pt>
    <dgm:pt modelId="{A4CBE03A-153B-4157-9885-386A9743C050}" type="pres">
      <dgm:prSet presAssocID="{102C45A4-64AD-4164-B788-E823B3E3D2B4}" presName="childText" presStyleLbl="bgAcc1" presStyleIdx="7" presStyleCnt="9" custScaleX="147632" custScaleY="68951" custLinFactNeighborX="-16504" custLinFactNeighborY="12472">
        <dgm:presLayoutVars>
          <dgm:bulletEnabled val="1"/>
        </dgm:presLayoutVars>
      </dgm:prSet>
      <dgm:spPr/>
    </dgm:pt>
    <dgm:pt modelId="{BD93BF39-51FF-4149-A7F8-728ED4A8E2E3}" type="pres">
      <dgm:prSet presAssocID="{EE895A2D-DA01-42D8-B5D2-89278E6F6B0D}" presName="Name13" presStyleLbl="parChTrans1D2" presStyleIdx="8" presStyleCnt="9"/>
      <dgm:spPr/>
    </dgm:pt>
    <dgm:pt modelId="{91B42B9E-8891-4F01-BA49-0D9E016DCB54}" type="pres">
      <dgm:prSet presAssocID="{7110F812-D267-4912-B0EE-8D4302154623}" presName="childText" presStyleLbl="bgAcc1" presStyleIdx="8" presStyleCnt="9" custScaleX="148620" custScaleY="105212" custLinFactNeighborX="-18941" custLinFactNeighborY="12984">
        <dgm:presLayoutVars>
          <dgm:bulletEnabled val="1"/>
        </dgm:presLayoutVars>
      </dgm:prSet>
      <dgm:spPr/>
    </dgm:pt>
  </dgm:ptLst>
  <dgm:cxnLst>
    <dgm:cxn modelId="{C5A43606-4984-4858-B31C-68C9095377D6}" srcId="{C6F7EDC8-A5D3-4430-9E46-6206F6D58DE7}" destId="{875FEB1A-3E93-48E9-907E-72E9BBD82FC3}" srcOrd="1" destOrd="0" parTransId="{01233017-F848-4939-B1D0-41CF21CA7566}" sibTransId="{30F25C44-3468-4D15-9E9B-4CB6A332215E}"/>
    <dgm:cxn modelId="{FBCF2B09-2D8A-454E-8BD7-00474A41AD0F}" type="presOf" srcId="{5CB02248-6EDB-45C7-965C-CA615E9D1FA7}" destId="{32EFC489-7589-4689-A6B7-55655EA99F63}" srcOrd="1" destOrd="0" presId="urn:microsoft.com/office/officeart/2005/8/layout/hierarchy3"/>
    <dgm:cxn modelId="{88FB0A10-FD89-4DBE-9347-B7DDFA3183A3}" srcId="{875FEB1A-3E93-48E9-907E-72E9BBD82FC3}" destId="{9BEE2679-8F6F-4DAA-822B-A95002BF817F}" srcOrd="3" destOrd="0" parTransId="{95A61EDD-3991-4A10-855C-7B6CC6CE1193}" sibTransId="{65B34BC3-52F6-4207-8920-8BC178CA9663}"/>
    <dgm:cxn modelId="{41F60931-D2A8-BA41-843D-5592DA0F6D6A}" type="presOf" srcId="{30EBEBE1-A076-4E2B-A956-37BF4E6553EC}" destId="{C60D2AD4-10FD-4905-918B-A4BA01AF75B4}" srcOrd="0" destOrd="0" presId="urn:microsoft.com/office/officeart/2005/8/layout/hierarchy3"/>
    <dgm:cxn modelId="{80540535-6FB0-D244-9B56-3EA956DB0A38}" type="presOf" srcId="{EE895A2D-DA01-42D8-B5D2-89278E6F6B0D}" destId="{BD93BF39-51FF-4149-A7F8-728ED4A8E2E3}" srcOrd="0" destOrd="0" presId="urn:microsoft.com/office/officeart/2005/8/layout/hierarchy3"/>
    <dgm:cxn modelId="{DEAC2138-F089-E440-9A36-578A22D44C41}" type="presOf" srcId="{A1FAE199-1917-4A4E-BEDF-7EF1EF2AB5C8}" destId="{4B97D90E-1F26-43A4-BEBF-13766EC434C6}" srcOrd="0" destOrd="0" presId="urn:microsoft.com/office/officeart/2005/8/layout/hierarchy3"/>
    <dgm:cxn modelId="{78988B5D-9CA3-4CC1-91D7-98E29364F6F6}" srcId="{5CB02248-6EDB-45C7-965C-CA615E9D1FA7}" destId="{4708C494-2D6D-403F-A592-91CB7831E7DD}" srcOrd="1" destOrd="0" parTransId="{30EBEBE1-A076-4E2B-A956-37BF4E6553EC}" sibTransId="{99BE5574-9EA0-4EA7-A784-48B56202521A}"/>
    <dgm:cxn modelId="{997EA35E-6C42-9841-86DB-735424739097}" type="presOf" srcId="{9EFD6F8A-F37B-4524-9821-9D69409DFF53}" destId="{48F52029-B72F-45F7-A3EE-B2CFCB5B7BE8}" srcOrd="0" destOrd="0" presId="urn:microsoft.com/office/officeart/2005/8/layout/hierarchy3"/>
    <dgm:cxn modelId="{E09EFE64-EDD2-9D4F-B691-A34410EADDCB}" type="presOf" srcId="{7E8B321B-C336-4B6A-A66C-C8CBE3AE3E92}" destId="{6179DA46-7428-47D5-A6B4-9C4821BEC22A}" srcOrd="0" destOrd="0" presId="urn:microsoft.com/office/officeart/2005/8/layout/hierarchy3"/>
    <dgm:cxn modelId="{90427E66-2379-3946-8B15-DCE28909A6E0}" type="presOf" srcId="{0F9BD4F0-A9A6-4741-A4D3-C8F8F311C8E9}" destId="{92D5FD2D-111D-4375-9EBA-9FADB471BC70}" srcOrd="0" destOrd="0" presId="urn:microsoft.com/office/officeart/2005/8/layout/hierarchy3"/>
    <dgm:cxn modelId="{98B72257-5446-4F79-BF2E-9B0ACEB97DBB}" srcId="{875FEB1A-3E93-48E9-907E-72E9BBD82FC3}" destId="{9EFD6F8A-F37B-4524-9821-9D69409DFF53}" srcOrd="2" destOrd="0" parTransId="{63CF39D4-E9F8-4F17-8D20-91C159826562}" sibTransId="{51E661A2-86C8-4C8B-BCBF-C4EFAE5FEC6F}"/>
    <dgm:cxn modelId="{AF9DFA82-5473-664A-B014-E8A498399CCE}" type="presOf" srcId="{95A61EDD-3991-4A10-855C-7B6CC6CE1193}" destId="{FD5E275D-8DE8-413C-9108-DBAE18F729E0}" srcOrd="0" destOrd="0" presId="urn:microsoft.com/office/officeart/2005/8/layout/hierarchy3"/>
    <dgm:cxn modelId="{212E8683-B81E-CE4F-B914-DCC238710034}" type="presOf" srcId="{875FEB1A-3E93-48E9-907E-72E9BBD82FC3}" destId="{370A724F-D480-4964-BD49-70B331799C9F}" srcOrd="1" destOrd="0" presId="urn:microsoft.com/office/officeart/2005/8/layout/hierarchy3"/>
    <dgm:cxn modelId="{DD30E883-A99F-4154-880F-11713C93B55A}" srcId="{875FEB1A-3E93-48E9-907E-72E9BBD82FC3}" destId="{6DE1778A-CB5D-4C16-9ABC-495FBB15A197}" srcOrd="1" destOrd="0" parTransId="{7B413708-D544-41E9-9B9D-0B4F841635AE}" sibTransId="{1ECD9BF8-C465-40DC-B6BC-A18DD8A0D9EF}"/>
    <dgm:cxn modelId="{2B82C986-7958-DA4D-921F-C73C81CCB625}" type="presOf" srcId="{EF6A3FDE-6F6C-4328-B555-B5DF516AC44E}" destId="{3D5AD0F3-38F9-4E03-8710-9700A76DAFF3}" srcOrd="0" destOrd="0" presId="urn:microsoft.com/office/officeart/2005/8/layout/hierarchy3"/>
    <dgm:cxn modelId="{758D1290-B268-894B-A884-2D569BFC1838}" type="presOf" srcId="{8BECF112-2012-4F20-8D07-C327299F1C12}" destId="{91E915CC-B796-499E-BA14-AE2A68DA855F}" srcOrd="0" destOrd="0" presId="urn:microsoft.com/office/officeart/2005/8/layout/hierarchy3"/>
    <dgm:cxn modelId="{34664D94-279A-41F9-8ADA-5783D46C6BFB}" srcId="{C6F7EDC8-A5D3-4430-9E46-6206F6D58DE7}" destId="{E98C2E8A-F2C1-40E4-B53A-D06BB5B62AF4}" srcOrd="0" destOrd="0" parTransId="{2788469B-E857-4CA9-810A-D456581EC98A}" sibTransId="{F289D94E-B689-4B4D-A8A8-3E4EEA0DE0D6}"/>
    <dgm:cxn modelId="{DE958295-BFE1-7D41-921D-05E10C39DD11}" type="presOf" srcId="{5CB02248-6EDB-45C7-965C-CA615E9D1FA7}" destId="{125B9E83-ADDE-4352-9BE4-6B26FB376F69}" srcOrd="0" destOrd="0" presId="urn:microsoft.com/office/officeart/2005/8/layout/hierarchy3"/>
    <dgm:cxn modelId="{B20EE99A-F181-C349-9EE3-57FC3D3AC05A}" type="presOf" srcId="{15568499-FB7D-4B03-95F7-EA12DB82132B}" destId="{8ADE2FA8-D589-4432-A685-E5B9A1C01794}" srcOrd="0" destOrd="0" presId="urn:microsoft.com/office/officeart/2005/8/layout/hierarchy3"/>
    <dgm:cxn modelId="{0DD4A79C-6240-44DB-B2DA-DCB8C37889FC}" srcId="{875FEB1A-3E93-48E9-907E-72E9BBD82FC3}" destId="{0F9BD4F0-A9A6-4741-A4D3-C8F8F311C8E9}" srcOrd="0" destOrd="0" parTransId="{A1FAE199-1917-4A4E-BEDF-7EF1EF2AB5C8}" sibTransId="{9F52BC33-41FA-4469-B042-F8AB16D7C95F}"/>
    <dgm:cxn modelId="{A0B1219D-C284-8744-97E7-DE1819CB3790}" type="presOf" srcId="{6DE1778A-CB5D-4C16-9ABC-495FBB15A197}" destId="{21FBEDCF-D2D0-4892-9880-BE36F046F70C}" srcOrd="0" destOrd="0" presId="urn:microsoft.com/office/officeart/2005/8/layout/hierarchy3"/>
    <dgm:cxn modelId="{B718509F-2F50-2D43-AF33-3B7D8DB5B68D}" type="presOf" srcId="{E98C2E8A-F2C1-40E4-B53A-D06BB5B62AF4}" destId="{C2D2EC7D-2A1A-41C0-AB07-0E3EDD686A6E}" srcOrd="0" destOrd="0" presId="urn:microsoft.com/office/officeart/2005/8/layout/hierarchy3"/>
    <dgm:cxn modelId="{0119E9A8-C2E3-4CAA-AFEF-9511A93E0EE5}" srcId="{5CB02248-6EDB-45C7-965C-CA615E9D1FA7}" destId="{15568499-FB7D-4B03-95F7-EA12DB82132B}" srcOrd="0" destOrd="0" parTransId="{EF6A3FDE-6F6C-4328-B555-B5DF516AC44E}" sibTransId="{0F1939CE-2938-4F46-99B4-6E4EA622D799}"/>
    <dgm:cxn modelId="{A67E53AA-9D28-C84E-89CC-6B92389AEB8D}" type="presOf" srcId="{63CF39D4-E9F8-4F17-8D20-91C159826562}" destId="{89B346AC-A7AD-4196-8430-6580DFB552C6}" srcOrd="0" destOrd="0" presId="urn:microsoft.com/office/officeart/2005/8/layout/hierarchy3"/>
    <dgm:cxn modelId="{74747FAA-EFD2-9241-B1F4-A8AABD1DDC4E}" type="presOf" srcId="{7110F812-D267-4912-B0EE-8D4302154623}" destId="{91B42B9E-8891-4F01-BA49-0D9E016DCB54}" srcOrd="0" destOrd="0" presId="urn:microsoft.com/office/officeart/2005/8/layout/hierarchy3"/>
    <dgm:cxn modelId="{27C6F8AE-40B3-4D2B-8000-38A1A3613E4D}" srcId="{5CB02248-6EDB-45C7-965C-CA615E9D1FA7}" destId="{7110F812-D267-4912-B0EE-8D4302154623}" srcOrd="3" destOrd="0" parTransId="{EE895A2D-DA01-42D8-B5D2-89278E6F6B0D}" sibTransId="{368D88FB-2F9C-46DA-94A7-72C9BB587CF8}"/>
    <dgm:cxn modelId="{4C764CB2-C82D-4CCA-B76B-CDF3A99F4ECA}" srcId="{C6F7EDC8-A5D3-4430-9E46-6206F6D58DE7}" destId="{5CB02248-6EDB-45C7-965C-CA615E9D1FA7}" srcOrd="2" destOrd="0" parTransId="{C0286F56-516E-4DD7-AAFD-B80A8051BA6C}" sibTransId="{A512BCF8-8AFD-4A40-A5BE-B2FC4DD593E0}"/>
    <dgm:cxn modelId="{CBE915C2-09E7-A642-9A94-F88E101FD0B6}" type="presOf" srcId="{E98C2E8A-F2C1-40E4-B53A-D06BB5B62AF4}" destId="{B91D49F4-1C15-495F-91A8-5F2C90756590}" srcOrd="1" destOrd="0" presId="urn:microsoft.com/office/officeart/2005/8/layout/hierarchy3"/>
    <dgm:cxn modelId="{29C93ED0-7CCF-4BBC-8E9B-07B6AA969F8B}" srcId="{5CB02248-6EDB-45C7-965C-CA615E9D1FA7}" destId="{102C45A4-64AD-4164-B788-E823B3E3D2B4}" srcOrd="2" destOrd="0" parTransId="{7E8B321B-C336-4B6A-A66C-C8CBE3AE3E92}" sibTransId="{E800E147-5BE2-4FB5-915E-9B1FDB8C08A7}"/>
    <dgm:cxn modelId="{095ED8D7-889C-F046-B551-C2D6E4FD6B8B}" type="presOf" srcId="{102C45A4-64AD-4164-B788-E823B3E3D2B4}" destId="{A4CBE03A-153B-4157-9885-386A9743C050}" srcOrd="0" destOrd="0" presId="urn:microsoft.com/office/officeart/2005/8/layout/hierarchy3"/>
    <dgm:cxn modelId="{52D989D9-453B-724F-8B48-074B9A2C193E}" type="presOf" srcId="{4708C494-2D6D-403F-A592-91CB7831E7DD}" destId="{10A207E2-2E3C-49C0-91DE-90917BBD1F62}" srcOrd="0" destOrd="0" presId="urn:microsoft.com/office/officeart/2005/8/layout/hierarchy3"/>
    <dgm:cxn modelId="{E4293CE1-856B-2C42-BBCF-FA04C59CCB95}" type="presOf" srcId="{875FEB1A-3E93-48E9-907E-72E9BBD82FC3}" destId="{9BEB8A86-A57C-4BCE-B646-EB0913CFA995}" srcOrd="0" destOrd="0" presId="urn:microsoft.com/office/officeart/2005/8/layout/hierarchy3"/>
    <dgm:cxn modelId="{F18BF5F2-0944-5745-97AD-DEE755CD7F38}" type="presOf" srcId="{8A51313A-EB30-4B14-9782-8F019058A6A4}" destId="{13DCDBA1-F1C7-4623-8253-588FD8807E11}" srcOrd="0" destOrd="0" presId="urn:microsoft.com/office/officeart/2005/8/layout/hierarchy3"/>
    <dgm:cxn modelId="{A04E63F5-3833-F646-AA91-04D2D2371CAC}" type="presOf" srcId="{C6F7EDC8-A5D3-4430-9E46-6206F6D58DE7}" destId="{147844F6-0DE0-47BB-842C-AF024F4F9AA7}" srcOrd="0" destOrd="0" presId="urn:microsoft.com/office/officeart/2005/8/layout/hierarchy3"/>
    <dgm:cxn modelId="{616FC9F6-5CBF-014F-A84C-B1B0571D01F0}" type="presOf" srcId="{7B413708-D544-41E9-9B9D-0B4F841635AE}" destId="{5DC6C66E-A268-452D-92EA-02976860C7E7}" srcOrd="0" destOrd="0" presId="urn:microsoft.com/office/officeart/2005/8/layout/hierarchy3"/>
    <dgm:cxn modelId="{83E61AF7-4F9D-4026-9D6E-3C245AE29EA5}" srcId="{E98C2E8A-F2C1-40E4-B53A-D06BB5B62AF4}" destId="{8A51313A-EB30-4B14-9782-8F019058A6A4}" srcOrd="0" destOrd="0" parTransId="{8BECF112-2012-4F20-8D07-C327299F1C12}" sibTransId="{362F063B-0323-457B-AACC-1BE12E7C9FFC}"/>
    <dgm:cxn modelId="{55C12EF9-8A39-F047-B3BB-EAB70C9C1FFF}" type="presOf" srcId="{9BEE2679-8F6F-4DAA-822B-A95002BF817F}" destId="{531D3AFA-A259-4041-901B-08890BF863FA}" srcOrd="0" destOrd="0" presId="urn:microsoft.com/office/officeart/2005/8/layout/hierarchy3"/>
    <dgm:cxn modelId="{6632B534-E093-4748-9C46-11BDB5FED36A}" type="presParOf" srcId="{147844F6-0DE0-47BB-842C-AF024F4F9AA7}" destId="{00D1D70E-1851-4E7D-8169-520DCC733616}" srcOrd="0" destOrd="0" presId="urn:microsoft.com/office/officeart/2005/8/layout/hierarchy3"/>
    <dgm:cxn modelId="{0C8B7DA9-0F91-064D-976F-77C6D7ACBAEF}" type="presParOf" srcId="{00D1D70E-1851-4E7D-8169-520DCC733616}" destId="{8CC832E8-DE50-49F6-8541-57839CB6C4C9}" srcOrd="0" destOrd="0" presId="urn:microsoft.com/office/officeart/2005/8/layout/hierarchy3"/>
    <dgm:cxn modelId="{85D190CA-E942-9C4A-88A9-9AD0A2B99289}" type="presParOf" srcId="{8CC832E8-DE50-49F6-8541-57839CB6C4C9}" destId="{C2D2EC7D-2A1A-41C0-AB07-0E3EDD686A6E}" srcOrd="0" destOrd="0" presId="urn:microsoft.com/office/officeart/2005/8/layout/hierarchy3"/>
    <dgm:cxn modelId="{12841EBC-7617-0042-B758-81DDECA354BC}" type="presParOf" srcId="{8CC832E8-DE50-49F6-8541-57839CB6C4C9}" destId="{B91D49F4-1C15-495F-91A8-5F2C90756590}" srcOrd="1" destOrd="0" presId="urn:microsoft.com/office/officeart/2005/8/layout/hierarchy3"/>
    <dgm:cxn modelId="{1735668E-7622-3742-A6D6-F99AF2D4544B}" type="presParOf" srcId="{00D1D70E-1851-4E7D-8169-520DCC733616}" destId="{30576924-1424-461A-A22C-3F2AF76F47BF}" srcOrd="1" destOrd="0" presId="urn:microsoft.com/office/officeart/2005/8/layout/hierarchy3"/>
    <dgm:cxn modelId="{FF23E6CC-C166-B343-A341-AAB8B6FFBC33}" type="presParOf" srcId="{30576924-1424-461A-A22C-3F2AF76F47BF}" destId="{91E915CC-B796-499E-BA14-AE2A68DA855F}" srcOrd="0" destOrd="0" presId="urn:microsoft.com/office/officeart/2005/8/layout/hierarchy3"/>
    <dgm:cxn modelId="{211D4331-2C9C-C449-A68C-5C1E156ECAF9}" type="presParOf" srcId="{30576924-1424-461A-A22C-3F2AF76F47BF}" destId="{13DCDBA1-F1C7-4623-8253-588FD8807E11}" srcOrd="1" destOrd="0" presId="urn:microsoft.com/office/officeart/2005/8/layout/hierarchy3"/>
    <dgm:cxn modelId="{33564682-BAD5-904E-BAA1-B15AAE4DCBCB}" type="presParOf" srcId="{147844F6-0DE0-47BB-842C-AF024F4F9AA7}" destId="{4A69F437-61A1-4C58-AD5A-49930CBAFA16}" srcOrd="1" destOrd="0" presId="urn:microsoft.com/office/officeart/2005/8/layout/hierarchy3"/>
    <dgm:cxn modelId="{A94CB5FC-A850-584B-874E-0D502FFBB35D}" type="presParOf" srcId="{4A69F437-61A1-4C58-AD5A-49930CBAFA16}" destId="{33434B51-DDCA-4250-9FA4-4CD22B34576E}" srcOrd="0" destOrd="0" presId="urn:microsoft.com/office/officeart/2005/8/layout/hierarchy3"/>
    <dgm:cxn modelId="{903E565E-D5C1-BE45-94B8-0D10B8BACB1F}" type="presParOf" srcId="{33434B51-DDCA-4250-9FA4-4CD22B34576E}" destId="{9BEB8A86-A57C-4BCE-B646-EB0913CFA995}" srcOrd="0" destOrd="0" presId="urn:microsoft.com/office/officeart/2005/8/layout/hierarchy3"/>
    <dgm:cxn modelId="{3C92876F-5D24-2E41-B886-729F3F4DFDF2}" type="presParOf" srcId="{33434B51-DDCA-4250-9FA4-4CD22B34576E}" destId="{370A724F-D480-4964-BD49-70B331799C9F}" srcOrd="1" destOrd="0" presId="urn:microsoft.com/office/officeart/2005/8/layout/hierarchy3"/>
    <dgm:cxn modelId="{3D5BD457-B12C-1842-94EC-F4D63429DCDC}" type="presParOf" srcId="{4A69F437-61A1-4C58-AD5A-49930CBAFA16}" destId="{B6631D5F-E6EC-4A60-B8A7-03B0262EFE9D}" srcOrd="1" destOrd="0" presId="urn:microsoft.com/office/officeart/2005/8/layout/hierarchy3"/>
    <dgm:cxn modelId="{2A2D75D0-4CAB-C848-98B8-534F2097D14F}" type="presParOf" srcId="{B6631D5F-E6EC-4A60-B8A7-03B0262EFE9D}" destId="{4B97D90E-1F26-43A4-BEBF-13766EC434C6}" srcOrd="0" destOrd="0" presId="urn:microsoft.com/office/officeart/2005/8/layout/hierarchy3"/>
    <dgm:cxn modelId="{51265FAA-E782-3642-B5E5-86EF93D74E74}" type="presParOf" srcId="{B6631D5F-E6EC-4A60-B8A7-03B0262EFE9D}" destId="{92D5FD2D-111D-4375-9EBA-9FADB471BC70}" srcOrd="1" destOrd="0" presId="urn:microsoft.com/office/officeart/2005/8/layout/hierarchy3"/>
    <dgm:cxn modelId="{3E293270-14BD-B642-B804-1770ECBA20F5}" type="presParOf" srcId="{B6631D5F-E6EC-4A60-B8A7-03B0262EFE9D}" destId="{5DC6C66E-A268-452D-92EA-02976860C7E7}" srcOrd="2" destOrd="0" presId="urn:microsoft.com/office/officeart/2005/8/layout/hierarchy3"/>
    <dgm:cxn modelId="{E909553C-25AB-6546-BCF7-A744C8EF1A86}" type="presParOf" srcId="{B6631D5F-E6EC-4A60-B8A7-03B0262EFE9D}" destId="{21FBEDCF-D2D0-4892-9880-BE36F046F70C}" srcOrd="3" destOrd="0" presId="urn:microsoft.com/office/officeart/2005/8/layout/hierarchy3"/>
    <dgm:cxn modelId="{630AAD3E-1409-FA4A-A844-6220A3CFAA16}" type="presParOf" srcId="{B6631D5F-E6EC-4A60-B8A7-03B0262EFE9D}" destId="{89B346AC-A7AD-4196-8430-6580DFB552C6}" srcOrd="4" destOrd="0" presId="urn:microsoft.com/office/officeart/2005/8/layout/hierarchy3"/>
    <dgm:cxn modelId="{F3FD31C1-251A-C04F-AD93-21233E35C1BE}" type="presParOf" srcId="{B6631D5F-E6EC-4A60-B8A7-03B0262EFE9D}" destId="{48F52029-B72F-45F7-A3EE-B2CFCB5B7BE8}" srcOrd="5" destOrd="0" presId="urn:microsoft.com/office/officeart/2005/8/layout/hierarchy3"/>
    <dgm:cxn modelId="{E6BBBEBA-CCF1-B549-9837-F2625D7E399F}" type="presParOf" srcId="{B6631D5F-E6EC-4A60-B8A7-03B0262EFE9D}" destId="{FD5E275D-8DE8-413C-9108-DBAE18F729E0}" srcOrd="6" destOrd="0" presId="urn:microsoft.com/office/officeart/2005/8/layout/hierarchy3"/>
    <dgm:cxn modelId="{309B8A94-356B-2947-ABF6-BF50E157A91E}" type="presParOf" srcId="{B6631D5F-E6EC-4A60-B8A7-03B0262EFE9D}" destId="{531D3AFA-A259-4041-901B-08890BF863FA}" srcOrd="7" destOrd="0" presId="urn:microsoft.com/office/officeart/2005/8/layout/hierarchy3"/>
    <dgm:cxn modelId="{8C8CE87E-1282-9544-A927-970D41373D64}" type="presParOf" srcId="{147844F6-0DE0-47BB-842C-AF024F4F9AA7}" destId="{20C97B01-9C9D-4DBA-B61C-48197CDBB02B}" srcOrd="2" destOrd="0" presId="urn:microsoft.com/office/officeart/2005/8/layout/hierarchy3"/>
    <dgm:cxn modelId="{AD2A737F-18CA-784C-B501-8DEBA26BF79A}" type="presParOf" srcId="{20C97B01-9C9D-4DBA-B61C-48197CDBB02B}" destId="{A386A5E4-1EB7-4536-B177-103D674719D5}" srcOrd="0" destOrd="0" presId="urn:microsoft.com/office/officeart/2005/8/layout/hierarchy3"/>
    <dgm:cxn modelId="{06ED4C04-BB52-F047-A43B-B68C6958971A}" type="presParOf" srcId="{A386A5E4-1EB7-4536-B177-103D674719D5}" destId="{125B9E83-ADDE-4352-9BE4-6B26FB376F69}" srcOrd="0" destOrd="0" presId="urn:microsoft.com/office/officeart/2005/8/layout/hierarchy3"/>
    <dgm:cxn modelId="{902455CB-3B6D-FC4A-A6A9-4376C549AFBA}" type="presParOf" srcId="{A386A5E4-1EB7-4536-B177-103D674719D5}" destId="{32EFC489-7589-4689-A6B7-55655EA99F63}" srcOrd="1" destOrd="0" presId="urn:microsoft.com/office/officeart/2005/8/layout/hierarchy3"/>
    <dgm:cxn modelId="{547D75EC-906B-CC43-86BF-B2E71A66731C}" type="presParOf" srcId="{20C97B01-9C9D-4DBA-B61C-48197CDBB02B}" destId="{0A336105-186A-4110-8A5A-DA1A14EB08C8}" srcOrd="1" destOrd="0" presId="urn:microsoft.com/office/officeart/2005/8/layout/hierarchy3"/>
    <dgm:cxn modelId="{15AA9026-46D0-AF4B-80C2-D8128AE5862E}" type="presParOf" srcId="{0A336105-186A-4110-8A5A-DA1A14EB08C8}" destId="{3D5AD0F3-38F9-4E03-8710-9700A76DAFF3}" srcOrd="0" destOrd="0" presId="urn:microsoft.com/office/officeart/2005/8/layout/hierarchy3"/>
    <dgm:cxn modelId="{9442E486-4444-7745-9E34-987B891B1E27}" type="presParOf" srcId="{0A336105-186A-4110-8A5A-DA1A14EB08C8}" destId="{8ADE2FA8-D589-4432-A685-E5B9A1C01794}" srcOrd="1" destOrd="0" presId="urn:microsoft.com/office/officeart/2005/8/layout/hierarchy3"/>
    <dgm:cxn modelId="{70E2F5C9-A719-804E-BFA6-F59289A56F14}" type="presParOf" srcId="{0A336105-186A-4110-8A5A-DA1A14EB08C8}" destId="{C60D2AD4-10FD-4905-918B-A4BA01AF75B4}" srcOrd="2" destOrd="0" presId="urn:microsoft.com/office/officeart/2005/8/layout/hierarchy3"/>
    <dgm:cxn modelId="{32ED9FDC-4383-C941-98BC-98A326753EB4}" type="presParOf" srcId="{0A336105-186A-4110-8A5A-DA1A14EB08C8}" destId="{10A207E2-2E3C-49C0-91DE-90917BBD1F62}" srcOrd="3" destOrd="0" presId="urn:microsoft.com/office/officeart/2005/8/layout/hierarchy3"/>
    <dgm:cxn modelId="{13E619FC-7246-0B42-86DD-C0E201E67E21}" type="presParOf" srcId="{0A336105-186A-4110-8A5A-DA1A14EB08C8}" destId="{6179DA46-7428-47D5-A6B4-9C4821BEC22A}" srcOrd="4" destOrd="0" presId="urn:microsoft.com/office/officeart/2005/8/layout/hierarchy3"/>
    <dgm:cxn modelId="{19D64E88-82CE-154B-8FF2-41C794DB15EA}" type="presParOf" srcId="{0A336105-186A-4110-8A5A-DA1A14EB08C8}" destId="{A4CBE03A-153B-4157-9885-386A9743C050}" srcOrd="5" destOrd="0" presId="urn:microsoft.com/office/officeart/2005/8/layout/hierarchy3"/>
    <dgm:cxn modelId="{2E2EFFF2-50B5-1B47-85CD-B300193E2F81}" type="presParOf" srcId="{0A336105-186A-4110-8A5A-DA1A14EB08C8}" destId="{BD93BF39-51FF-4149-A7F8-728ED4A8E2E3}" srcOrd="6" destOrd="0" presId="urn:microsoft.com/office/officeart/2005/8/layout/hierarchy3"/>
    <dgm:cxn modelId="{01692579-F78D-9C41-8FA8-034F2B92E7DA}" type="presParOf" srcId="{0A336105-186A-4110-8A5A-DA1A14EB08C8}" destId="{91B42B9E-8891-4F01-BA49-0D9E016DCB54}" srcOrd="7" destOrd="0" presId="urn:microsoft.com/office/officeart/2005/8/layout/hierarchy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F7EDC8-A5D3-4430-9E46-6206F6D58DE7}"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AU"/>
        </a:p>
      </dgm:t>
    </dgm:pt>
    <dgm:pt modelId="{E98C2E8A-F2C1-40E4-B53A-D06BB5B62AF4}">
      <dgm:prSet custT="1"/>
      <dgm:spPr>
        <a:solidFill>
          <a:srgbClr val="00FF00"/>
        </a:solidFill>
        <a:ln>
          <a:solidFill>
            <a:srgbClr val="00FF00"/>
          </a:solidFill>
        </a:ln>
      </dgm:spPr>
      <dgm:t>
        <a:bodyPr/>
        <a:lstStyle/>
        <a:p>
          <a:r>
            <a:rPr lang="en-AU" sz="2800" b="1" dirty="0"/>
            <a:t>Endorsed</a:t>
          </a:r>
        </a:p>
      </dgm:t>
    </dgm:pt>
    <dgm:pt modelId="{2788469B-E857-4CA9-810A-D456581EC98A}" type="parTrans" cxnId="{34664D94-279A-41F9-8ADA-5783D46C6BFB}">
      <dgm:prSet/>
      <dgm:spPr/>
      <dgm:t>
        <a:bodyPr/>
        <a:lstStyle/>
        <a:p>
          <a:endParaRPr lang="en-AU"/>
        </a:p>
      </dgm:t>
    </dgm:pt>
    <dgm:pt modelId="{F289D94E-B689-4B4D-A8A8-3E4EEA0DE0D6}" type="sibTrans" cxnId="{34664D94-279A-41F9-8ADA-5783D46C6BFB}">
      <dgm:prSet/>
      <dgm:spPr/>
      <dgm:t>
        <a:bodyPr/>
        <a:lstStyle/>
        <a:p>
          <a:endParaRPr lang="en-AU"/>
        </a:p>
      </dgm:t>
    </dgm:pt>
    <dgm:pt modelId="{8A51313A-EB30-4B14-9782-8F019058A6A4}">
      <dgm:prSet custT="1"/>
      <dgm:spPr>
        <a:ln>
          <a:solidFill>
            <a:srgbClr val="00FF00"/>
          </a:solidFill>
        </a:ln>
      </dgm:spPr>
      <dgm:t>
        <a:bodyPr/>
        <a:lstStyle/>
        <a:p>
          <a:pPr algn="l"/>
          <a:r>
            <a:rPr lang="en-AU" sz="2000" dirty="0"/>
            <a:t>Full compliance. All requirements have been met.</a:t>
          </a:r>
        </a:p>
        <a:p>
          <a:pPr algn="l"/>
          <a:r>
            <a:rPr lang="en-AU" sz="2000" dirty="0"/>
            <a:t>N.B. Ongoing monitoring of compliance leading up to Games</a:t>
          </a:r>
        </a:p>
      </dgm:t>
    </dgm:pt>
    <dgm:pt modelId="{8BECF112-2012-4F20-8D07-C327299F1C12}" type="parTrans" cxnId="{83E61AF7-4F9D-4026-9D6E-3C245AE29EA5}">
      <dgm:prSet/>
      <dgm:spPr>
        <a:ln>
          <a:solidFill>
            <a:srgbClr val="00FF00"/>
          </a:solidFill>
        </a:ln>
      </dgm:spPr>
      <dgm:t>
        <a:bodyPr/>
        <a:lstStyle/>
        <a:p>
          <a:endParaRPr lang="en-AU"/>
        </a:p>
      </dgm:t>
    </dgm:pt>
    <dgm:pt modelId="{362F063B-0323-457B-AACC-1BE12E7C9FFC}" type="sibTrans" cxnId="{83E61AF7-4F9D-4026-9D6E-3C245AE29EA5}">
      <dgm:prSet/>
      <dgm:spPr/>
      <dgm:t>
        <a:bodyPr/>
        <a:lstStyle/>
        <a:p>
          <a:endParaRPr lang="en-AU"/>
        </a:p>
      </dgm:t>
    </dgm:pt>
    <dgm:pt modelId="{875FEB1A-3E93-48E9-907E-72E9BBD82FC3}">
      <dgm:prSet custT="1"/>
      <dgm:spPr>
        <a:solidFill>
          <a:srgbClr val="0070C0"/>
        </a:solidFill>
      </dgm:spPr>
      <dgm:t>
        <a:bodyPr/>
        <a:lstStyle/>
        <a:p>
          <a:r>
            <a:rPr lang="en-AU" sz="2400" b="1" dirty="0"/>
            <a:t>Not Yet Endorsed</a:t>
          </a:r>
        </a:p>
      </dgm:t>
    </dgm:pt>
    <dgm:pt modelId="{01233017-F848-4939-B1D0-41CF21CA7566}" type="parTrans" cxnId="{C5A43606-4984-4858-B31C-68C9095377D6}">
      <dgm:prSet/>
      <dgm:spPr/>
      <dgm:t>
        <a:bodyPr/>
        <a:lstStyle/>
        <a:p>
          <a:endParaRPr lang="en-AU"/>
        </a:p>
      </dgm:t>
    </dgm:pt>
    <dgm:pt modelId="{30F25C44-3468-4D15-9E9B-4CB6A332215E}" type="sibTrans" cxnId="{C5A43606-4984-4858-B31C-68C9095377D6}">
      <dgm:prSet/>
      <dgm:spPr/>
      <dgm:t>
        <a:bodyPr/>
        <a:lstStyle/>
        <a:p>
          <a:endParaRPr lang="en-AU"/>
        </a:p>
      </dgm:t>
    </dgm:pt>
    <dgm:pt modelId="{0F9BD4F0-A9A6-4741-A4D3-C8F8F311C8E9}">
      <dgm:prSet custT="1"/>
      <dgm:spPr>
        <a:ln>
          <a:solidFill>
            <a:srgbClr val="0070C0"/>
          </a:solidFill>
        </a:ln>
      </dgm:spPr>
      <dgm:t>
        <a:bodyPr/>
        <a:lstStyle/>
        <a:p>
          <a:pPr algn="l"/>
          <a:r>
            <a:rPr lang="en-AU" sz="2000" dirty="0"/>
            <a:t>Partial compliance. Only some requirements have been met and/or more information required</a:t>
          </a:r>
        </a:p>
      </dgm:t>
    </dgm:pt>
    <dgm:pt modelId="{A1FAE199-1917-4A4E-BEDF-7EF1EF2AB5C8}" type="parTrans" cxnId="{0DD4A79C-6240-44DB-B2DA-DCB8C37889FC}">
      <dgm:prSet/>
      <dgm:spPr>
        <a:ln>
          <a:solidFill>
            <a:srgbClr val="0070C0"/>
          </a:solidFill>
        </a:ln>
      </dgm:spPr>
      <dgm:t>
        <a:bodyPr/>
        <a:lstStyle/>
        <a:p>
          <a:endParaRPr lang="en-AU"/>
        </a:p>
      </dgm:t>
    </dgm:pt>
    <dgm:pt modelId="{9F52BC33-41FA-4469-B042-F8AB16D7C95F}" type="sibTrans" cxnId="{0DD4A79C-6240-44DB-B2DA-DCB8C37889FC}">
      <dgm:prSet/>
      <dgm:spPr/>
      <dgm:t>
        <a:bodyPr/>
        <a:lstStyle/>
        <a:p>
          <a:endParaRPr lang="en-AU"/>
        </a:p>
      </dgm:t>
    </dgm:pt>
    <dgm:pt modelId="{6DE1778A-CB5D-4C16-9ABC-495FBB15A197}">
      <dgm:prSet custT="1"/>
      <dgm:spPr>
        <a:ln>
          <a:solidFill>
            <a:srgbClr val="0070C0"/>
          </a:solidFill>
        </a:ln>
      </dgm:spPr>
      <dgm:t>
        <a:bodyPr/>
        <a:lstStyle/>
        <a:p>
          <a:pPr algn="l"/>
          <a:r>
            <a:rPr lang="en-AU" sz="2000" dirty="0"/>
            <a:t>JC may request Official’s name be re-submitted once all requirements have been met. JC will fix time for full compliance e.g. 30 days. One chance only.</a:t>
          </a:r>
        </a:p>
      </dgm:t>
    </dgm:pt>
    <dgm:pt modelId="{7B413708-D544-41E9-9B9D-0B4F841635AE}" type="parTrans" cxnId="{DD30E883-A99F-4154-880F-11713C93B55A}">
      <dgm:prSet/>
      <dgm:spPr>
        <a:solidFill>
          <a:srgbClr val="00B0F0"/>
        </a:solidFill>
        <a:ln>
          <a:solidFill>
            <a:srgbClr val="0070C0"/>
          </a:solidFill>
        </a:ln>
      </dgm:spPr>
      <dgm:t>
        <a:bodyPr/>
        <a:lstStyle/>
        <a:p>
          <a:endParaRPr lang="en-AU"/>
        </a:p>
      </dgm:t>
    </dgm:pt>
    <dgm:pt modelId="{1ECD9BF8-C465-40DC-B6BC-A18DD8A0D9EF}" type="sibTrans" cxnId="{DD30E883-A99F-4154-880F-11713C93B55A}">
      <dgm:prSet/>
      <dgm:spPr/>
      <dgm:t>
        <a:bodyPr/>
        <a:lstStyle/>
        <a:p>
          <a:endParaRPr lang="en-AU"/>
        </a:p>
      </dgm:t>
    </dgm:pt>
    <dgm:pt modelId="{9EFD6F8A-F37B-4524-9821-9D69409DFF53}">
      <dgm:prSet custT="1"/>
      <dgm:spPr>
        <a:ln>
          <a:solidFill>
            <a:srgbClr val="0070C0"/>
          </a:solidFill>
        </a:ln>
      </dgm:spPr>
      <dgm:t>
        <a:bodyPr/>
        <a:lstStyle/>
        <a:p>
          <a:pPr algn="l"/>
          <a:r>
            <a:rPr lang="en-AU" sz="2000" dirty="0"/>
            <a:t>Official’s name returns for Justification within time fixed by JC.</a:t>
          </a:r>
        </a:p>
      </dgm:t>
    </dgm:pt>
    <dgm:pt modelId="{63CF39D4-E9F8-4F17-8D20-91C159826562}" type="parTrans" cxnId="{98B72257-5446-4F79-BF2E-9B0ACEB97DBB}">
      <dgm:prSet/>
      <dgm:spPr>
        <a:ln>
          <a:solidFill>
            <a:srgbClr val="0070C0"/>
          </a:solidFill>
        </a:ln>
      </dgm:spPr>
      <dgm:t>
        <a:bodyPr/>
        <a:lstStyle/>
        <a:p>
          <a:endParaRPr lang="en-AU"/>
        </a:p>
      </dgm:t>
    </dgm:pt>
    <dgm:pt modelId="{51E661A2-86C8-4C8B-BCBF-C4EFAE5FEC6F}" type="sibTrans" cxnId="{98B72257-5446-4F79-BF2E-9B0ACEB97DBB}">
      <dgm:prSet/>
      <dgm:spPr/>
      <dgm:t>
        <a:bodyPr/>
        <a:lstStyle/>
        <a:p>
          <a:endParaRPr lang="en-AU"/>
        </a:p>
      </dgm:t>
    </dgm:pt>
    <dgm:pt modelId="{5CB02248-6EDB-45C7-965C-CA615E9D1FA7}">
      <dgm:prSet custT="1"/>
      <dgm:spPr>
        <a:solidFill>
          <a:srgbClr val="FF0000"/>
        </a:solidFill>
      </dgm:spPr>
      <dgm:t>
        <a:bodyPr/>
        <a:lstStyle/>
        <a:p>
          <a:r>
            <a:rPr lang="en-AU" sz="2400" b="1" dirty="0"/>
            <a:t>Not Endorsed</a:t>
          </a:r>
        </a:p>
      </dgm:t>
    </dgm:pt>
    <dgm:pt modelId="{C0286F56-516E-4DD7-AAFD-B80A8051BA6C}" type="parTrans" cxnId="{4C764CB2-C82D-4CCA-B76B-CDF3A99F4ECA}">
      <dgm:prSet/>
      <dgm:spPr/>
      <dgm:t>
        <a:bodyPr/>
        <a:lstStyle/>
        <a:p>
          <a:endParaRPr lang="en-AU"/>
        </a:p>
      </dgm:t>
    </dgm:pt>
    <dgm:pt modelId="{A512BCF8-8AFD-4A40-A5BE-B2FC4DD593E0}" type="sibTrans" cxnId="{4C764CB2-C82D-4CCA-B76B-CDF3A99F4ECA}">
      <dgm:prSet/>
      <dgm:spPr/>
      <dgm:t>
        <a:bodyPr/>
        <a:lstStyle/>
        <a:p>
          <a:endParaRPr lang="en-AU"/>
        </a:p>
      </dgm:t>
    </dgm:pt>
    <dgm:pt modelId="{15568499-FB7D-4B03-95F7-EA12DB82132B}">
      <dgm:prSet custT="1"/>
      <dgm:spPr>
        <a:ln>
          <a:solidFill>
            <a:srgbClr val="FF0000"/>
          </a:solidFill>
        </a:ln>
      </dgm:spPr>
      <dgm:t>
        <a:bodyPr/>
        <a:lstStyle/>
        <a:p>
          <a:pPr algn="l"/>
          <a:r>
            <a:rPr lang="en-AU" sz="2000" dirty="0"/>
            <a:t>Appeal to Sports Disputes Tribunal within 14 days of notification of decision</a:t>
          </a:r>
        </a:p>
      </dgm:t>
    </dgm:pt>
    <dgm:pt modelId="{EF6A3FDE-6F6C-4328-B555-B5DF516AC44E}" type="parTrans" cxnId="{0119E9A8-C2E3-4CAA-AFEF-9511A93E0EE5}">
      <dgm:prSet/>
      <dgm:spPr>
        <a:ln>
          <a:solidFill>
            <a:srgbClr val="FF0000"/>
          </a:solidFill>
        </a:ln>
      </dgm:spPr>
      <dgm:t>
        <a:bodyPr/>
        <a:lstStyle/>
        <a:p>
          <a:endParaRPr lang="en-AU"/>
        </a:p>
      </dgm:t>
    </dgm:pt>
    <dgm:pt modelId="{0F1939CE-2938-4F46-99B4-6E4EA622D799}" type="sibTrans" cxnId="{0119E9A8-C2E3-4CAA-AFEF-9511A93E0EE5}">
      <dgm:prSet/>
      <dgm:spPr/>
      <dgm:t>
        <a:bodyPr/>
        <a:lstStyle/>
        <a:p>
          <a:endParaRPr lang="en-AU"/>
        </a:p>
      </dgm:t>
    </dgm:pt>
    <dgm:pt modelId="{4708C494-2D6D-403F-A592-91CB7831E7DD}">
      <dgm:prSet custT="1"/>
      <dgm:spPr>
        <a:ln>
          <a:solidFill>
            <a:srgbClr val="FF0000"/>
          </a:solidFill>
        </a:ln>
      </dgm:spPr>
      <dgm:t>
        <a:bodyPr/>
        <a:lstStyle/>
        <a:p>
          <a:pPr algn="l"/>
          <a:r>
            <a:rPr lang="en-AU" sz="2000" dirty="0"/>
            <a:t>Sports Dispute Tribunal to hear appeal within 30 days of receiving appeal</a:t>
          </a:r>
          <a:endParaRPr lang="en-AU" sz="2000" b="1" dirty="0"/>
        </a:p>
      </dgm:t>
    </dgm:pt>
    <dgm:pt modelId="{30EBEBE1-A076-4E2B-A956-37BF4E6553EC}" type="parTrans" cxnId="{78988B5D-9CA3-4CC1-91D7-98E29364F6F6}">
      <dgm:prSet/>
      <dgm:spPr>
        <a:ln>
          <a:solidFill>
            <a:srgbClr val="FF0000"/>
          </a:solidFill>
        </a:ln>
      </dgm:spPr>
      <dgm:t>
        <a:bodyPr/>
        <a:lstStyle/>
        <a:p>
          <a:endParaRPr lang="en-AU"/>
        </a:p>
      </dgm:t>
    </dgm:pt>
    <dgm:pt modelId="{99BE5574-9EA0-4EA7-A784-48B56202521A}" type="sibTrans" cxnId="{78988B5D-9CA3-4CC1-91D7-98E29364F6F6}">
      <dgm:prSet/>
      <dgm:spPr/>
      <dgm:t>
        <a:bodyPr/>
        <a:lstStyle/>
        <a:p>
          <a:endParaRPr lang="en-AU"/>
        </a:p>
      </dgm:t>
    </dgm:pt>
    <dgm:pt modelId="{7110F812-D267-4912-B0EE-8D4302154623}">
      <dgm:prSet custT="1"/>
      <dgm:spPr>
        <a:ln>
          <a:solidFill>
            <a:srgbClr val="FF0000"/>
          </a:solidFill>
        </a:ln>
      </dgm:spPr>
      <dgm:t>
        <a:bodyPr/>
        <a:lstStyle/>
        <a:p>
          <a:pPr algn="l"/>
          <a:r>
            <a:rPr lang="en-AU" sz="2000" dirty="0">
              <a:solidFill>
                <a:schemeClr val="tx1"/>
              </a:solidFill>
            </a:rPr>
            <a:t>Appeal to International Court of Arbitration of Sports within 21 days of notification of decision </a:t>
          </a:r>
        </a:p>
      </dgm:t>
    </dgm:pt>
    <dgm:pt modelId="{EE895A2D-DA01-42D8-B5D2-89278E6F6B0D}" type="parTrans" cxnId="{27C6F8AE-40B3-4D2B-8000-38A1A3613E4D}">
      <dgm:prSet/>
      <dgm:spPr>
        <a:ln>
          <a:solidFill>
            <a:srgbClr val="FF0000"/>
          </a:solidFill>
        </a:ln>
      </dgm:spPr>
      <dgm:t>
        <a:bodyPr/>
        <a:lstStyle/>
        <a:p>
          <a:endParaRPr lang="en-AU"/>
        </a:p>
      </dgm:t>
    </dgm:pt>
    <dgm:pt modelId="{368D88FB-2F9C-46DA-94A7-72C9BB587CF8}" type="sibTrans" cxnId="{27C6F8AE-40B3-4D2B-8000-38A1A3613E4D}">
      <dgm:prSet/>
      <dgm:spPr/>
      <dgm:t>
        <a:bodyPr/>
        <a:lstStyle/>
        <a:p>
          <a:endParaRPr lang="en-AU"/>
        </a:p>
      </dgm:t>
    </dgm:pt>
    <dgm:pt modelId="{9BEE2679-8F6F-4DAA-822B-A95002BF817F}">
      <dgm:prSet custT="1"/>
      <dgm:spPr>
        <a:ln>
          <a:solidFill>
            <a:srgbClr val="0070C0"/>
          </a:solidFill>
        </a:ln>
      </dgm:spPr>
      <dgm:t>
        <a:bodyPr/>
        <a:lstStyle/>
        <a:p>
          <a:pPr algn="l"/>
          <a:r>
            <a:rPr lang="en-AU" sz="2000" dirty="0"/>
            <a:t>Justification Committee may </a:t>
          </a:r>
          <a:r>
            <a:rPr lang="en-AU" sz="2000" b="1" dirty="0">
              <a:solidFill>
                <a:schemeClr val="accent5"/>
              </a:solidFill>
            </a:rPr>
            <a:t>Endorse</a:t>
          </a:r>
          <a:r>
            <a:rPr lang="en-AU" sz="2000" b="0" dirty="0"/>
            <a:t> or </a:t>
          </a:r>
          <a:r>
            <a:rPr lang="en-AU" sz="2000" b="0" dirty="0">
              <a:solidFill>
                <a:srgbClr val="FF0000"/>
              </a:solidFill>
            </a:rPr>
            <a:t>Not Endorse</a:t>
          </a:r>
        </a:p>
      </dgm:t>
    </dgm:pt>
    <dgm:pt modelId="{95A61EDD-3991-4A10-855C-7B6CC6CE1193}" type="parTrans" cxnId="{88FB0A10-FD89-4DBE-9347-B7DDFA3183A3}">
      <dgm:prSet/>
      <dgm:spPr>
        <a:ln>
          <a:solidFill>
            <a:srgbClr val="0070C0"/>
          </a:solidFill>
        </a:ln>
      </dgm:spPr>
      <dgm:t>
        <a:bodyPr/>
        <a:lstStyle/>
        <a:p>
          <a:endParaRPr lang="en-AU"/>
        </a:p>
      </dgm:t>
    </dgm:pt>
    <dgm:pt modelId="{65B34BC3-52F6-4207-8920-8BC178CA9663}" type="sibTrans" cxnId="{88FB0A10-FD89-4DBE-9347-B7DDFA3183A3}">
      <dgm:prSet/>
      <dgm:spPr/>
      <dgm:t>
        <a:bodyPr/>
        <a:lstStyle/>
        <a:p>
          <a:endParaRPr lang="en-AU"/>
        </a:p>
      </dgm:t>
    </dgm:pt>
    <dgm:pt modelId="{102C45A4-64AD-4164-B788-E823B3E3D2B4}">
      <dgm:prSet custT="1"/>
      <dgm:spPr>
        <a:solidFill>
          <a:schemeClr val="bg1">
            <a:alpha val="90000"/>
          </a:schemeClr>
        </a:solidFill>
        <a:ln>
          <a:solidFill>
            <a:srgbClr val="FF0000"/>
          </a:solidFill>
        </a:ln>
      </dgm:spPr>
      <dgm:t>
        <a:bodyPr/>
        <a:lstStyle/>
        <a:p>
          <a:pPr algn="l"/>
          <a:r>
            <a:rPr lang="en-AU" sz="2000" b="0" dirty="0">
              <a:solidFill>
                <a:schemeClr val="tx1"/>
              </a:solidFill>
            </a:rPr>
            <a:t>Sports Disputes Tribunal may </a:t>
          </a:r>
          <a:r>
            <a:rPr lang="en-AU" sz="2000" b="1" dirty="0">
              <a:solidFill>
                <a:schemeClr val="accent5"/>
              </a:solidFill>
            </a:rPr>
            <a:t>Endorse</a:t>
          </a:r>
          <a:r>
            <a:rPr lang="en-AU" sz="2000" b="0" dirty="0">
              <a:solidFill>
                <a:schemeClr val="tx1"/>
              </a:solidFill>
            </a:rPr>
            <a:t> or </a:t>
          </a:r>
          <a:r>
            <a:rPr lang="en-AU" sz="2000" b="0" dirty="0">
              <a:solidFill>
                <a:srgbClr val="FF0000"/>
              </a:solidFill>
            </a:rPr>
            <a:t>Not Endorse </a:t>
          </a:r>
          <a:endParaRPr lang="en-AU" sz="2000" b="0" u="none" dirty="0">
            <a:solidFill>
              <a:srgbClr val="FF0000"/>
            </a:solidFill>
          </a:endParaRPr>
        </a:p>
      </dgm:t>
    </dgm:pt>
    <dgm:pt modelId="{7E8B321B-C336-4B6A-A66C-C8CBE3AE3E92}" type="parTrans" cxnId="{29C93ED0-7CCF-4BBC-8E9B-07B6AA969F8B}">
      <dgm:prSet/>
      <dgm:spPr>
        <a:ln>
          <a:solidFill>
            <a:srgbClr val="FF0000"/>
          </a:solidFill>
        </a:ln>
      </dgm:spPr>
      <dgm:t>
        <a:bodyPr/>
        <a:lstStyle/>
        <a:p>
          <a:endParaRPr lang="en-AU"/>
        </a:p>
      </dgm:t>
    </dgm:pt>
    <dgm:pt modelId="{E800E147-5BE2-4FB5-915E-9B1FDB8C08A7}" type="sibTrans" cxnId="{29C93ED0-7CCF-4BBC-8E9B-07B6AA969F8B}">
      <dgm:prSet/>
      <dgm:spPr/>
      <dgm:t>
        <a:bodyPr/>
        <a:lstStyle/>
        <a:p>
          <a:endParaRPr lang="en-AU"/>
        </a:p>
      </dgm:t>
    </dgm:pt>
    <dgm:pt modelId="{147844F6-0DE0-47BB-842C-AF024F4F9AA7}" type="pres">
      <dgm:prSet presAssocID="{C6F7EDC8-A5D3-4430-9E46-6206F6D58DE7}" presName="diagram" presStyleCnt="0">
        <dgm:presLayoutVars>
          <dgm:chPref val="1"/>
          <dgm:dir/>
          <dgm:animOne val="branch"/>
          <dgm:animLvl val="lvl"/>
          <dgm:resizeHandles/>
        </dgm:presLayoutVars>
      </dgm:prSet>
      <dgm:spPr/>
    </dgm:pt>
    <dgm:pt modelId="{00D1D70E-1851-4E7D-8169-520DCC733616}" type="pres">
      <dgm:prSet presAssocID="{E98C2E8A-F2C1-40E4-B53A-D06BB5B62AF4}" presName="root" presStyleCnt="0"/>
      <dgm:spPr/>
    </dgm:pt>
    <dgm:pt modelId="{8CC832E8-DE50-49F6-8541-57839CB6C4C9}" type="pres">
      <dgm:prSet presAssocID="{E98C2E8A-F2C1-40E4-B53A-D06BB5B62AF4}" presName="rootComposite" presStyleCnt="0"/>
      <dgm:spPr/>
    </dgm:pt>
    <dgm:pt modelId="{C2D2EC7D-2A1A-41C0-AB07-0E3EDD686A6E}" type="pres">
      <dgm:prSet presAssocID="{E98C2E8A-F2C1-40E4-B53A-D06BB5B62AF4}" presName="rootText" presStyleLbl="node1" presStyleIdx="0" presStyleCnt="3" custScaleX="89078" custScaleY="58041" custLinFactNeighborX="-16765" custLinFactNeighborY="51228"/>
      <dgm:spPr/>
    </dgm:pt>
    <dgm:pt modelId="{B91D49F4-1C15-495F-91A8-5F2C90756590}" type="pres">
      <dgm:prSet presAssocID="{E98C2E8A-F2C1-40E4-B53A-D06BB5B62AF4}" presName="rootConnector" presStyleLbl="node1" presStyleIdx="0" presStyleCnt="3"/>
      <dgm:spPr/>
    </dgm:pt>
    <dgm:pt modelId="{30576924-1424-461A-A22C-3F2AF76F47BF}" type="pres">
      <dgm:prSet presAssocID="{E98C2E8A-F2C1-40E4-B53A-D06BB5B62AF4}" presName="childShape" presStyleCnt="0"/>
      <dgm:spPr/>
    </dgm:pt>
    <dgm:pt modelId="{91E915CC-B796-499E-BA14-AE2A68DA855F}" type="pres">
      <dgm:prSet presAssocID="{8BECF112-2012-4F20-8D07-C327299F1C12}" presName="Name13" presStyleLbl="parChTrans1D2" presStyleIdx="0" presStyleCnt="9"/>
      <dgm:spPr/>
    </dgm:pt>
    <dgm:pt modelId="{13DCDBA1-F1C7-4623-8253-588FD8807E11}" type="pres">
      <dgm:prSet presAssocID="{8A51313A-EB30-4B14-9782-8F019058A6A4}" presName="childText" presStyleLbl="bgAcc1" presStyleIdx="0" presStyleCnt="9" custScaleX="131149" custScaleY="138970" custLinFactNeighborX="-24258" custLinFactNeighborY="35362">
        <dgm:presLayoutVars>
          <dgm:bulletEnabled val="1"/>
        </dgm:presLayoutVars>
      </dgm:prSet>
      <dgm:spPr/>
    </dgm:pt>
    <dgm:pt modelId="{4A69F437-61A1-4C58-AD5A-49930CBAFA16}" type="pres">
      <dgm:prSet presAssocID="{875FEB1A-3E93-48E9-907E-72E9BBD82FC3}" presName="root" presStyleCnt="0"/>
      <dgm:spPr/>
    </dgm:pt>
    <dgm:pt modelId="{33434B51-DDCA-4250-9FA4-4CD22B34576E}" type="pres">
      <dgm:prSet presAssocID="{875FEB1A-3E93-48E9-907E-72E9BBD82FC3}" presName="rootComposite" presStyleCnt="0"/>
      <dgm:spPr/>
    </dgm:pt>
    <dgm:pt modelId="{9BEB8A86-A57C-4BCE-B646-EB0913CFA995}" type="pres">
      <dgm:prSet presAssocID="{875FEB1A-3E93-48E9-907E-72E9BBD82FC3}" presName="rootText" presStyleLbl="node1" presStyleIdx="1" presStyleCnt="3" custScaleX="113872" custScaleY="58041" custLinFactNeighborX="-23229" custLinFactNeighborY="50123"/>
      <dgm:spPr/>
    </dgm:pt>
    <dgm:pt modelId="{370A724F-D480-4964-BD49-70B331799C9F}" type="pres">
      <dgm:prSet presAssocID="{875FEB1A-3E93-48E9-907E-72E9BBD82FC3}" presName="rootConnector" presStyleLbl="node1" presStyleIdx="1" presStyleCnt="3"/>
      <dgm:spPr/>
    </dgm:pt>
    <dgm:pt modelId="{B6631D5F-E6EC-4A60-B8A7-03B0262EFE9D}" type="pres">
      <dgm:prSet presAssocID="{875FEB1A-3E93-48E9-907E-72E9BBD82FC3}" presName="childShape" presStyleCnt="0"/>
      <dgm:spPr/>
    </dgm:pt>
    <dgm:pt modelId="{4B97D90E-1F26-43A4-BEBF-13766EC434C6}" type="pres">
      <dgm:prSet presAssocID="{A1FAE199-1917-4A4E-BEDF-7EF1EF2AB5C8}" presName="Name13" presStyleLbl="parChTrans1D2" presStyleIdx="1" presStyleCnt="9"/>
      <dgm:spPr/>
    </dgm:pt>
    <dgm:pt modelId="{92D5FD2D-111D-4375-9EBA-9FADB471BC70}" type="pres">
      <dgm:prSet presAssocID="{0F9BD4F0-A9A6-4741-A4D3-C8F8F311C8E9}" presName="childText" presStyleLbl="bgAcc1" presStyleIdx="1" presStyleCnt="9" custScaleX="176878" custScaleY="66174" custLinFactNeighborX="-29826" custLinFactNeighborY="34206">
        <dgm:presLayoutVars>
          <dgm:bulletEnabled val="1"/>
        </dgm:presLayoutVars>
      </dgm:prSet>
      <dgm:spPr/>
    </dgm:pt>
    <dgm:pt modelId="{5DC6C66E-A268-452D-92EA-02976860C7E7}" type="pres">
      <dgm:prSet presAssocID="{7B413708-D544-41E9-9B9D-0B4F841635AE}" presName="Name13" presStyleLbl="parChTrans1D2" presStyleIdx="2" presStyleCnt="9"/>
      <dgm:spPr/>
    </dgm:pt>
    <dgm:pt modelId="{21FBEDCF-D2D0-4892-9880-BE36F046F70C}" type="pres">
      <dgm:prSet presAssocID="{6DE1778A-CB5D-4C16-9ABC-495FBB15A197}" presName="childText" presStyleLbl="bgAcc1" presStyleIdx="2" presStyleCnt="9" custScaleX="176207" custScaleY="137035" custLinFactNeighborX="-28207" custLinFactNeighborY="19068">
        <dgm:presLayoutVars>
          <dgm:bulletEnabled val="1"/>
        </dgm:presLayoutVars>
      </dgm:prSet>
      <dgm:spPr/>
    </dgm:pt>
    <dgm:pt modelId="{89B346AC-A7AD-4196-8430-6580DFB552C6}" type="pres">
      <dgm:prSet presAssocID="{63CF39D4-E9F8-4F17-8D20-91C159826562}" presName="Name13" presStyleLbl="parChTrans1D2" presStyleIdx="3" presStyleCnt="9"/>
      <dgm:spPr/>
    </dgm:pt>
    <dgm:pt modelId="{48F52029-B72F-45F7-A3EE-B2CFCB5B7BE8}" type="pres">
      <dgm:prSet presAssocID="{9EFD6F8A-F37B-4524-9821-9D69409DFF53}" presName="childText" presStyleLbl="bgAcc1" presStyleIdx="3" presStyleCnt="9" custScaleX="176878" custScaleY="60331" custLinFactNeighborX="-26814" custLinFactNeighborY="748">
        <dgm:presLayoutVars>
          <dgm:bulletEnabled val="1"/>
        </dgm:presLayoutVars>
      </dgm:prSet>
      <dgm:spPr/>
    </dgm:pt>
    <dgm:pt modelId="{FD5E275D-8DE8-413C-9108-DBAE18F729E0}" type="pres">
      <dgm:prSet presAssocID="{95A61EDD-3991-4A10-855C-7B6CC6CE1193}" presName="Name13" presStyleLbl="parChTrans1D2" presStyleIdx="4" presStyleCnt="9"/>
      <dgm:spPr/>
    </dgm:pt>
    <dgm:pt modelId="{531D3AFA-A259-4041-901B-08890BF863FA}" type="pres">
      <dgm:prSet presAssocID="{9BEE2679-8F6F-4DAA-822B-A95002BF817F}" presName="childText" presStyleLbl="bgAcc1" presStyleIdx="4" presStyleCnt="9" custScaleX="172456" custScaleY="63466" custLinFactNeighborX="-27124" custLinFactNeighborY="-12988">
        <dgm:presLayoutVars>
          <dgm:bulletEnabled val="1"/>
        </dgm:presLayoutVars>
      </dgm:prSet>
      <dgm:spPr/>
    </dgm:pt>
    <dgm:pt modelId="{20C97B01-9C9D-4DBA-B61C-48197CDBB02B}" type="pres">
      <dgm:prSet presAssocID="{5CB02248-6EDB-45C7-965C-CA615E9D1FA7}" presName="root" presStyleCnt="0"/>
      <dgm:spPr/>
    </dgm:pt>
    <dgm:pt modelId="{A386A5E4-1EB7-4536-B177-103D674719D5}" type="pres">
      <dgm:prSet presAssocID="{5CB02248-6EDB-45C7-965C-CA615E9D1FA7}" presName="rootComposite" presStyleCnt="0"/>
      <dgm:spPr/>
    </dgm:pt>
    <dgm:pt modelId="{125B9E83-ADDE-4352-9BE4-6B26FB376F69}" type="pres">
      <dgm:prSet presAssocID="{5CB02248-6EDB-45C7-965C-CA615E9D1FA7}" presName="rootText" presStyleLbl="node1" presStyleIdx="2" presStyleCnt="3" custScaleX="103872" custScaleY="58041" custLinFactNeighborX="-11852" custLinFactNeighborY="47231"/>
      <dgm:spPr/>
    </dgm:pt>
    <dgm:pt modelId="{32EFC489-7589-4689-A6B7-55655EA99F63}" type="pres">
      <dgm:prSet presAssocID="{5CB02248-6EDB-45C7-965C-CA615E9D1FA7}" presName="rootConnector" presStyleLbl="node1" presStyleIdx="2" presStyleCnt="3"/>
      <dgm:spPr/>
    </dgm:pt>
    <dgm:pt modelId="{0A336105-186A-4110-8A5A-DA1A14EB08C8}" type="pres">
      <dgm:prSet presAssocID="{5CB02248-6EDB-45C7-965C-CA615E9D1FA7}" presName="childShape" presStyleCnt="0"/>
      <dgm:spPr/>
    </dgm:pt>
    <dgm:pt modelId="{3D5AD0F3-38F9-4E03-8710-9700A76DAFF3}" type="pres">
      <dgm:prSet presAssocID="{EF6A3FDE-6F6C-4328-B555-B5DF516AC44E}" presName="Name13" presStyleLbl="parChTrans1D2" presStyleIdx="5" presStyleCnt="9"/>
      <dgm:spPr/>
    </dgm:pt>
    <dgm:pt modelId="{8ADE2FA8-D589-4432-A685-E5B9A1C01794}" type="pres">
      <dgm:prSet presAssocID="{15568499-FB7D-4B03-95F7-EA12DB82132B}" presName="childText" presStyleLbl="bgAcc1" presStyleIdx="5" presStyleCnt="9" custScaleX="146919" custScaleY="65194" custLinFactNeighborX="-18731" custLinFactNeighborY="33387">
        <dgm:presLayoutVars>
          <dgm:bulletEnabled val="1"/>
        </dgm:presLayoutVars>
      </dgm:prSet>
      <dgm:spPr/>
    </dgm:pt>
    <dgm:pt modelId="{C60D2AD4-10FD-4905-918B-A4BA01AF75B4}" type="pres">
      <dgm:prSet presAssocID="{30EBEBE1-A076-4E2B-A956-37BF4E6553EC}" presName="Name13" presStyleLbl="parChTrans1D2" presStyleIdx="6" presStyleCnt="9"/>
      <dgm:spPr/>
    </dgm:pt>
    <dgm:pt modelId="{10A207E2-2E3C-49C0-91DE-90917BBD1F62}" type="pres">
      <dgm:prSet presAssocID="{4708C494-2D6D-403F-A592-91CB7831E7DD}" presName="childText" presStyleLbl="bgAcc1" presStyleIdx="6" presStyleCnt="9" custScaleX="146568" custScaleY="87436" custLinFactNeighborX="-18941" custLinFactNeighborY="24101">
        <dgm:presLayoutVars>
          <dgm:bulletEnabled val="1"/>
        </dgm:presLayoutVars>
      </dgm:prSet>
      <dgm:spPr/>
    </dgm:pt>
    <dgm:pt modelId="{6179DA46-7428-47D5-A6B4-9C4821BEC22A}" type="pres">
      <dgm:prSet presAssocID="{7E8B321B-C336-4B6A-A66C-C8CBE3AE3E92}" presName="Name13" presStyleLbl="parChTrans1D2" presStyleIdx="7" presStyleCnt="9"/>
      <dgm:spPr/>
    </dgm:pt>
    <dgm:pt modelId="{A4CBE03A-153B-4157-9885-386A9743C050}" type="pres">
      <dgm:prSet presAssocID="{102C45A4-64AD-4164-B788-E823B3E3D2B4}" presName="childText" presStyleLbl="bgAcc1" presStyleIdx="7" presStyleCnt="9" custScaleX="147632" custScaleY="68951" custLinFactNeighborX="-16504" custLinFactNeighborY="12472">
        <dgm:presLayoutVars>
          <dgm:bulletEnabled val="1"/>
        </dgm:presLayoutVars>
      </dgm:prSet>
      <dgm:spPr/>
    </dgm:pt>
    <dgm:pt modelId="{BD93BF39-51FF-4149-A7F8-728ED4A8E2E3}" type="pres">
      <dgm:prSet presAssocID="{EE895A2D-DA01-42D8-B5D2-89278E6F6B0D}" presName="Name13" presStyleLbl="parChTrans1D2" presStyleIdx="8" presStyleCnt="9"/>
      <dgm:spPr/>
    </dgm:pt>
    <dgm:pt modelId="{91B42B9E-8891-4F01-BA49-0D9E016DCB54}" type="pres">
      <dgm:prSet presAssocID="{7110F812-D267-4912-B0EE-8D4302154623}" presName="childText" presStyleLbl="bgAcc1" presStyleIdx="8" presStyleCnt="9" custScaleX="148620" custScaleY="105212" custLinFactNeighborX="-18941" custLinFactNeighborY="12984">
        <dgm:presLayoutVars>
          <dgm:bulletEnabled val="1"/>
        </dgm:presLayoutVars>
      </dgm:prSet>
      <dgm:spPr/>
    </dgm:pt>
  </dgm:ptLst>
  <dgm:cxnLst>
    <dgm:cxn modelId="{C5A43606-4984-4858-B31C-68C9095377D6}" srcId="{C6F7EDC8-A5D3-4430-9E46-6206F6D58DE7}" destId="{875FEB1A-3E93-48E9-907E-72E9BBD82FC3}" srcOrd="1" destOrd="0" parTransId="{01233017-F848-4939-B1D0-41CF21CA7566}" sibTransId="{30F25C44-3468-4D15-9E9B-4CB6A332215E}"/>
    <dgm:cxn modelId="{FAFD2C09-5E00-CF4D-9C4E-EAF5CEA5567E}" type="presOf" srcId="{0F9BD4F0-A9A6-4741-A4D3-C8F8F311C8E9}" destId="{92D5FD2D-111D-4375-9EBA-9FADB471BC70}" srcOrd="0" destOrd="0" presId="urn:microsoft.com/office/officeart/2005/8/layout/hierarchy3"/>
    <dgm:cxn modelId="{88FB0A10-FD89-4DBE-9347-B7DDFA3183A3}" srcId="{875FEB1A-3E93-48E9-907E-72E9BBD82FC3}" destId="{9BEE2679-8F6F-4DAA-822B-A95002BF817F}" srcOrd="3" destOrd="0" parTransId="{95A61EDD-3991-4A10-855C-7B6CC6CE1193}" sibTransId="{65B34BC3-52F6-4207-8920-8BC178CA9663}"/>
    <dgm:cxn modelId="{1F656618-DAD4-A24D-B6B2-463DCFB59636}" type="presOf" srcId="{4708C494-2D6D-403F-A592-91CB7831E7DD}" destId="{10A207E2-2E3C-49C0-91DE-90917BBD1F62}" srcOrd="0" destOrd="0" presId="urn:microsoft.com/office/officeart/2005/8/layout/hierarchy3"/>
    <dgm:cxn modelId="{92F85327-9BA1-4D40-B32D-F6CB78C12726}" type="presOf" srcId="{63CF39D4-E9F8-4F17-8D20-91C159826562}" destId="{89B346AC-A7AD-4196-8430-6580DFB552C6}" srcOrd="0" destOrd="0" presId="urn:microsoft.com/office/officeart/2005/8/layout/hierarchy3"/>
    <dgm:cxn modelId="{98F3C427-37C8-AA47-A0F5-5328B402D149}" type="presOf" srcId="{15568499-FB7D-4B03-95F7-EA12DB82132B}" destId="{8ADE2FA8-D589-4432-A685-E5B9A1C01794}" srcOrd="0" destOrd="0" presId="urn:microsoft.com/office/officeart/2005/8/layout/hierarchy3"/>
    <dgm:cxn modelId="{2056D52C-02FC-2942-B320-D460A62AFC86}" type="presOf" srcId="{7E8B321B-C336-4B6A-A66C-C8CBE3AE3E92}" destId="{6179DA46-7428-47D5-A6B4-9C4821BEC22A}" srcOrd="0" destOrd="0" presId="urn:microsoft.com/office/officeart/2005/8/layout/hierarchy3"/>
    <dgm:cxn modelId="{F986A82D-A84C-5D4B-8C2A-3046AB7EF1FF}" type="presOf" srcId="{5CB02248-6EDB-45C7-965C-CA615E9D1FA7}" destId="{32EFC489-7589-4689-A6B7-55655EA99F63}" srcOrd="1" destOrd="0" presId="urn:microsoft.com/office/officeart/2005/8/layout/hierarchy3"/>
    <dgm:cxn modelId="{6B5C3534-26DF-9140-8708-39361AF0B498}" type="presOf" srcId="{875FEB1A-3E93-48E9-907E-72E9BBD82FC3}" destId="{370A724F-D480-4964-BD49-70B331799C9F}" srcOrd="1" destOrd="0" presId="urn:microsoft.com/office/officeart/2005/8/layout/hierarchy3"/>
    <dgm:cxn modelId="{51693838-829B-6642-8C9D-4F3231256C06}" type="presOf" srcId="{7B413708-D544-41E9-9B9D-0B4F841635AE}" destId="{5DC6C66E-A268-452D-92EA-02976860C7E7}" srcOrd="0" destOrd="0" presId="urn:microsoft.com/office/officeart/2005/8/layout/hierarchy3"/>
    <dgm:cxn modelId="{EAE9B440-7CD4-B341-84FA-21D9D6F5AE53}" type="presOf" srcId="{EF6A3FDE-6F6C-4328-B555-B5DF516AC44E}" destId="{3D5AD0F3-38F9-4E03-8710-9700A76DAFF3}" srcOrd="0" destOrd="0" presId="urn:microsoft.com/office/officeart/2005/8/layout/hierarchy3"/>
    <dgm:cxn modelId="{78988B5D-9CA3-4CC1-91D7-98E29364F6F6}" srcId="{5CB02248-6EDB-45C7-965C-CA615E9D1FA7}" destId="{4708C494-2D6D-403F-A592-91CB7831E7DD}" srcOrd="1" destOrd="0" parTransId="{30EBEBE1-A076-4E2B-A956-37BF4E6553EC}" sibTransId="{99BE5574-9EA0-4EA7-A784-48B56202521A}"/>
    <dgm:cxn modelId="{B69C3161-DCEF-2647-86FC-DB2DC936EACC}" type="presOf" srcId="{E98C2E8A-F2C1-40E4-B53A-D06BB5B62AF4}" destId="{C2D2EC7D-2A1A-41C0-AB07-0E3EDD686A6E}" srcOrd="0" destOrd="0" presId="urn:microsoft.com/office/officeart/2005/8/layout/hierarchy3"/>
    <dgm:cxn modelId="{88F9C844-62BB-A148-8E48-B84DEB740AE3}" type="presOf" srcId="{A1FAE199-1917-4A4E-BEDF-7EF1EF2AB5C8}" destId="{4B97D90E-1F26-43A4-BEBF-13766EC434C6}" srcOrd="0" destOrd="0" presId="urn:microsoft.com/office/officeart/2005/8/layout/hierarchy3"/>
    <dgm:cxn modelId="{BE212047-B95C-634E-8970-670FC9DCE410}" type="presOf" srcId="{102C45A4-64AD-4164-B788-E823B3E3D2B4}" destId="{A4CBE03A-153B-4157-9885-386A9743C050}" srcOrd="0" destOrd="0" presId="urn:microsoft.com/office/officeart/2005/8/layout/hierarchy3"/>
    <dgm:cxn modelId="{A5E7F656-1DC3-6645-A725-49E3D09EB0A2}" type="presOf" srcId="{9BEE2679-8F6F-4DAA-822B-A95002BF817F}" destId="{531D3AFA-A259-4041-901B-08890BF863FA}" srcOrd="0" destOrd="0" presId="urn:microsoft.com/office/officeart/2005/8/layout/hierarchy3"/>
    <dgm:cxn modelId="{98B72257-5446-4F79-BF2E-9B0ACEB97DBB}" srcId="{875FEB1A-3E93-48E9-907E-72E9BBD82FC3}" destId="{9EFD6F8A-F37B-4524-9821-9D69409DFF53}" srcOrd="2" destOrd="0" parTransId="{63CF39D4-E9F8-4F17-8D20-91C159826562}" sibTransId="{51E661A2-86C8-4C8B-BCBF-C4EFAE5FEC6F}"/>
    <dgm:cxn modelId="{07F7995A-FFCB-5D4F-A681-DCCBB6E185DD}" type="presOf" srcId="{7110F812-D267-4912-B0EE-8D4302154623}" destId="{91B42B9E-8891-4F01-BA49-0D9E016DCB54}" srcOrd="0" destOrd="0" presId="urn:microsoft.com/office/officeart/2005/8/layout/hierarchy3"/>
    <dgm:cxn modelId="{AC47C47D-0C67-B64D-A665-4C1C2F2F9016}" type="presOf" srcId="{9EFD6F8A-F37B-4524-9821-9D69409DFF53}" destId="{48F52029-B72F-45F7-A3EE-B2CFCB5B7BE8}" srcOrd="0" destOrd="0" presId="urn:microsoft.com/office/officeart/2005/8/layout/hierarchy3"/>
    <dgm:cxn modelId="{DD30E883-A99F-4154-880F-11713C93B55A}" srcId="{875FEB1A-3E93-48E9-907E-72E9BBD82FC3}" destId="{6DE1778A-CB5D-4C16-9ABC-495FBB15A197}" srcOrd="1" destOrd="0" parTransId="{7B413708-D544-41E9-9B9D-0B4F841635AE}" sibTransId="{1ECD9BF8-C465-40DC-B6BC-A18DD8A0D9EF}"/>
    <dgm:cxn modelId="{923C8786-39BD-7543-BA37-D60D21F2B5C2}" type="presOf" srcId="{6DE1778A-CB5D-4C16-9ABC-495FBB15A197}" destId="{21FBEDCF-D2D0-4892-9880-BE36F046F70C}" srcOrd="0" destOrd="0" presId="urn:microsoft.com/office/officeart/2005/8/layout/hierarchy3"/>
    <dgm:cxn modelId="{1BD2C888-E195-D348-AE7C-1240CC49DAC3}" type="presOf" srcId="{EE895A2D-DA01-42D8-B5D2-89278E6F6B0D}" destId="{BD93BF39-51FF-4149-A7F8-728ED4A8E2E3}" srcOrd="0" destOrd="0" presId="urn:microsoft.com/office/officeart/2005/8/layout/hierarchy3"/>
    <dgm:cxn modelId="{7A9B4E91-96F1-B047-BB15-D26559551DDB}" type="presOf" srcId="{30EBEBE1-A076-4E2B-A956-37BF4E6553EC}" destId="{C60D2AD4-10FD-4905-918B-A4BA01AF75B4}" srcOrd="0" destOrd="0" presId="urn:microsoft.com/office/officeart/2005/8/layout/hierarchy3"/>
    <dgm:cxn modelId="{8D058991-EE34-C447-8E53-4B746A57A0AA}" type="presOf" srcId="{95A61EDD-3991-4A10-855C-7B6CC6CE1193}" destId="{FD5E275D-8DE8-413C-9108-DBAE18F729E0}" srcOrd="0" destOrd="0" presId="urn:microsoft.com/office/officeart/2005/8/layout/hierarchy3"/>
    <dgm:cxn modelId="{34664D94-279A-41F9-8ADA-5783D46C6BFB}" srcId="{C6F7EDC8-A5D3-4430-9E46-6206F6D58DE7}" destId="{E98C2E8A-F2C1-40E4-B53A-D06BB5B62AF4}" srcOrd="0" destOrd="0" parTransId="{2788469B-E857-4CA9-810A-D456581EC98A}" sibTransId="{F289D94E-B689-4B4D-A8A8-3E4EEA0DE0D6}"/>
    <dgm:cxn modelId="{0DD4A79C-6240-44DB-B2DA-DCB8C37889FC}" srcId="{875FEB1A-3E93-48E9-907E-72E9BBD82FC3}" destId="{0F9BD4F0-A9A6-4741-A4D3-C8F8F311C8E9}" srcOrd="0" destOrd="0" parTransId="{A1FAE199-1917-4A4E-BEDF-7EF1EF2AB5C8}" sibTransId="{9F52BC33-41FA-4469-B042-F8AB16D7C95F}"/>
    <dgm:cxn modelId="{5C32FF9F-6795-4E43-9968-DB424DA7AD80}" type="presOf" srcId="{8BECF112-2012-4F20-8D07-C327299F1C12}" destId="{91E915CC-B796-499E-BA14-AE2A68DA855F}" srcOrd="0" destOrd="0" presId="urn:microsoft.com/office/officeart/2005/8/layout/hierarchy3"/>
    <dgm:cxn modelId="{528FD4A4-8C03-2B41-A550-35CF6A66BD5A}" type="presOf" srcId="{C6F7EDC8-A5D3-4430-9E46-6206F6D58DE7}" destId="{147844F6-0DE0-47BB-842C-AF024F4F9AA7}" srcOrd="0" destOrd="0" presId="urn:microsoft.com/office/officeart/2005/8/layout/hierarchy3"/>
    <dgm:cxn modelId="{0119E9A8-C2E3-4CAA-AFEF-9511A93E0EE5}" srcId="{5CB02248-6EDB-45C7-965C-CA615E9D1FA7}" destId="{15568499-FB7D-4B03-95F7-EA12DB82132B}" srcOrd="0" destOrd="0" parTransId="{EF6A3FDE-6F6C-4328-B555-B5DF516AC44E}" sibTransId="{0F1939CE-2938-4F46-99B4-6E4EA622D799}"/>
    <dgm:cxn modelId="{27C6F8AE-40B3-4D2B-8000-38A1A3613E4D}" srcId="{5CB02248-6EDB-45C7-965C-CA615E9D1FA7}" destId="{7110F812-D267-4912-B0EE-8D4302154623}" srcOrd="3" destOrd="0" parTransId="{EE895A2D-DA01-42D8-B5D2-89278E6F6B0D}" sibTransId="{368D88FB-2F9C-46DA-94A7-72C9BB587CF8}"/>
    <dgm:cxn modelId="{4C764CB2-C82D-4CCA-B76B-CDF3A99F4ECA}" srcId="{C6F7EDC8-A5D3-4430-9E46-6206F6D58DE7}" destId="{5CB02248-6EDB-45C7-965C-CA615E9D1FA7}" srcOrd="2" destOrd="0" parTransId="{C0286F56-516E-4DD7-AAFD-B80A8051BA6C}" sibTransId="{A512BCF8-8AFD-4A40-A5BE-B2FC4DD593E0}"/>
    <dgm:cxn modelId="{29C93ED0-7CCF-4BBC-8E9B-07B6AA969F8B}" srcId="{5CB02248-6EDB-45C7-965C-CA615E9D1FA7}" destId="{102C45A4-64AD-4164-B788-E823B3E3D2B4}" srcOrd="2" destOrd="0" parTransId="{7E8B321B-C336-4B6A-A66C-C8CBE3AE3E92}" sibTransId="{E800E147-5BE2-4FB5-915E-9B1FDB8C08A7}"/>
    <dgm:cxn modelId="{7D6409D5-9FBA-1C46-8D5C-951D6CFAA637}" type="presOf" srcId="{8A51313A-EB30-4B14-9782-8F019058A6A4}" destId="{13DCDBA1-F1C7-4623-8253-588FD8807E11}" srcOrd="0" destOrd="0" presId="urn:microsoft.com/office/officeart/2005/8/layout/hierarchy3"/>
    <dgm:cxn modelId="{B41699DA-248B-9948-92B7-87163885C13F}" type="presOf" srcId="{E98C2E8A-F2C1-40E4-B53A-D06BB5B62AF4}" destId="{B91D49F4-1C15-495F-91A8-5F2C90756590}" srcOrd="1" destOrd="0" presId="urn:microsoft.com/office/officeart/2005/8/layout/hierarchy3"/>
    <dgm:cxn modelId="{B71241DC-E5EA-A74A-9B87-156F1778A0F5}" type="presOf" srcId="{5CB02248-6EDB-45C7-965C-CA615E9D1FA7}" destId="{125B9E83-ADDE-4352-9BE4-6B26FB376F69}" srcOrd="0" destOrd="0" presId="urn:microsoft.com/office/officeart/2005/8/layout/hierarchy3"/>
    <dgm:cxn modelId="{83E61AF7-4F9D-4026-9D6E-3C245AE29EA5}" srcId="{E98C2E8A-F2C1-40E4-B53A-D06BB5B62AF4}" destId="{8A51313A-EB30-4B14-9782-8F019058A6A4}" srcOrd="0" destOrd="0" parTransId="{8BECF112-2012-4F20-8D07-C327299F1C12}" sibTransId="{362F063B-0323-457B-AACC-1BE12E7C9FFC}"/>
    <dgm:cxn modelId="{BA3748F8-B0F4-344E-B18A-DABC2626740E}" type="presOf" srcId="{875FEB1A-3E93-48E9-907E-72E9BBD82FC3}" destId="{9BEB8A86-A57C-4BCE-B646-EB0913CFA995}" srcOrd="0" destOrd="0" presId="urn:microsoft.com/office/officeart/2005/8/layout/hierarchy3"/>
    <dgm:cxn modelId="{24A9BA89-ADCE-2B42-A95D-CACA1B014FD0}" type="presParOf" srcId="{147844F6-0DE0-47BB-842C-AF024F4F9AA7}" destId="{00D1D70E-1851-4E7D-8169-520DCC733616}" srcOrd="0" destOrd="0" presId="urn:microsoft.com/office/officeart/2005/8/layout/hierarchy3"/>
    <dgm:cxn modelId="{BBC7260F-24B8-144E-9260-5674C99DEB88}" type="presParOf" srcId="{00D1D70E-1851-4E7D-8169-520DCC733616}" destId="{8CC832E8-DE50-49F6-8541-57839CB6C4C9}" srcOrd="0" destOrd="0" presId="urn:microsoft.com/office/officeart/2005/8/layout/hierarchy3"/>
    <dgm:cxn modelId="{CAA540E9-2EF8-9B49-AF43-0DE306B42CE5}" type="presParOf" srcId="{8CC832E8-DE50-49F6-8541-57839CB6C4C9}" destId="{C2D2EC7D-2A1A-41C0-AB07-0E3EDD686A6E}" srcOrd="0" destOrd="0" presId="urn:microsoft.com/office/officeart/2005/8/layout/hierarchy3"/>
    <dgm:cxn modelId="{2790705E-A1CF-E64A-98E8-92714B43A950}" type="presParOf" srcId="{8CC832E8-DE50-49F6-8541-57839CB6C4C9}" destId="{B91D49F4-1C15-495F-91A8-5F2C90756590}" srcOrd="1" destOrd="0" presId="urn:microsoft.com/office/officeart/2005/8/layout/hierarchy3"/>
    <dgm:cxn modelId="{0F66BE0B-67C7-D44F-81ED-11809AFE17DA}" type="presParOf" srcId="{00D1D70E-1851-4E7D-8169-520DCC733616}" destId="{30576924-1424-461A-A22C-3F2AF76F47BF}" srcOrd="1" destOrd="0" presId="urn:microsoft.com/office/officeart/2005/8/layout/hierarchy3"/>
    <dgm:cxn modelId="{3E01B0BA-8D7A-F94C-ACEC-09E45DF00195}" type="presParOf" srcId="{30576924-1424-461A-A22C-3F2AF76F47BF}" destId="{91E915CC-B796-499E-BA14-AE2A68DA855F}" srcOrd="0" destOrd="0" presId="urn:microsoft.com/office/officeart/2005/8/layout/hierarchy3"/>
    <dgm:cxn modelId="{994EA38A-9DA6-7E45-9808-DD7E7B49A319}" type="presParOf" srcId="{30576924-1424-461A-A22C-3F2AF76F47BF}" destId="{13DCDBA1-F1C7-4623-8253-588FD8807E11}" srcOrd="1" destOrd="0" presId="urn:microsoft.com/office/officeart/2005/8/layout/hierarchy3"/>
    <dgm:cxn modelId="{46BA19E7-5C09-384F-B7CE-3BD56AFAA158}" type="presParOf" srcId="{147844F6-0DE0-47BB-842C-AF024F4F9AA7}" destId="{4A69F437-61A1-4C58-AD5A-49930CBAFA16}" srcOrd="1" destOrd="0" presId="urn:microsoft.com/office/officeart/2005/8/layout/hierarchy3"/>
    <dgm:cxn modelId="{E51C97EB-A257-B147-A2E4-0795E2392203}" type="presParOf" srcId="{4A69F437-61A1-4C58-AD5A-49930CBAFA16}" destId="{33434B51-DDCA-4250-9FA4-4CD22B34576E}" srcOrd="0" destOrd="0" presId="urn:microsoft.com/office/officeart/2005/8/layout/hierarchy3"/>
    <dgm:cxn modelId="{AA738926-CC07-6E4A-A236-168C5C934FF2}" type="presParOf" srcId="{33434B51-DDCA-4250-9FA4-4CD22B34576E}" destId="{9BEB8A86-A57C-4BCE-B646-EB0913CFA995}" srcOrd="0" destOrd="0" presId="urn:microsoft.com/office/officeart/2005/8/layout/hierarchy3"/>
    <dgm:cxn modelId="{E1D84FDE-8375-824F-9745-67322186BBF8}" type="presParOf" srcId="{33434B51-DDCA-4250-9FA4-4CD22B34576E}" destId="{370A724F-D480-4964-BD49-70B331799C9F}" srcOrd="1" destOrd="0" presId="urn:microsoft.com/office/officeart/2005/8/layout/hierarchy3"/>
    <dgm:cxn modelId="{60694CB2-2341-4F4F-812F-019F13D8E2A5}" type="presParOf" srcId="{4A69F437-61A1-4C58-AD5A-49930CBAFA16}" destId="{B6631D5F-E6EC-4A60-B8A7-03B0262EFE9D}" srcOrd="1" destOrd="0" presId="urn:microsoft.com/office/officeart/2005/8/layout/hierarchy3"/>
    <dgm:cxn modelId="{611B69A1-DB00-D247-A210-BE7AA7BF45A3}" type="presParOf" srcId="{B6631D5F-E6EC-4A60-B8A7-03B0262EFE9D}" destId="{4B97D90E-1F26-43A4-BEBF-13766EC434C6}" srcOrd="0" destOrd="0" presId="urn:microsoft.com/office/officeart/2005/8/layout/hierarchy3"/>
    <dgm:cxn modelId="{B8CD7708-1987-AB43-889F-0D8C7C8D9D08}" type="presParOf" srcId="{B6631D5F-E6EC-4A60-B8A7-03B0262EFE9D}" destId="{92D5FD2D-111D-4375-9EBA-9FADB471BC70}" srcOrd="1" destOrd="0" presId="urn:microsoft.com/office/officeart/2005/8/layout/hierarchy3"/>
    <dgm:cxn modelId="{CE0DD45B-2907-D245-997F-AFDCA39BCD83}" type="presParOf" srcId="{B6631D5F-E6EC-4A60-B8A7-03B0262EFE9D}" destId="{5DC6C66E-A268-452D-92EA-02976860C7E7}" srcOrd="2" destOrd="0" presId="urn:microsoft.com/office/officeart/2005/8/layout/hierarchy3"/>
    <dgm:cxn modelId="{1F3E57B8-3E42-BC45-A7EA-7D0BEE01FC4A}" type="presParOf" srcId="{B6631D5F-E6EC-4A60-B8A7-03B0262EFE9D}" destId="{21FBEDCF-D2D0-4892-9880-BE36F046F70C}" srcOrd="3" destOrd="0" presId="urn:microsoft.com/office/officeart/2005/8/layout/hierarchy3"/>
    <dgm:cxn modelId="{CA5B8355-78EB-B042-B43B-A1B3EC20D9E2}" type="presParOf" srcId="{B6631D5F-E6EC-4A60-B8A7-03B0262EFE9D}" destId="{89B346AC-A7AD-4196-8430-6580DFB552C6}" srcOrd="4" destOrd="0" presId="urn:microsoft.com/office/officeart/2005/8/layout/hierarchy3"/>
    <dgm:cxn modelId="{22C40E1B-1ECC-0740-B0F2-20BB03E66385}" type="presParOf" srcId="{B6631D5F-E6EC-4A60-B8A7-03B0262EFE9D}" destId="{48F52029-B72F-45F7-A3EE-B2CFCB5B7BE8}" srcOrd="5" destOrd="0" presId="urn:microsoft.com/office/officeart/2005/8/layout/hierarchy3"/>
    <dgm:cxn modelId="{8E391E76-E47F-A24A-8496-64D7A88C2E05}" type="presParOf" srcId="{B6631D5F-E6EC-4A60-B8A7-03B0262EFE9D}" destId="{FD5E275D-8DE8-413C-9108-DBAE18F729E0}" srcOrd="6" destOrd="0" presId="urn:microsoft.com/office/officeart/2005/8/layout/hierarchy3"/>
    <dgm:cxn modelId="{C0B4C0E5-FA60-3845-B3BA-B177FC45809C}" type="presParOf" srcId="{B6631D5F-E6EC-4A60-B8A7-03B0262EFE9D}" destId="{531D3AFA-A259-4041-901B-08890BF863FA}" srcOrd="7" destOrd="0" presId="urn:microsoft.com/office/officeart/2005/8/layout/hierarchy3"/>
    <dgm:cxn modelId="{42AD89A9-D3CD-2A42-BA48-62B5830AE3ED}" type="presParOf" srcId="{147844F6-0DE0-47BB-842C-AF024F4F9AA7}" destId="{20C97B01-9C9D-4DBA-B61C-48197CDBB02B}" srcOrd="2" destOrd="0" presId="urn:microsoft.com/office/officeart/2005/8/layout/hierarchy3"/>
    <dgm:cxn modelId="{FACD1968-A0AA-B94F-A7CE-EED9F793FD98}" type="presParOf" srcId="{20C97B01-9C9D-4DBA-B61C-48197CDBB02B}" destId="{A386A5E4-1EB7-4536-B177-103D674719D5}" srcOrd="0" destOrd="0" presId="urn:microsoft.com/office/officeart/2005/8/layout/hierarchy3"/>
    <dgm:cxn modelId="{D960CE0A-308B-8245-9A57-26E359329040}" type="presParOf" srcId="{A386A5E4-1EB7-4536-B177-103D674719D5}" destId="{125B9E83-ADDE-4352-9BE4-6B26FB376F69}" srcOrd="0" destOrd="0" presId="urn:microsoft.com/office/officeart/2005/8/layout/hierarchy3"/>
    <dgm:cxn modelId="{F2D38734-D275-3546-BEAE-574E3C14F43D}" type="presParOf" srcId="{A386A5E4-1EB7-4536-B177-103D674719D5}" destId="{32EFC489-7589-4689-A6B7-55655EA99F63}" srcOrd="1" destOrd="0" presId="urn:microsoft.com/office/officeart/2005/8/layout/hierarchy3"/>
    <dgm:cxn modelId="{F5CA9C1A-1D67-3446-84CF-D0BDB05494E5}" type="presParOf" srcId="{20C97B01-9C9D-4DBA-B61C-48197CDBB02B}" destId="{0A336105-186A-4110-8A5A-DA1A14EB08C8}" srcOrd="1" destOrd="0" presId="urn:microsoft.com/office/officeart/2005/8/layout/hierarchy3"/>
    <dgm:cxn modelId="{7083D32A-6E48-BC42-BE52-1E48923424E5}" type="presParOf" srcId="{0A336105-186A-4110-8A5A-DA1A14EB08C8}" destId="{3D5AD0F3-38F9-4E03-8710-9700A76DAFF3}" srcOrd="0" destOrd="0" presId="urn:microsoft.com/office/officeart/2005/8/layout/hierarchy3"/>
    <dgm:cxn modelId="{AADBB079-18FF-D848-8091-472649816E91}" type="presParOf" srcId="{0A336105-186A-4110-8A5A-DA1A14EB08C8}" destId="{8ADE2FA8-D589-4432-A685-E5B9A1C01794}" srcOrd="1" destOrd="0" presId="urn:microsoft.com/office/officeart/2005/8/layout/hierarchy3"/>
    <dgm:cxn modelId="{B0141F30-0533-E440-B096-4BBD1175AF8F}" type="presParOf" srcId="{0A336105-186A-4110-8A5A-DA1A14EB08C8}" destId="{C60D2AD4-10FD-4905-918B-A4BA01AF75B4}" srcOrd="2" destOrd="0" presId="urn:microsoft.com/office/officeart/2005/8/layout/hierarchy3"/>
    <dgm:cxn modelId="{522C4508-D506-324C-A050-A9200A5BDF0E}" type="presParOf" srcId="{0A336105-186A-4110-8A5A-DA1A14EB08C8}" destId="{10A207E2-2E3C-49C0-91DE-90917BBD1F62}" srcOrd="3" destOrd="0" presId="urn:microsoft.com/office/officeart/2005/8/layout/hierarchy3"/>
    <dgm:cxn modelId="{1FDC6116-98C3-6247-9E4A-F12FB35958B2}" type="presParOf" srcId="{0A336105-186A-4110-8A5A-DA1A14EB08C8}" destId="{6179DA46-7428-47D5-A6B4-9C4821BEC22A}" srcOrd="4" destOrd="0" presId="urn:microsoft.com/office/officeart/2005/8/layout/hierarchy3"/>
    <dgm:cxn modelId="{7B6CB05F-C45B-6746-AEAB-39FEAAE0A968}" type="presParOf" srcId="{0A336105-186A-4110-8A5A-DA1A14EB08C8}" destId="{A4CBE03A-153B-4157-9885-386A9743C050}" srcOrd="5" destOrd="0" presId="urn:microsoft.com/office/officeart/2005/8/layout/hierarchy3"/>
    <dgm:cxn modelId="{F3EAB1C0-62A2-3648-ABBD-7E702E9B923A}" type="presParOf" srcId="{0A336105-186A-4110-8A5A-DA1A14EB08C8}" destId="{BD93BF39-51FF-4149-A7F8-728ED4A8E2E3}" srcOrd="6" destOrd="0" presId="urn:microsoft.com/office/officeart/2005/8/layout/hierarchy3"/>
    <dgm:cxn modelId="{8FDDE957-0A64-CC4D-AC55-82905AF7101D}" type="presParOf" srcId="{0A336105-186A-4110-8A5A-DA1A14EB08C8}" destId="{91B42B9E-8891-4F01-BA49-0D9E016DCB54}" srcOrd="7" destOrd="0" presId="urn:microsoft.com/office/officeart/2005/8/layout/hierarchy3"/>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F7EDC8-A5D3-4430-9E46-6206F6D58DE7}" type="doc">
      <dgm:prSet loTypeId="urn:microsoft.com/office/officeart/2005/8/layout/hierarchy3" loCatId="hierarchy" qsTypeId="urn:microsoft.com/office/officeart/2005/8/quickstyle/simple1" qsCatId="simple" csTypeId="urn:microsoft.com/office/officeart/2005/8/colors/colorful4" csCatId="colorful" phldr="1"/>
      <dgm:spPr/>
      <dgm:t>
        <a:bodyPr/>
        <a:lstStyle/>
        <a:p>
          <a:endParaRPr lang="en-AU"/>
        </a:p>
      </dgm:t>
    </dgm:pt>
    <dgm:pt modelId="{E98C2E8A-F2C1-40E4-B53A-D06BB5B62AF4}">
      <dgm:prSet custT="1"/>
      <dgm:spPr>
        <a:solidFill>
          <a:srgbClr val="00FF00"/>
        </a:solidFill>
        <a:ln>
          <a:solidFill>
            <a:srgbClr val="00FF00"/>
          </a:solidFill>
        </a:ln>
      </dgm:spPr>
      <dgm:t>
        <a:bodyPr/>
        <a:lstStyle/>
        <a:p>
          <a:r>
            <a:rPr lang="en-AU" sz="2800" b="1" dirty="0"/>
            <a:t>Endorsed</a:t>
          </a:r>
        </a:p>
      </dgm:t>
    </dgm:pt>
    <dgm:pt modelId="{2788469B-E857-4CA9-810A-D456581EC98A}" type="parTrans" cxnId="{34664D94-279A-41F9-8ADA-5783D46C6BFB}">
      <dgm:prSet/>
      <dgm:spPr/>
      <dgm:t>
        <a:bodyPr/>
        <a:lstStyle/>
        <a:p>
          <a:endParaRPr lang="en-AU"/>
        </a:p>
      </dgm:t>
    </dgm:pt>
    <dgm:pt modelId="{F289D94E-B689-4B4D-A8A8-3E4EEA0DE0D6}" type="sibTrans" cxnId="{34664D94-279A-41F9-8ADA-5783D46C6BFB}">
      <dgm:prSet/>
      <dgm:spPr/>
      <dgm:t>
        <a:bodyPr/>
        <a:lstStyle/>
        <a:p>
          <a:endParaRPr lang="en-AU"/>
        </a:p>
      </dgm:t>
    </dgm:pt>
    <dgm:pt modelId="{8A51313A-EB30-4B14-9782-8F019058A6A4}">
      <dgm:prSet custT="1"/>
      <dgm:spPr>
        <a:ln>
          <a:solidFill>
            <a:srgbClr val="00FF00"/>
          </a:solidFill>
        </a:ln>
      </dgm:spPr>
      <dgm:t>
        <a:bodyPr/>
        <a:lstStyle/>
        <a:p>
          <a:pPr algn="l"/>
          <a:r>
            <a:rPr lang="en-AU" sz="2000" dirty="0"/>
            <a:t>Full compliance. All requirements have been met.</a:t>
          </a:r>
        </a:p>
        <a:p>
          <a:pPr algn="l"/>
          <a:r>
            <a:rPr lang="en-AU" sz="2000" dirty="0"/>
            <a:t>N.B. Ongoing monitoring of compliance leading up to Games</a:t>
          </a:r>
        </a:p>
      </dgm:t>
    </dgm:pt>
    <dgm:pt modelId="{8BECF112-2012-4F20-8D07-C327299F1C12}" type="parTrans" cxnId="{83E61AF7-4F9D-4026-9D6E-3C245AE29EA5}">
      <dgm:prSet/>
      <dgm:spPr>
        <a:ln>
          <a:solidFill>
            <a:srgbClr val="00FF00"/>
          </a:solidFill>
        </a:ln>
      </dgm:spPr>
      <dgm:t>
        <a:bodyPr/>
        <a:lstStyle/>
        <a:p>
          <a:endParaRPr lang="en-AU"/>
        </a:p>
      </dgm:t>
    </dgm:pt>
    <dgm:pt modelId="{362F063B-0323-457B-AACC-1BE12E7C9FFC}" type="sibTrans" cxnId="{83E61AF7-4F9D-4026-9D6E-3C245AE29EA5}">
      <dgm:prSet/>
      <dgm:spPr/>
      <dgm:t>
        <a:bodyPr/>
        <a:lstStyle/>
        <a:p>
          <a:endParaRPr lang="en-AU"/>
        </a:p>
      </dgm:t>
    </dgm:pt>
    <dgm:pt modelId="{875FEB1A-3E93-48E9-907E-72E9BBD82FC3}">
      <dgm:prSet custT="1"/>
      <dgm:spPr>
        <a:solidFill>
          <a:srgbClr val="0070C0"/>
        </a:solidFill>
      </dgm:spPr>
      <dgm:t>
        <a:bodyPr/>
        <a:lstStyle/>
        <a:p>
          <a:r>
            <a:rPr lang="en-AU" sz="2400" b="1" dirty="0"/>
            <a:t>Not Yet Endorsed</a:t>
          </a:r>
        </a:p>
      </dgm:t>
    </dgm:pt>
    <dgm:pt modelId="{01233017-F848-4939-B1D0-41CF21CA7566}" type="parTrans" cxnId="{C5A43606-4984-4858-B31C-68C9095377D6}">
      <dgm:prSet/>
      <dgm:spPr/>
      <dgm:t>
        <a:bodyPr/>
        <a:lstStyle/>
        <a:p>
          <a:endParaRPr lang="en-AU"/>
        </a:p>
      </dgm:t>
    </dgm:pt>
    <dgm:pt modelId="{30F25C44-3468-4D15-9E9B-4CB6A332215E}" type="sibTrans" cxnId="{C5A43606-4984-4858-B31C-68C9095377D6}">
      <dgm:prSet/>
      <dgm:spPr/>
      <dgm:t>
        <a:bodyPr/>
        <a:lstStyle/>
        <a:p>
          <a:endParaRPr lang="en-AU"/>
        </a:p>
      </dgm:t>
    </dgm:pt>
    <dgm:pt modelId="{0F9BD4F0-A9A6-4741-A4D3-C8F8F311C8E9}">
      <dgm:prSet custT="1"/>
      <dgm:spPr>
        <a:ln>
          <a:solidFill>
            <a:srgbClr val="0070C0"/>
          </a:solidFill>
        </a:ln>
      </dgm:spPr>
      <dgm:t>
        <a:bodyPr/>
        <a:lstStyle/>
        <a:p>
          <a:pPr algn="l"/>
          <a:r>
            <a:rPr lang="en-AU" sz="2000" dirty="0"/>
            <a:t>Partial compliance. Only some requirements have been met and/or more information required</a:t>
          </a:r>
        </a:p>
      </dgm:t>
    </dgm:pt>
    <dgm:pt modelId="{A1FAE199-1917-4A4E-BEDF-7EF1EF2AB5C8}" type="parTrans" cxnId="{0DD4A79C-6240-44DB-B2DA-DCB8C37889FC}">
      <dgm:prSet/>
      <dgm:spPr>
        <a:ln>
          <a:solidFill>
            <a:srgbClr val="0070C0"/>
          </a:solidFill>
        </a:ln>
      </dgm:spPr>
      <dgm:t>
        <a:bodyPr/>
        <a:lstStyle/>
        <a:p>
          <a:endParaRPr lang="en-AU"/>
        </a:p>
      </dgm:t>
    </dgm:pt>
    <dgm:pt modelId="{9F52BC33-41FA-4469-B042-F8AB16D7C95F}" type="sibTrans" cxnId="{0DD4A79C-6240-44DB-B2DA-DCB8C37889FC}">
      <dgm:prSet/>
      <dgm:spPr/>
      <dgm:t>
        <a:bodyPr/>
        <a:lstStyle/>
        <a:p>
          <a:endParaRPr lang="en-AU"/>
        </a:p>
      </dgm:t>
    </dgm:pt>
    <dgm:pt modelId="{6DE1778A-CB5D-4C16-9ABC-495FBB15A197}">
      <dgm:prSet custT="1"/>
      <dgm:spPr>
        <a:ln>
          <a:solidFill>
            <a:srgbClr val="0070C0"/>
          </a:solidFill>
        </a:ln>
      </dgm:spPr>
      <dgm:t>
        <a:bodyPr/>
        <a:lstStyle/>
        <a:p>
          <a:pPr algn="l"/>
          <a:r>
            <a:rPr lang="en-AU" sz="2000" dirty="0"/>
            <a:t>JC may request Athlete’s name be re-submitted once all requirements have been met. JC will fix time for full compliance e.g. 30 days. One chance only.</a:t>
          </a:r>
        </a:p>
      </dgm:t>
    </dgm:pt>
    <dgm:pt modelId="{7B413708-D544-41E9-9B9D-0B4F841635AE}" type="parTrans" cxnId="{DD30E883-A99F-4154-880F-11713C93B55A}">
      <dgm:prSet/>
      <dgm:spPr>
        <a:solidFill>
          <a:srgbClr val="00B0F0"/>
        </a:solidFill>
        <a:ln>
          <a:solidFill>
            <a:srgbClr val="0070C0"/>
          </a:solidFill>
        </a:ln>
      </dgm:spPr>
      <dgm:t>
        <a:bodyPr/>
        <a:lstStyle/>
        <a:p>
          <a:endParaRPr lang="en-AU"/>
        </a:p>
      </dgm:t>
    </dgm:pt>
    <dgm:pt modelId="{1ECD9BF8-C465-40DC-B6BC-A18DD8A0D9EF}" type="sibTrans" cxnId="{DD30E883-A99F-4154-880F-11713C93B55A}">
      <dgm:prSet/>
      <dgm:spPr/>
      <dgm:t>
        <a:bodyPr/>
        <a:lstStyle/>
        <a:p>
          <a:endParaRPr lang="en-AU"/>
        </a:p>
      </dgm:t>
    </dgm:pt>
    <dgm:pt modelId="{9EFD6F8A-F37B-4524-9821-9D69409DFF53}">
      <dgm:prSet custT="1"/>
      <dgm:spPr>
        <a:ln>
          <a:solidFill>
            <a:srgbClr val="0070C0"/>
          </a:solidFill>
        </a:ln>
      </dgm:spPr>
      <dgm:t>
        <a:bodyPr/>
        <a:lstStyle/>
        <a:p>
          <a:pPr algn="l"/>
          <a:r>
            <a:rPr lang="en-AU" sz="2000" dirty="0"/>
            <a:t>Athlete’s name returns for Justification within time fixed by JC.</a:t>
          </a:r>
        </a:p>
      </dgm:t>
    </dgm:pt>
    <dgm:pt modelId="{63CF39D4-E9F8-4F17-8D20-91C159826562}" type="parTrans" cxnId="{98B72257-5446-4F79-BF2E-9B0ACEB97DBB}">
      <dgm:prSet/>
      <dgm:spPr>
        <a:ln>
          <a:solidFill>
            <a:srgbClr val="0070C0"/>
          </a:solidFill>
        </a:ln>
      </dgm:spPr>
      <dgm:t>
        <a:bodyPr/>
        <a:lstStyle/>
        <a:p>
          <a:endParaRPr lang="en-AU"/>
        </a:p>
      </dgm:t>
    </dgm:pt>
    <dgm:pt modelId="{51E661A2-86C8-4C8B-BCBF-C4EFAE5FEC6F}" type="sibTrans" cxnId="{98B72257-5446-4F79-BF2E-9B0ACEB97DBB}">
      <dgm:prSet/>
      <dgm:spPr/>
      <dgm:t>
        <a:bodyPr/>
        <a:lstStyle/>
        <a:p>
          <a:endParaRPr lang="en-AU"/>
        </a:p>
      </dgm:t>
    </dgm:pt>
    <dgm:pt modelId="{5CB02248-6EDB-45C7-965C-CA615E9D1FA7}">
      <dgm:prSet custT="1"/>
      <dgm:spPr>
        <a:solidFill>
          <a:srgbClr val="FF0000"/>
        </a:solidFill>
      </dgm:spPr>
      <dgm:t>
        <a:bodyPr/>
        <a:lstStyle/>
        <a:p>
          <a:r>
            <a:rPr lang="en-AU" sz="2400" b="1" dirty="0"/>
            <a:t>Not Endorsed</a:t>
          </a:r>
        </a:p>
      </dgm:t>
    </dgm:pt>
    <dgm:pt modelId="{C0286F56-516E-4DD7-AAFD-B80A8051BA6C}" type="parTrans" cxnId="{4C764CB2-C82D-4CCA-B76B-CDF3A99F4ECA}">
      <dgm:prSet/>
      <dgm:spPr/>
      <dgm:t>
        <a:bodyPr/>
        <a:lstStyle/>
        <a:p>
          <a:endParaRPr lang="en-AU"/>
        </a:p>
      </dgm:t>
    </dgm:pt>
    <dgm:pt modelId="{A512BCF8-8AFD-4A40-A5BE-B2FC4DD593E0}" type="sibTrans" cxnId="{4C764CB2-C82D-4CCA-B76B-CDF3A99F4ECA}">
      <dgm:prSet/>
      <dgm:spPr/>
      <dgm:t>
        <a:bodyPr/>
        <a:lstStyle/>
        <a:p>
          <a:endParaRPr lang="en-AU"/>
        </a:p>
      </dgm:t>
    </dgm:pt>
    <dgm:pt modelId="{15568499-FB7D-4B03-95F7-EA12DB82132B}">
      <dgm:prSet custT="1"/>
      <dgm:spPr>
        <a:ln>
          <a:solidFill>
            <a:srgbClr val="FF0000"/>
          </a:solidFill>
        </a:ln>
      </dgm:spPr>
      <dgm:t>
        <a:bodyPr/>
        <a:lstStyle/>
        <a:p>
          <a:pPr algn="l"/>
          <a:r>
            <a:rPr lang="en-AU" sz="2000" dirty="0"/>
            <a:t>Appeal to Sports Disputes Tribunal within 14 days of notification of decision</a:t>
          </a:r>
        </a:p>
      </dgm:t>
    </dgm:pt>
    <dgm:pt modelId="{EF6A3FDE-6F6C-4328-B555-B5DF516AC44E}" type="parTrans" cxnId="{0119E9A8-C2E3-4CAA-AFEF-9511A93E0EE5}">
      <dgm:prSet/>
      <dgm:spPr>
        <a:ln>
          <a:solidFill>
            <a:srgbClr val="FF0000"/>
          </a:solidFill>
        </a:ln>
      </dgm:spPr>
      <dgm:t>
        <a:bodyPr/>
        <a:lstStyle/>
        <a:p>
          <a:endParaRPr lang="en-AU"/>
        </a:p>
      </dgm:t>
    </dgm:pt>
    <dgm:pt modelId="{0F1939CE-2938-4F46-99B4-6E4EA622D799}" type="sibTrans" cxnId="{0119E9A8-C2E3-4CAA-AFEF-9511A93E0EE5}">
      <dgm:prSet/>
      <dgm:spPr/>
      <dgm:t>
        <a:bodyPr/>
        <a:lstStyle/>
        <a:p>
          <a:endParaRPr lang="en-AU"/>
        </a:p>
      </dgm:t>
    </dgm:pt>
    <dgm:pt modelId="{4708C494-2D6D-403F-A592-91CB7831E7DD}">
      <dgm:prSet custT="1"/>
      <dgm:spPr>
        <a:ln>
          <a:solidFill>
            <a:srgbClr val="FF0000"/>
          </a:solidFill>
        </a:ln>
      </dgm:spPr>
      <dgm:t>
        <a:bodyPr/>
        <a:lstStyle/>
        <a:p>
          <a:pPr algn="l"/>
          <a:r>
            <a:rPr lang="en-AU" sz="2000" dirty="0"/>
            <a:t>Sports Dispute Tribunal to hear appeal within 30 days of receiving appeal</a:t>
          </a:r>
          <a:endParaRPr lang="en-AU" sz="2000" b="1" dirty="0"/>
        </a:p>
      </dgm:t>
    </dgm:pt>
    <dgm:pt modelId="{30EBEBE1-A076-4E2B-A956-37BF4E6553EC}" type="parTrans" cxnId="{78988B5D-9CA3-4CC1-91D7-98E29364F6F6}">
      <dgm:prSet/>
      <dgm:spPr>
        <a:ln>
          <a:solidFill>
            <a:srgbClr val="FF0000"/>
          </a:solidFill>
        </a:ln>
      </dgm:spPr>
      <dgm:t>
        <a:bodyPr/>
        <a:lstStyle/>
        <a:p>
          <a:endParaRPr lang="en-AU"/>
        </a:p>
      </dgm:t>
    </dgm:pt>
    <dgm:pt modelId="{99BE5574-9EA0-4EA7-A784-48B56202521A}" type="sibTrans" cxnId="{78988B5D-9CA3-4CC1-91D7-98E29364F6F6}">
      <dgm:prSet/>
      <dgm:spPr/>
      <dgm:t>
        <a:bodyPr/>
        <a:lstStyle/>
        <a:p>
          <a:endParaRPr lang="en-AU"/>
        </a:p>
      </dgm:t>
    </dgm:pt>
    <dgm:pt modelId="{7110F812-D267-4912-B0EE-8D4302154623}">
      <dgm:prSet custT="1"/>
      <dgm:spPr>
        <a:ln>
          <a:solidFill>
            <a:srgbClr val="FF0000"/>
          </a:solidFill>
        </a:ln>
      </dgm:spPr>
      <dgm:t>
        <a:bodyPr/>
        <a:lstStyle/>
        <a:p>
          <a:pPr algn="l"/>
          <a:r>
            <a:rPr lang="en-AU" sz="2000" dirty="0">
              <a:solidFill>
                <a:schemeClr val="tx1"/>
              </a:solidFill>
            </a:rPr>
            <a:t>Appeal to International Court of Arbitration of Sports within 21 days of notification of decision </a:t>
          </a:r>
        </a:p>
      </dgm:t>
    </dgm:pt>
    <dgm:pt modelId="{EE895A2D-DA01-42D8-B5D2-89278E6F6B0D}" type="parTrans" cxnId="{27C6F8AE-40B3-4D2B-8000-38A1A3613E4D}">
      <dgm:prSet/>
      <dgm:spPr>
        <a:ln>
          <a:solidFill>
            <a:srgbClr val="FF0000"/>
          </a:solidFill>
        </a:ln>
      </dgm:spPr>
      <dgm:t>
        <a:bodyPr/>
        <a:lstStyle/>
        <a:p>
          <a:endParaRPr lang="en-AU"/>
        </a:p>
      </dgm:t>
    </dgm:pt>
    <dgm:pt modelId="{368D88FB-2F9C-46DA-94A7-72C9BB587CF8}" type="sibTrans" cxnId="{27C6F8AE-40B3-4D2B-8000-38A1A3613E4D}">
      <dgm:prSet/>
      <dgm:spPr/>
      <dgm:t>
        <a:bodyPr/>
        <a:lstStyle/>
        <a:p>
          <a:endParaRPr lang="en-AU"/>
        </a:p>
      </dgm:t>
    </dgm:pt>
    <dgm:pt modelId="{9BEE2679-8F6F-4DAA-822B-A95002BF817F}">
      <dgm:prSet custT="1"/>
      <dgm:spPr>
        <a:ln>
          <a:solidFill>
            <a:srgbClr val="0070C0"/>
          </a:solidFill>
        </a:ln>
      </dgm:spPr>
      <dgm:t>
        <a:bodyPr/>
        <a:lstStyle/>
        <a:p>
          <a:pPr algn="l"/>
          <a:r>
            <a:rPr lang="en-AU" sz="2000" dirty="0"/>
            <a:t>Justification Committee may </a:t>
          </a:r>
          <a:r>
            <a:rPr lang="en-AU" sz="2000" b="1" dirty="0">
              <a:solidFill>
                <a:schemeClr val="accent5"/>
              </a:solidFill>
            </a:rPr>
            <a:t>Endorse</a:t>
          </a:r>
          <a:r>
            <a:rPr lang="en-AU" sz="2000" b="0" dirty="0"/>
            <a:t> or </a:t>
          </a:r>
          <a:r>
            <a:rPr lang="en-AU" sz="2000" b="0" dirty="0">
              <a:solidFill>
                <a:srgbClr val="FF0000"/>
              </a:solidFill>
            </a:rPr>
            <a:t>Not Endorse</a:t>
          </a:r>
        </a:p>
      </dgm:t>
    </dgm:pt>
    <dgm:pt modelId="{95A61EDD-3991-4A10-855C-7B6CC6CE1193}" type="parTrans" cxnId="{88FB0A10-FD89-4DBE-9347-B7DDFA3183A3}">
      <dgm:prSet/>
      <dgm:spPr>
        <a:ln>
          <a:solidFill>
            <a:srgbClr val="0070C0"/>
          </a:solidFill>
        </a:ln>
      </dgm:spPr>
      <dgm:t>
        <a:bodyPr/>
        <a:lstStyle/>
        <a:p>
          <a:endParaRPr lang="en-AU"/>
        </a:p>
      </dgm:t>
    </dgm:pt>
    <dgm:pt modelId="{65B34BC3-52F6-4207-8920-8BC178CA9663}" type="sibTrans" cxnId="{88FB0A10-FD89-4DBE-9347-B7DDFA3183A3}">
      <dgm:prSet/>
      <dgm:spPr/>
      <dgm:t>
        <a:bodyPr/>
        <a:lstStyle/>
        <a:p>
          <a:endParaRPr lang="en-AU"/>
        </a:p>
      </dgm:t>
    </dgm:pt>
    <dgm:pt modelId="{102C45A4-64AD-4164-B788-E823B3E3D2B4}">
      <dgm:prSet custT="1"/>
      <dgm:spPr>
        <a:solidFill>
          <a:schemeClr val="bg1">
            <a:alpha val="90000"/>
          </a:schemeClr>
        </a:solidFill>
        <a:ln>
          <a:solidFill>
            <a:srgbClr val="FF0000"/>
          </a:solidFill>
        </a:ln>
      </dgm:spPr>
      <dgm:t>
        <a:bodyPr/>
        <a:lstStyle/>
        <a:p>
          <a:pPr algn="l"/>
          <a:r>
            <a:rPr lang="en-AU" sz="2000" b="0" dirty="0">
              <a:solidFill>
                <a:schemeClr val="tx1"/>
              </a:solidFill>
            </a:rPr>
            <a:t>Sports Disputes Tribunal may </a:t>
          </a:r>
          <a:r>
            <a:rPr lang="en-AU" sz="2000" b="1" dirty="0">
              <a:solidFill>
                <a:schemeClr val="accent5"/>
              </a:solidFill>
            </a:rPr>
            <a:t>Endorse</a:t>
          </a:r>
          <a:r>
            <a:rPr lang="en-AU" sz="2000" b="0" dirty="0">
              <a:solidFill>
                <a:schemeClr val="tx1"/>
              </a:solidFill>
            </a:rPr>
            <a:t> or </a:t>
          </a:r>
          <a:r>
            <a:rPr lang="en-AU" sz="2000" b="0" dirty="0">
              <a:solidFill>
                <a:srgbClr val="FF0000"/>
              </a:solidFill>
            </a:rPr>
            <a:t>Not Endorse </a:t>
          </a:r>
          <a:endParaRPr lang="en-AU" sz="2000" b="0" u="none" dirty="0">
            <a:solidFill>
              <a:srgbClr val="FF0000"/>
            </a:solidFill>
          </a:endParaRPr>
        </a:p>
      </dgm:t>
    </dgm:pt>
    <dgm:pt modelId="{7E8B321B-C336-4B6A-A66C-C8CBE3AE3E92}" type="parTrans" cxnId="{29C93ED0-7CCF-4BBC-8E9B-07B6AA969F8B}">
      <dgm:prSet/>
      <dgm:spPr>
        <a:ln>
          <a:solidFill>
            <a:srgbClr val="FF0000"/>
          </a:solidFill>
        </a:ln>
      </dgm:spPr>
      <dgm:t>
        <a:bodyPr/>
        <a:lstStyle/>
        <a:p>
          <a:endParaRPr lang="en-AU"/>
        </a:p>
      </dgm:t>
    </dgm:pt>
    <dgm:pt modelId="{E800E147-5BE2-4FB5-915E-9B1FDB8C08A7}" type="sibTrans" cxnId="{29C93ED0-7CCF-4BBC-8E9B-07B6AA969F8B}">
      <dgm:prSet/>
      <dgm:spPr/>
      <dgm:t>
        <a:bodyPr/>
        <a:lstStyle/>
        <a:p>
          <a:endParaRPr lang="en-AU"/>
        </a:p>
      </dgm:t>
    </dgm:pt>
    <dgm:pt modelId="{147844F6-0DE0-47BB-842C-AF024F4F9AA7}" type="pres">
      <dgm:prSet presAssocID="{C6F7EDC8-A5D3-4430-9E46-6206F6D58DE7}" presName="diagram" presStyleCnt="0">
        <dgm:presLayoutVars>
          <dgm:chPref val="1"/>
          <dgm:dir/>
          <dgm:animOne val="branch"/>
          <dgm:animLvl val="lvl"/>
          <dgm:resizeHandles/>
        </dgm:presLayoutVars>
      </dgm:prSet>
      <dgm:spPr/>
    </dgm:pt>
    <dgm:pt modelId="{00D1D70E-1851-4E7D-8169-520DCC733616}" type="pres">
      <dgm:prSet presAssocID="{E98C2E8A-F2C1-40E4-B53A-D06BB5B62AF4}" presName="root" presStyleCnt="0"/>
      <dgm:spPr/>
    </dgm:pt>
    <dgm:pt modelId="{8CC832E8-DE50-49F6-8541-57839CB6C4C9}" type="pres">
      <dgm:prSet presAssocID="{E98C2E8A-F2C1-40E4-B53A-D06BB5B62AF4}" presName="rootComposite" presStyleCnt="0"/>
      <dgm:spPr/>
    </dgm:pt>
    <dgm:pt modelId="{C2D2EC7D-2A1A-41C0-AB07-0E3EDD686A6E}" type="pres">
      <dgm:prSet presAssocID="{E98C2E8A-F2C1-40E4-B53A-D06BB5B62AF4}" presName="rootText" presStyleLbl="node1" presStyleIdx="0" presStyleCnt="3" custScaleX="89078" custScaleY="58041" custLinFactNeighborX="-16765" custLinFactNeighborY="51228"/>
      <dgm:spPr/>
    </dgm:pt>
    <dgm:pt modelId="{B91D49F4-1C15-495F-91A8-5F2C90756590}" type="pres">
      <dgm:prSet presAssocID="{E98C2E8A-F2C1-40E4-B53A-D06BB5B62AF4}" presName="rootConnector" presStyleLbl="node1" presStyleIdx="0" presStyleCnt="3"/>
      <dgm:spPr/>
    </dgm:pt>
    <dgm:pt modelId="{30576924-1424-461A-A22C-3F2AF76F47BF}" type="pres">
      <dgm:prSet presAssocID="{E98C2E8A-F2C1-40E4-B53A-D06BB5B62AF4}" presName="childShape" presStyleCnt="0"/>
      <dgm:spPr/>
    </dgm:pt>
    <dgm:pt modelId="{91E915CC-B796-499E-BA14-AE2A68DA855F}" type="pres">
      <dgm:prSet presAssocID="{8BECF112-2012-4F20-8D07-C327299F1C12}" presName="Name13" presStyleLbl="parChTrans1D2" presStyleIdx="0" presStyleCnt="9"/>
      <dgm:spPr/>
    </dgm:pt>
    <dgm:pt modelId="{13DCDBA1-F1C7-4623-8253-588FD8807E11}" type="pres">
      <dgm:prSet presAssocID="{8A51313A-EB30-4B14-9782-8F019058A6A4}" presName="childText" presStyleLbl="bgAcc1" presStyleIdx="0" presStyleCnt="9" custScaleX="140131" custScaleY="135347" custLinFactNeighborX="-19126" custLinFactNeighborY="40494">
        <dgm:presLayoutVars>
          <dgm:bulletEnabled val="1"/>
        </dgm:presLayoutVars>
      </dgm:prSet>
      <dgm:spPr/>
    </dgm:pt>
    <dgm:pt modelId="{4A69F437-61A1-4C58-AD5A-49930CBAFA16}" type="pres">
      <dgm:prSet presAssocID="{875FEB1A-3E93-48E9-907E-72E9BBD82FC3}" presName="root" presStyleCnt="0"/>
      <dgm:spPr/>
    </dgm:pt>
    <dgm:pt modelId="{33434B51-DDCA-4250-9FA4-4CD22B34576E}" type="pres">
      <dgm:prSet presAssocID="{875FEB1A-3E93-48E9-907E-72E9BBD82FC3}" presName="rootComposite" presStyleCnt="0"/>
      <dgm:spPr/>
    </dgm:pt>
    <dgm:pt modelId="{9BEB8A86-A57C-4BCE-B646-EB0913CFA995}" type="pres">
      <dgm:prSet presAssocID="{875FEB1A-3E93-48E9-907E-72E9BBD82FC3}" presName="rootText" presStyleLbl="node1" presStyleIdx="1" presStyleCnt="3" custScaleX="113872" custScaleY="58041" custLinFactNeighborX="-23229" custLinFactNeighborY="50123"/>
      <dgm:spPr/>
    </dgm:pt>
    <dgm:pt modelId="{370A724F-D480-4964-BD49-70B331799C9F}" type="pres">
      <dgm:prSet presAssocID="{875FEB1A-3E93-48E9-907E-72E9BBD82FC3}" presName="rootConnector" presStyleLbl="node1" presStyleIdx="1" presStyleCnt="3"/>
      <dgm:spPr/>
    </dgm:pt>
    <dgm:pt modelId="{B6631D5F-E6EC-4A60-B8A7-03B0262EFE9D}" type="pres">
      <dgm:prSet presAssocID="{875FEB1A-3E93-48E9-907E-72E9BBD82FC3}" presName="childShape" presStyleCnt="0"/>
      <dgm:spPr/>
    </dgm:pt>
    <dgm:pt modelId="{4B97D90E-1F26-43A4-BEBF-13766EC434C6}" type="pres">
      <dgm:prSet presAssocID="{A1FAE199-1917-4A4E-BEDF-7EF1EF2AB5C8}" presName="Name13" presStyleLbl="parChTrans1D2" presStyleIdx="1" presStyleCnt="9"/>
      <dgm:spPr/>
    </dgm:pt>
    <dgm:pt modelId="{92D5FD2D-111D-4375-9EBA-9FADB471BC70}" type="pres">
      <dgm:prSet presAssocID="{0F9BD4F0-A9A6-4741-A4D3-C8F8F311C8E9}" presName="childText" presStyleLbl="bgAcc1" presStyleIdx="1" presStyleCnt="9" custScaleX="176878" custScaleY="66174" custLinFactNeighborX="-29826" custLinFactNeighborY="34206">
        <dgm:presLayoutVars>
          <dgm:bulletEnabled val="1"/>
        </dgm:presLayoutVars>
      </dgm:prSet>
      <dgm:spPr/>
    </dgm:pt>
    <dgm:pt modelId="{5DC6C66E-A268-452D-92EA-02976860C7E7}" type="pres">
      <dgm:prSet presAssocID="{7B413708-D544-41E9-9B9D-0B4F841635AE}" presName="Name13" presStyleLbl="parChTrans1D2" presStyleIdx="2" presStyleCnt="9"/>
      <dgm:spPr/>
    </dgm:pt>
    <dgm:pt modelId="{21FBEDCF-D2D0-4892-9880-BE36F046F70C}" type="pres">
      <dgm:prSet presAssocID="{6DE1778A-CB5D-4C16-9ABC-495FBB15A197}" presName="childText" presStyleLbl="bgAcc1" presStyleIdx="2" presStyleCnt="9" custScaleX="176207" custScaleY="137035" custLinFactNeighborX="-28207" custLinFactNeighborY="19068">
        <dgm:presLayoutVars>
          <dgm:bulletEnabled val="1"/>
        </dgm:presLayoutVars>
      </dgm:prSet>
      <dgm:spPr/>
    </dgm:pt>
    <dgm:pt modelId="{89B346AC-A7AD-4196-8430-6580DFB552C6}" type="pres">
      <dgm:prSet presAssocID="{63CF39D4-E9F8-4F17-8D20-91C159826562}" presName="Name13" presStyleLbl="parChTrans1D2" presStyleIdx="3" presStyleCnt="9"/>
      <dgm:spPr/>
    </dgm:pt>
    <dgm:pt modelId="{48F52029-B72F-45F7-A3EE-B2CFCB5B7BE8}" type="pres">
      <dgm:prSet presAssocID="{9EFD6F8A-F37B-4524-9821-9D69409DFF53}" presName="childText" presStyleLbl="bgAcc1" presStyleIdx="3" presStyleCnt="9" custScaleX="176878" custScaleY="60331" custLinFactNeighborX="-26814" custLinFactNeighborY="748">
        <dgm:presLayoutVars>
          <dgm:bulletEnabled val="1"/>
        </dgm:presLayoutVars>
      </dgm:prSet>
      <dgm:spPr/>
    </dgm:pt>
    <dgm:pt modelId="{FD5E275D-8DE8-413C-9108-DBAE18F729E0}" type="pres">
      <dgm:prSet presAssocID="{95A61EDD-3991-4A10-855C-7B6CC6CE1193}" presName="Name13" presStyleLbl="parChTrans1D2" presStyleIdx="4" presStyleCnt="9"/>
      <dgm:spPr/>
    </dgm:pt>
    <dgm:pt modelId="{531D3AFA-A259-4041-901B-08890BF863FA}" type="pres">
      <dgm:prSet presAssocID="{9BEE2679-8F6F-4DAA-822B-A95002BF817F}" presName="childText" presStyleLbl="bgAcc1" presStyleIdx="4" presStyleCnt="9" custScaleX="172456" custScaleY="63466" custLinFactNeighborX="-27124" custLinFactNeighborY="-12988">
        <dgm:presLayoutVars>
          <dgm:bulletEnabled val="1"/>
        </dgm:presLayoutVars>
      </dgm:prSet>
      <dgm:spPr/>
    </dgm:pt>
    <dgm:pt modelId="{20C97B01-9C9D-4DBA-B61C-48197CDBB02B}" type="pres">
      <dgm:prSet presAssocID="{5CB02248-6EDB-45C7-965C-CA615E9D1FA7}" presName="root" presStyleCnt="0"/>
      <dgm:spPr/>
    </dgm:pt>
    <dgm:pt modelId="{A386A5E4-1EB7-4536-B177-103D674719D5}" type="pres">
      <dgm:prSet presAssocID="{5CB02248-6EDB-45C7-965C-CA615E9D1FA7}" presName="rootComposite" presStyleCnt="0"/>
      <dgm:spPr/>
    </dgm:pt>
    <dgm:pt modelId="{125B9E83-ADDE-4352-9BE4-6B26FB376F69}" type="pres">
      <dgm:prSet presAssocID="{5CB02248-6EDB-45C7-965C-CA615E9D1FA7}" presName="rootText" presStyleLbl="node1" presStyleIdx="2" presStyleCnt="3" custScaleX="103872" custScaleY="58041" custLinFactNeighborX="-11852" custLinFactNeighborY="47231"/>
      <dgm:spPr/>
    </dgm:pt>
    <dgm:pt modelId="{32EFC489-7589-4689-A6B7-55655EA99F63}" type="pres">
      <dgm:prSet presAssocID="{5CB02248-6EDB-45C7-965C-CA615E9D1FA7}" presName="rootConnector" presStyleLbl="node1" presStyleIdx="2" presStyleCnt="3"/>
      <dgm:spPr/>
    </dgm:pt>
    <dgm:pt modelId="{0A336105-186A-4110-8A5A-DA1A14EB08C8}" type="pres">
      <dgm:prSet presAssocID="{5CB02248-6EDB-45C7-965C-CA615E9D1FA7}" presName="childShape" presStyleCnt="0"/>
      <dgm:spPr/>
    </dgm:pt>
    <dgm:pt modelId="{3D5AD0F3-38F9-4E03-8710-9700A76DAFF3}" type="pres">
      <dgm:prSet presAssocID="{EF6A3FDE-6F6C-4328-B555-B5DF516AC44E}" presName="Name13" presStyleLbl="parChTrans1D2" presStyleIdx="5" presStyleCnt="9"/>
      <dgm:spPr/>
    </dgm:pt>
    <dgm:pt modelId="{8ADE2FA8-D589-4432-A685-E5B9A1C01794}" type="pres">
      <dgm:prSet presAssocID="{15568499-FB7D-4B03-95F7-EA12DB82132B}" presName="childText" presStyleLbl="bgAcc1" presStyleIdx="5" presStyleCnt="9" custScaleX="146919" custScaleY="65194" custLinFactNeighborX="-18731" custLinFactNeighborY="33387">
        <dgm:presLayoutVars>
          <dgm:bulletEnabled val="1"/>
        </dgm:presLayoutVars>
      </dgm:prSet>
      <dgm:spPr/>
    </dgm:pt>
    <dgm:pt modelId="{C60D2AD4-10FD-4905-918B-A4BA01AF75B4}" type="pres">
      <dgm:prSet presAssocID="{30EBEBE1-A076-4E2B-A956-37BF4E6553EC}" presName="Name13" presStyleLbl="parChTrans1D2" presStyleIdx="6" presStyleCnt="9"/>
      <dgm:spPr/>
    </dgm:pt>
    <dgm:pt modelId="{10A207E2-2E3C-49C0-91DE-90917BBD1F62}" type="pres">
      <dgm:prSet presAssocID="{4708C494-2D6D-403F-A592-91CB7831E7DD}" presName="childText" presStyleLbl="bgAcc1" presStyleIdx="6" presStyleCnt="9" custScaleX="146568" custScaleY="87436" custLinFactNeighborX="-18941" custLinFactNeighborY="24101">
        <dgm:presLayoutVars>
          <dgm:bulletEnabled val="1"/>
        </dgm:presLayoutVars>
      </dgm:prSet>
      <dgm:spPr/>
    </dgm:pt>
    <dgm:pt modelId="{6179DA46-7428-47D5-A6B4-9C4821BEC22A}" type="pres">
      <dgm:prSet presAssocID="{7E8B321B-C336-4B6A-A66C-C8CBE3AE3E92}" presName="Name13" presStyleLbl="parChTrans1D2" presStyleIdx="7" presStyleCnt="9"/>
      <dgm:spPr/>
    </dgm:pt>
    <dgm:pt modelId="{A4CBE03A-153B-4157-9885-386A9743C050}" type="pres">
      <dgm:prSet presAssocID="{102C45A4-64AD-4164-B788-E823B3E3D2B4}" presName="childText" presStyleLbl="bgAcc1" presStyleIdx="7" presStyleCnt="9" custScaleX="147632" custScaleY="68951" custLinFactNeighborX="-16504" custLinFactNeighborY="12472">
        <dgm:presLayoutVars>
          <dgm:bulletEnabled val="1"/>
        </dgm:presLayoutVars>
      </dgm:prSet>
      <dgm:spPr/>
    </dgm:pt>
    <dgm:pt modelId="{BD93BF39-51FF-4149-A7F8-728ED4A8E2E3}" type="pres">
      <dgm:prSet presAssocID="{EE895A2D-DA01-42D8-B5D2-89278E6F6B0D}" presName="Name13" presStyleLbl="parChTrans1D2" presStyleIdx="8" presStyleCnt="9"/>
      <dgm:spPr/>
    </dgm:pt>
    <dgm:pt modelId="{91B42B9E-8891-4F01-BA49-0D9E016DCB54}" type="pres">
      <dgm:prSet presAssocID="{7110F812-D267-4912-B0EE-8D4302154623}" presName="childText" presStyleLbl="bgAcc1" presStyleIdx="8" presStyleCnt="9" custScaleX="148620" custScaleY="105212" custLinFactNeighborX="-18941" custLinFactNeighborY="12984">
        <dgm:presLayoutVars>
          <dgm:bulletEnabled val="1"/>
        </dgm:presLayoutVars>
      </dgm:prSet>
      <dgm:spPr/>
    </dgm:pt>
  </dgm:ptLst>
  <dgm:cxnLst>
    <dgm:cxn modelId="{3BE7CB03-A145-C04A-8E83-B8FC72E0E235}" type="presOf" srcId="{4708C494-2D6D-403F-A592-91CB7831E7DD}" destId="{10A207E2-2E3C-49C0-91DE-90917BBD1F62}" srcOrd="0" destOrd="0" presId="urn:microsoft.com/office/officeart/2005/8/layout/hierarchy3"/>
    <dgm:cxn modelId="{C5A43606-4984-4858-B31C-68C9095377D6}" srcId="{C6F7EDC8-A5D3-4430-9E46-6206F6D58DE7}" destId="{875FEB1A-3E93-48E9-907E-72E9BBD82FC3}" srcOrd="1" destOrd="0" parTransId="{01233017-F848-4939-B1D0-41CF21CA7566}" sibTransId="{30F25C44-3468-4D15-9E9B-4CB6A332215E}"/>
    <dgm:cxn modelId="{73F8D106-BD5E-CD48-8FA0-6F6A83AA73D7}" type="presOf" srcId="{30EBEBE1-A076-4E2B-A956-37BF4E6553EC}" destId="{C60D2AD4-10FD-4905-918B-A4BA01AF75B4}" srcOrd="0" destOrd="0" presId="urn:microsoft.com/office/officeart/2005/8/layout/hierarchy3"/>
    <dgm:cxn modelId="{CE57160A-1558-4A40-863E-61AB8D75633D}" type="presOf" srcId="{9EFD6F8A-F37B-4524-9821-9D69409DFF53}" destId="{48F52029-B72F-45F7-A3EE-B2CFCB5B7BE8}" srcOrd="0" destOrd="0" presId="urn:microsoft.com/office/officeart/2005/8/layout/hierarchy3"/>
    <dgm:cxn modelId="{58D5880A-AA8D-C747-AD41-810A9FB29C79}" type="presOf" srcId="{0F9BD4F0-A9A6-4741-A4D3-C8F8F311C8E9}" destId="{92D5FD2D-111D-4375-9EBA-9FADB471BC70}" srcOrd="0" destOrd="0" presId="urn:microsoft.com/office/officeart/2005/8/layout/hierarchy3"/>
    <dgm:cxn modelId="{FCCFCC0A-B9D7-F844-ACAA-83E4BA96ABE8}" type="presOf" srcId="{8BECF112-2012-4F20-8D07-C327299F1C12}" destId="{91E915CC-B796-499E-BA14-AE2A68DA855F}" srcOrd="0" destOrd="0" presId="urn:microsoft.com/office/officeart/2005/8/layout/hierarchy3"/>
    <dgm:cxn modelId="{88FB0A10-FD89-4DBE-9347-B7DDFA3183A3}" srcId="{875FEB1A-3E93-48E9-907E-72E9BBD82FC3}" destId="{9BEE2679-8F6F-4DAA-822B-A95002BF817F}" srcOrd="3" destOrd="0" parTransId="{95A61EDD-3991-4A10-855C-7B6CC6CE1193}" sibTransId="{65B34BC3-52F6-4207-8920-8BC178CA9663}"/>
    <dgm:cxn modelId="{938D8117-9A29-8748-A5AE-026F584B395F}" type="presOf" srcId="{7B413708-D544-41E9-9B9D-0B4F841635AE}" destId="{5DC6C66E-A268-452D-92EA-02976860C7E7}" srcOrd="0" destOrd="0" presId="urn:microsoft.com/office/officeart/2005/8/layout/hierarchy3"/>
    <dgm:cxn modelId="{29A4391F-4575-6148-913D-6F5F863AA82A}" type="presOf" srcId="{C6F7EDC8-A5D3-4430-9E46-6206F6D58DE7}" destId="{147844F6-0DE0-47BB-842C-AF024F4F9AA7}" srcOrd="0" destOrd="0" presId="urn:microsoft.com/office/officeart/2005/8/layout/hierarchy3"/>
    <dgm:cxn modelId="{FCD1D420-E602-1A45-ABC6-58BB9D890EBE}" type="presOf" srcId="{5CB02248-6EDB-45C7-965C-CA615E9D1FA7}" destId="{32EFC489-7589-4689-A6B7-55655EA99F63}" srcOrd="1" destOrd="0" presId="urn:microsoft.com/office/officeart/2005/8/layout/hierarchy3"/>
    <dgm:cxn modelId="{F6ACF32E-492B-0142-82C6-3022C34F0274}" type="presOf" srcId="{E98C2E8A-F2C1-40E4-B53A-D06BB5B62AF4}" destId="{C2D2EC7D-2A1A-41C0-AB07-0E3EDD686A6E}" srcOrd="0" destOrd="0" presId="urn:microsoft.com/office/officeart/2005/8/layout/hierarchy3"/>
    <dgm:cxn modelId="{9092663E-F525-3840-B470-23EAA7587E84}" type="presOf" srcId="{102C45A4-64AD-4164-B788-E823B3E3D2B4}" destId="{A4CBE03A-153B-4157-9885-386A9743C050}" srcOrd="0" destOrd="0" presId="urn:microsoft.com/office/officeart/2005/8/layout/hierarchy3"/>
    <dgm:cxn modelId="{78988B5D-9CA3-4CC1-91D7-98E29364F6F6}" srcId="{5CB02248-6EDB-45C7-965C-CA615E9D1FA7}" destId="{4708C494-2D6D-403F-A592-91CB7831E7DD}" srcOrd="1" destOrd="0" parTransId="{30EBEBE1-A076-4E2B-A956-37BF4E6553EC}" sibTransId="{99BE5574-9EA0-4EA7-A784-48B56202521A}"/>
    <dgm:cxn modelId="{2BA8935E-F9A2-104B-8689-4A79FDCFF146}" type="presOf" srcId="{7E8B321B-C336-4B6A-A66C-C8CBE3AE3E92}" destId="{6179DA46-7428-47D5-A6B4-9C4821BEC22A}" srcOrd="0" destOrd="0" presId="urn:microsoft.com/office/officeart/2005/8/layout/hierarchy3"/>
    <dgm:cxn modelId="{2334B847-FDE6-4647-993B-9F31DBE4571D}" type="presOf" srcId="{8A51313A-EB30-4B14-9782-8F019058A6A4}" destId="{13DCDBA1-F1C7-4623-8253-588FD8807E11}" srcOrd="0" destOrd="0" presId="urn:microsoft.com/office/officeart/2005/8/layout/hierarchy3"/>
    <dgm:cxn modelId="{69C2EE69-73C3-B045-B904-B09A74DE354A}" type="presOf" srcId="{63CF39D4-E9F8-4F17-8D20-91C159826562}" destId="{89B346AC-A7AD-4196-8430-6580DFB552C6}" srcOrd="0" destOrd="0" presId="urn:microsoft.com/office/officeart/2005/8/layout/hierarchy3"/>
    <dgm:cxn modelId="{98B72257-5446-4F79-BF2E-9B0ACEB97DBB}" srcId="{875FEB1A-3E93-48E9-907E-72E9BBD82FC3}" destId="{9EFD6F8A-F37B-4524-9821-9D69409DFF53}" srcOrd="2" destOrd="0" parTransId="{63CF39D4-E9F8-4F17-8D20-91C159826562}" sibTransId="{51E661A2-86C8-4C8B-BCBF-C4EFAE5FEC6F}"/>
    <dgm:cxn modelId="{DD30E883-A99F-4154-880F-11713C93B55A}" srcId="{875FEB1A-3E93-48E9-907E-72E9BBD82FC3}" destId="{6DE1778A-CB5D-4C16-9ABC-495FBB15A197}" srcOrd="1" destOrd="0" parTransId="{7B413708-D544-41E9-9B9D-0B4F841635AE}" sibTransId="{1ECD9BF8-C465-40DC-B6BC-A18DD8A0D9EF}"/>
    <dgm:cxn modelId="{DFD5D487-1F72-144C-BC71-CC2344E2D68E}" type="presOf" srcId="{95A61EDD-3991-4A10-855C-7B6CC6CE1193}" destId="{FD5E275D-8DE8-413C-9108-DBAE18F729E0}" srcOrd="0" destOrd="0" presId="urn:microsoft.com/office/officeart/2005/8/layout/hierarchy3"/>
    <dgm:cxn modelId="{81B8A08D-D30F-3E42-AD12-B6480581E4E9}" type="presOf" srcId="{EF6A3FDE-6F6C-4328-B555-B5DF516AC44E}" destId="{3D5AD0F3-38F9-4E03-8710-9700A76DAFF3}" srcOrd="0" destOrd="0" presId="urn:microsoft.com/office/officeart/2005/8/layout/hierarchy3"/>
    <dgm:cxn modelId="{34664D94-279A-41F9-8ADA-5783D46C6BFB}" srcId="{C6F7EDC8-A5D3-4430-9E46-6206F6D58DE7}" destId="{E98C2E8A-F2C1-40E4-B53A-D06BB5B62AF4}" srcOrd="0" destOrd="0" parTransId="{2788469B-E857-4CA9-810A-D456581EC98A}" sibTransId="{F289D94E-B689-4B4D-A8A8-3E4EEA0DE0D6}"/>
    <dgm:cxn modelId="{DA3A9F97-CAE6-914A-8D78-75738B108537}" type="presOf" srcId="{15568499-FB7D-4B03-95F7-EA12DB82132B}" destId="{8ADE2FA8-D589-4432-A685-E5B9A1C01794}" srcOrd="0" destOrd="0" presId="urn:microsoft.com/office/officeart/2005/8/layout/hierarchy3"/>
    <dgm:cxn modelId="{0DD4A79C-6240-44DB-B2DA-DCB8C37889FC}" srcId="{875FEB1A-3E93-48E9-907E-72E9BBD82FC3}" destId="{0F9BD4F0-A9A6-4741-A4D3-C8F8F311C8E9}" srcOrd="0" destOrd="0" parTransId="{A1FAE199-1917-4A4E-BEDF-7EF1EF2AB5C8}" sibTransId="{9F52BC33-41FA-4469-B042-F8AB16D7C95F}"/>
    <dgm:cxn modelId="{60915FA7-4F49-6C4D-89C3-3E811AFABCFB}" type="presOf" srcId="{EE895A2D-DA01-42D8-B5D2-89278E6F6B0D}" destId="{BD93BF39-51FF-4149-A7F8-728ED4A8E2E3}" srcOrd="0" destOrd="0" presId="urn:microsoft.com/office/officeart/2005/8/layout/hierarchy3"/>
    <dgm:cxn modelId="{0119E9A8-C2E3-4CAA-AFEF-9511A93E0EE5}" srcId="{5CB02248-6EDB-45C7-965C-CA615E9D1FA7}" destId="{15568499-FB7D-4B03-95F7-EA12DB82132B}" srcOrd="0" destOrd="0" parTransId="{EF6A3FDE-6F6C-4328-B555-B5DF516AC44E}" sibTransId="{0F1939CE-2938-4F46-99B4-6E4EA622D799}"/>
    <dgm:cxn modelId="{013D1AAE-D59D-2149-B911-0D541EDEF752}" type="presOf" srcId="{5CB02248-6EDB-45C7-965C-CA615E9D1FA7}" destId="{125B9E83-ADDE-4352-9BE4-6B26FB376F69}" srcOrd="0" destOrd="0" presId="urn:microsoft.com/office/officeart/2005/8/layout/hierarchy3"/>
    <dgm:cxn modelId="{D3DE35AE-9926-C142-A7EF-6EEE9F35B73B}" type="presOf" srcId="{9BEE2679-8F6F-4DAA-822B-A95002BF817F}" destId="{531D3AFA-A259-4041-901B-08890BF863FA}" srcOrd="0" destOrd="0" presId="urn:microsoft.com/office/officeart/2005/8/layout/hierarchy3"/>
    <dgm:cxn modelId="{27C6F8AE-40B3-4D2B-8000-38A1A3613E4D}" srcId="{5CB02248-6EDB-45C7-965C-CA615E9D1FA7}" destId="{7110F812-D267-4912-B0EE-8D4302154623}" srcOrd="3" destOrd="0" parTransId="{EE895A2D-DA01-42D8-B5D2-89278E6F6B0D}" sibTransId="{368D88FB-2F9C-46DA-94A7-72C9BB587CF8}"/>
    <dgm:cxn modelId="{4C764CB2-C82D-4CCA-B76B-CDF3A99F4ECA}" srcId="{C6F7EDC8-A5D3-4430-9E46-6206F6D58DE7}" destId="{5CB02248-6EDB-45C7-965C-CA615E9D1FA7}" srcOrd="2" destOrd="0" parTransId="{C0286F56-516E-4DD7-AAFD-B80A8051BA6C}" sibTransId="{A512BCF8-8AFD-4A40-A5BE-B2FC4DD593E0}"/>
    <dgm:cxn modelId="{3315E2B8-3B26-2B40-B31D-6BEA284E4A33}" type="presOf" srcId="{A1FAE199-1917-4A4E-BEDF-7EF1EF2AB5C8}" destId="{4B97D90E-1F26-43A4-BEBF-13766EC434C6}" srcOrd="0" destOrd="0" presId="urn:microsoft.com/office/officeart/2005/8/layout/hierarchy3"/>
    <dgm:cxn modelId="{C162A3C8-B1C1-DE46-969B-C8E100A549D0}" type="presOf" srcId="{6DE1778A-CB5D-4C16-9ABC-495FBB15A197}" destId="{21FBEDCF-D2D0-4892-9880-BE36F046F70C}" srcOrd="0" destOrd="0" presId="urn:microsoft.com/office/officeart/2005/8/layout/hierarchy3"/>
    <dgm:cxn modelId="{29C93ED0-7CCF-4BBC-8E9B-07B6AA969F8B}" srcId="{5CB02248-6EDB-45C7-965C-CA615E9D1FA7}" destId="{102C45A4-64AD-4164-B788-E823B3E3D2B4}" srcOrd="2" destOrd="0" parTransId="{7E8B321B-C336-4B6A-A66C-C8CBE3AE3E92}" sibTransId="{E800E147-5BE2-4FB5-915E-9B1FDB8C08A7}"/>
    <dgm:cxn modelId="{402D63D0-3961-374E-A989-980281A2F189}" type="presOf" srcId="{7110F812-D267-4912-B0EE-8D4302154623}" destId="{91B42B9E-8891-4F01-BA49-0D9E016DCB54}" srcOrd="0" destOrd="0" presId="urn:microsoft.com/office/officeart/2005/8/layout/hierarchy3"/>
    <dgm:cxn modelId="{205E1BDF-A826-7449-9C92-C438135EA32C}" type="presOf" srcId="{875FEB1A-3E93-48E9-907E-72E9BBD82FC3}" destId="{9BEB8A86-A57C-4BCE-B646-EB0913CFA995}" srcOrd="0" destOrd="0" presId="urn:microsoft.com/office/officeart/2005/8/layout/hierarchy3"/>
    <dgm:cxn modelId="{83E61AF7-4F9D-4026-9D6E-3C245AE29EA5}" srcId="{E98C2E8A-F2C1-40E4-B53A-D06BB5B62AF4}" destId="{8A51313A-EB30-4B14-9782-8F019058A6A4}" srcOrd="0" destOrd="0" parTransId="{8BECF112-2012-4F20-8D07-C327299F1C12}" sibTransId="{362F063B-0323-457B-AACC-1BE12E7C9FFC}"/>
    <dgm:cxn modelId="{E513CBF9-CD9A-3B42-AE43-ADD80A1F3535}" type="presOf" srcId="{875FEB1A-3E93-48E9-907E-72E9BBD82FC3}" destId="{370A724F-D480-4964-BD49-70B331799C9F}" srcOrd="1" destOrd="0" presId="urn:microsoft.com/office/officeart/2005/8/layout/hierarchy3"/>
    <dgm:cxn modelId="{8BF8B0FB-219E-A24B-AB97-A8EF0EF59831}" type="presOf" srcId="{E98C2E8A-F2C1-40E4-B53A-D06BB5B62AF4}" destId="{B91D49F4-1C15-495F-91A8-5F2C90756590}" srcOrd="1" destOrd="0" presId="urn:microsoft.com/office/officeart/2005/8/layout/hierarchy3"/>
    <dgm:cxn modelId="{51798651-3052-CC4B-928F-D0CAFB3387A4}" type="presParOf" srcId="{147844F6-0DE0-47BB-842C-AF024F4F9AA7}" destId="{00D1D70E-1851-4E7D-8169-520DCC733616}" srcOrd="0" destOrd="0" presId="urn:microsoft.com/office/officeart/2005/8/layout/hierarchy3"/>
    <dgm:cxn modelId="{279B5879-7971-124C-A16B-2820041E22C2}" type="presParOf" srcId="{00D1D70E-1851-4E7D-8169-520DCC733616}" destId="{8CC832E8-DE50-49F6-8541-57839CB6C4C9}" srcOrd="0" destOrd="0" presId="urn:microsoft.com/office/officeart/2005/8/layout/hierarchy3"/>
    <dgm:cxn modelId="{349E1985-CF4D-E047-8E00-264EF7ACD6E4}" type="presParOf" srcId="{8CC832E8-DE50-49F6-8541-57839CB6C4C9}" destId="{C2D2EC7D-2A1A-41C0-AB07-0E3EDD686A6E}" srcOrd="0" destOrd="0" presId="urn:microsoft.com/office/officeart/2005/8/layout/hierarchy3"/>
    <dgm:cxn modelId="{AA7BECDD-FBCE-A346-9919-FD5EC1E35F66}" type="presParOf" srcId="{8CC832E8-DE50-49F6-8541-57839CB6C4C9}" destId="{B91D49F4-1C15-495F-91A8-5F2C90756590}" srcOrd="1" destOrd="0" presId="urn:microsoft.com/office/officeart/2005/8/layout/hierarchy3"/>
    <dgm:cxn modelId="{6C1948C8-99C5-7E45-A3D1-5ADCB8982702}" type="presParOf" srcId="{00D1D70E-1851-4E7D-8169-520DCC733616}" destId="{30576924-1424-461A-A22C-3F2AF76F47BF}" srcOrd="1" destOrd="0" presId="urn:microsoft.com/office/officeart/2005/8/layout/hierarchy3"/>
    <dgm:cxn modelId="{90E09B73-80A1-DE4B-92E0-6669A77FC299}" type="presParOf" srcId="{30576924-1424-461A-A22C-3F2AF76F47BF}" destId="{91E915CC-B796-499E-BA14-AE2A68DA855F}" srcOrd="0" destOrd="0" presId="urn:microsoft.com/office/officeart/2005/8/layout/hierarchy3"/>
    <dgm:cxn modelId="{76812AC2-6506-F745-BC66-60F747A959F0}" type="presParOf" srcId="{30576924-1424-461A-A22C-3F2AF76F47BF}" destId="{13DCDBA1-F1C7-4623-8253-588FD8807E11}" srcOrd="1" destOrd="0" presId="urn:microsoft.com/office/officeart/2005/8/layout/hierarchy3"/>
    <dgm:cxn modelId="{54507BD5-3B11-EA49-8679-029C67021048}" type="presParOf" srcId="{147844F6-0DE0-47BB-842C-AF024F4F9AA7}" destId="{4A69F437-61A1-4C58-AD5A-49930CBAFA16}" srcOrd="1" destOrd="0" presId="urn:microsoft.com/office/officeart/2005/8/layout/hierarchy3"/>
    <dgm:cxn modelId="{B3E4FE0B-5460-3F4F-AFC4-B29FB7E39499}" type="presParOf" srcId="{4A69F437-61A1-4C58-AD5A-49930CBAFA16}" destId="{33434B51-DDCA-4250-9FA4-4CD22B34576E}" srcOrd="0" destOrd="0" presId="urn:microsoft.com/office/officeart/2005/8/layout/hierarchy3"/>
    <dgm:cxn modelId="{E93A50ED-9BDE-234F-B700-F9DDB25B11C6}" type="presParOf" srcId="{33434B51-DDCA-4250-9FA4-4CD22B34576E}" destId="{9BEB8A86-A57C-4BCE-B646-EB0913CFA995}" srcOrd="0" destOrd="0" presId="urn:microsoft.com/office/officeart/2005/8/layout/hierarchy3"/>
    <dgm:cxn modelId="{ED046E1D-C087-3E4A-80CD-EEF011E3CD1D}" type="presParOf" srcId="{33434B51-DDCA-4250-9FA4-4CD22B34576E}" destId="{370A724F-D480-4964-BD49-70B331799C9F}" srcOrd="1" destOrd="0" presId="urn:microsoft.com/office/officeart/2005/8/layout/hierarchy3"/>
    <dgm:cxn modelId="{82CE3D1F-C399-DF44-948C-ADE13BD8F8BD}" type="presParOf" srcId="{4A69F437-61A1-4C58-AD5A-49930CBAFA16}" destId="{B6631D5F-E6EC-4A60-B8A7-03B0262EFE9D}" srcOrd="1" destOrd="0" presId="urn:microsoft.com/office/officeart/2005/8/layout/hierarchy3"/>
    <dgm:cxn modelId="{C62EC401-05CC-1E4C-BBDE-5F2B8E8B46CE}" type="presParOf" srcId="{B6631D5F-E6EC-4A60-B8A7-03B0262EFE9D}" destId="{4B97D90E-1F26-43A4-BEBF-13766EC434C6}" srcOrd="0" destOrd="0" presId="urn:microsoft.com/office/officeart/2005/8/layout/hierarchy3"/>
    <dgm:cxn modelId="{7177D5B7-46C9-4B40-8376-A85CE58AB326}" type="presParOf" srcId="{B6631D5F-E6EC-4A60-B8A7-03B0262EFE9D}" destId="{92D5FD2D-111D-4375-9EBA-9FADB471BC70}" srcOrd="1" destOrd="0" presId="urn:microsoft.com/office/officeart/2005/8/layout/hierarchy3"/>
    <dgm:cxn modelId="{0524D3EC-2A97-A740-A896-59D59489F4F3}" type="presParOf" srcId="{B6631D5F-E6EC-4A60-B8A7-03B0262EFE9D}" destId="{5DC6C66E-A268-452D-92EA-02976860C7E7}" srcOrd="2" destOrd="0" presId="urn:microsoft.com/office/officeart/2005/8/layout/hierarchy3"/>
    <dgm:cxn modelId="{65CC7D24-48DD-8D4B-A212-C1A6E906E1A4}" type="presParOf" srcId="{B6631D5F-E6EC-4A60-B8A7-03B0262EFE9D}" destId="{21FBEDCF-D2D0-4892-9880-BE36F046F70C}" srcOrd="3" destOrd="0" presId="urn:microsoft.com/office/officeart/2005/8/layout/hierarchy3"/>
    <dgm:cxn modelId="{5761EA14-A9ED-7948-A244-DDD3A4F592B4}" type="presParOf" srcId="{B6631D5F-E6EC-4A60-B8A7-03B0262EFE9D}" destId="{89B346AC-A7AD-4196-8430-6580DFB552C6}" srcOrd="4" destOrd="0" presId="urn:microsoft.com/office/officeart/2005/8/layout/hierarchy3"/>
    <dgm:cxn modelId="{BA0661F8-86C9-8743-801A-1F5E9AF645B9}" type="presParOf" srcId="{B6631D5F-E6EC-4A60-B8A7-03B0262EFE9D}" destId="{48F52029-B72F-45F7-A3EE-B2CFCB5B7BE8}" srcOrd="5" destOrd="0" presId="urn:microsoft.com/office/officeart/2005/8/layout/hierarchy3"/>
    <dgm:cxn modelId="{218AC173-D160-374A-AE39-F4D37AFD8ED0}" type="presParOf" srcId="{B6631D5F-E6EC-4A60-B8A7-03B0262EFE9D}" destId="{FD5E275D-8DE8-413C-9108-DBAE18F729E0}" srcOrd="6" destOrd="0" presId="urn:microsoft.com/office/officeart/2005/8/layout/hierarchy3"/>
    <dgm:cxn modelId="{1B1B8B53-3999-E642-880F-4A74C0005BE2}" type="presParOf" srcId="{B6631D5F-E6EC-4A60-B8A7-03B0262EFE9D}" destId="{531D3AFA-A259-4041-901B-08890BF863FA}" srcOrd="7" destOrd="0" presId="urn:microsoft.com/office/officeart/2005/8/layout/hierarchy3"/>
    <dgm:cxn modelId="{BAF9DEB7-8DF8-904D-B0AD-8B11B81ADF67}" type="presParOf" srcId="{147844F6-0DE0-47BB-842C-AF024F4F9AA7}" destId="{20C97B01-9C9D-4DBA-B61C-48197CDBB02B}" srcOrd="2" destOrd="0" presId="urn:microsoft.com/office/officeart/2005/8/layout/hierarchy3"/>
    <dgm:cxn modelId="{15315966-9F49-A94B-8813-B410AD43D16B}" type="presParOf" srcId="{20C97B01-9C9D-4DBA-B61C-48197CDBB02B}" destId="{A386A5E4-1EB7-4536-B177-103D674719D5}" srcOrd="0" destOrd="0" presId="urn:microsoft.com/office/officeart/2005/8/layout/hierarchy3"/>
    <dgm:cxn modelId="{729B1A2C-A385-DB43-84A5-C0D8F7322F1A}" type="presParOf" srcId="{A386A5E4-1EB7-4536-B177-103D674719D5}" destId="{125B9E83-ADDE-4352-9BE4-6B26FB376F69}" srcOrd="0" destOrd="0" presId="urn:microsoft.com/office/officeart/2005/8/layout/hierarchy3"/>
    <dgm:cxn modelId="{E40DF069-D46B-2643-8EF8-B22DD4F8E14F}" type="presParOf" srcId="{A386A5E4-1EB7-4536-B177-103D674719D5}" destId="{32EFC489-7589-4689-A6B7-55655EA99F63}" srcOrd="1" destOrd="0" presId="urn:microsoft.com/office/officeart/2005/8/layout/hierarchy3"/>
    <dgm:cxn modelId="{5D79F65A-8F48-2441-B5F9-9ECFCF545446}" type="presParOf" srcId="{20C97B01-9C9D-4DBA-B61C-48197CDBB02B}" destId="{0A336105-186A-4110-8A5A-DA1A14EB08C8}" srcOrd="1" destOrd="0" presId="urn:microsoft.com/office/officeart/2005/8/layout/hierarchy3"/>
    <dgm:cxn modelId="{EAB874CC-BE11-7848-B6B0-886926A810EE}" type="presParOf" srcId="{0A336105-186A-4110-8A5A-DA1A14EB08C8}" destId="{3D5AD0F3-38F9-4E03-8710-9700A76DAFF3}" srcOrd="0" destOrd="0" presId="urn:microsoft.com/office/officeart/2005/8/layout/hierarchy3"/>
    <dgm:cxn modelId="{3B44AFA0-9471-1E47-8673-292B6AF1820F}" type="presParOf" srcId="{0A336105-186A-4110-8A5A-DA1A14EB08C8}" destId="{8ADE2FA8-D589-4432-A685-E5B9A1C01794}" srcOrd="1" destOrd="0" presId="urn:microsoft.com/office/officeart/2005/8/layout/hierarchy3"/>
    <dgm:cxn modelId="{5B3F4266-D7DC-8A4B-912A-8161CAB95A17}" type="presParOf" srcId="{0A336105-186A-4110-8A5A-DA1A14EB08C8}" destId="{C60D2AD4-10FD-4905-918B-A4BA01AF75B4}" srcOrd="2" destOrd="0" presId="urn:microsoft.com/office/officeart/2005/8/layout/hierarchy3"/>
    <dgm:cxn modelId="{C414E4A5-0D2D-D245-B07B-F3449DBE2788}" type="presParOf" srcId="{0A336105-186A-4110-8A5A-DA1A14EB08C8}" destId="{10A207E2-2E3C-49C0-91DE-90917BBD1F62}" srcOrd="3" destOrd="0" presId="urn:microsoft.com/office/officeart/2005/8/layout/hierarchy3"/>
    <dgm:cxn modelId="{07FB9567-884B-4447-A638-DAB813721E30}" type="presParOf" srcId="{0A336105-186A-4110-8A5A-DA1A14EB08C8}" destId="{6179DA46-7428-47D5-A6B4-9C4821BEC22A}" srcOrd="4" destOrd="0" presId="urn:microsoft.com/office/officeart/2005/8/layout/hierarchy3"/>
    <dgm:cxn modelId="{17B75542-C031-414E-9924-D271C444A7D7}" type="presParOf" srcId="{0A336105-186A-4110-8A5A-DA1A14EB08C8}" destId="{A4CBE03A-153B-4157-9885-386A9743C050}" srcOrd="5" destOrd="0" presId="urn:microsoft.com/office/officeart/2005/8/layout/hierarchy3"/>
    <dgm:cxn modelId="{CB8BD653-5D2B-954C-AB55-9F4132FA84DA}" type="presParOf" srcId="{0A336105-186A-4110-8A5A-DA1A14EB08C8}" destId="{BD93BF39-51FF-4149-A7F8-728ED4A8E2E3}" srcOrd="6" destOrd="0" presId="urn:microsoft.com/office/officeart/2005/8/layout/hierarchy3"/>
    <dgm:cxn modelId="{FB318093-4167-324C-A22B-E27EC912C230}" type="presParOf" srcId="{0A336105-186A-4110-8A5A-DA1A14EB08C8}" destId="{91B42B9E-8891-4F01-BA49-0D9E016DCB54}" srcOrd="7" destOrd="0" presId="urn:microsoft.com/office/officeart/2005/8/layout/hierarchy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619CE-5AA0-484F-9480-CA9FBB491E28}">
      <dsp:nvSpPr>
        <dsp:cNvPr id="0" name=""/>
        <dsp:cNvSpPr/>
      </dsp:nvSpPr>
      <dsp:spPr>
        <a:xfrm>
          <a:off x="3377501" y="1884"/>
          <a:ext cx="2203140" cy="90890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PNGOC evaluates NF and submitted list of athletes based on the evaluation criteria's &amp; their HP Plan</a:t>
          </a:r>
        </a:p>
      </dsp:txBody>
      <dsp:txXfrm>
        <a:off x="3421870" y="46253"/>
        <a:ext cx="2114402" cy="820171"/>
      </dsp:txXfrm>
    </dsp:sp>
    <dsp:sp modelId="{EEF0C466-2711-4CFC-92FD-AF19919A5D9C}">
      <dsp:nvSpPr>
        <dsp:cNvPr id="0" name=""/>
        <dsp:cNvSpPr/>
      </dsp:nvSpPr>
      <dsp:spPr>
        <a:xfrm>
          <a:off x="2344830" y="459473"/>
          <a:ext cx="4278953" cy="4278953"/>
        </a:xfrm>
        <a:custGeom>
          <a:avLst/>
          <a:gdLst/>
          <a:ahLst/>
          <a:cxnLst/>
          <a:rect l="0" t="0" r="0" b="0"/>
          <a:pathLst>
            <a:path>
              <a:moveTo>
                <a:pt x="3363885" y="385001"/>
              </a:moveTo>
              <a:arcTo wR="2139476" hR="2139476" stAng="18294619" swAng="741773"/>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B414863-2B67-43B3-B995-F5288710667E}">
      <dsp:nvSpPr>
        <dsp:cNvPr id="0" name=""/>
        <dsp:cNvSpPr/>
      </dsp:nvSpPr>
      <dsp:spPr>
        <a:xfrm>
          <a:off x="5416073" y="1262937"/>
          <a:ext cx="2129393" cy="1142962"/>
        </a:xfrm>
        <a:prstGeom prst="roundRect">
          <a:avLst/>
        </a:prstGeom>
        <a:gradFill rotWithShape="0">
          <a:gsLst>
            <a:gs pos="0">
              <a:schemeClr val="accent5">
                <a:hueOff val="-1470669"/>
                <a:satOff val="-2046"/>
                <a:lumOff val="-784"/>
                <a:alphaOff val="0"/>
                <a:lumMod val="110000"/>
                <a:satMod val="105000"/>
                <a:tint val="67000"/>
              </a:schemeClr>
            </a:gs>
            <a:gs pos="50000">
              <a:schemeClr val="accent5">
                <a:hueOff val="-1470669"/>
                <a:satOff val="-2046"/>
                <a:lumOff val="-784"/>
                <a:alphaOff val="0"/>
                <a:lumMod val="105000"/>
                <a:satMod val="103000"/>
                <a:tint val="73000"/>
              </a:schemeClr>
            </a:gs>
            <a:gs pos="100000">
              <a:schemeClr val="accent5">
                <a:hueOff val="-1470669"/>
                <a:satOff val="-2046"/>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NF evaluates themselves based on the criteria’s and provides evidence to justify their evaluations</a:t>
          </a:r>
        </a:p>
      </dsp:txBody>
      <dsp:txXfrm>
        <a:off x="5471868" y="1318732"/>
        <a:ext cx="2017803" cy="1031372"/>
      </dsp:txXfrm>
    </dsp:sp>
    <dsp:sp modelId="{EA76F3B1-A9EA-4C20-AAEE-9950723C1DFE}">
      <dsp:nvSpPr>
        <dsp:cNvPr id="0" name=""/>
        <dsp:cNvSpPr/>
      </dsp:nvSpPr>
      <dsp:spPr>
        <a:xfrm>
          <a:off x="2341258" y="450825"/>
          <a:ext cx="4278953" cy="4278953"/>
        </a:xfrm>
        <a:custGeom>
          <a:avLst/>
          <a:gdLst/>
          <a:ahLst/>
          <a:cxnLst/>
          <a:rect l="0" t="0" r="0" b="0"/>
          <a:pathLst>
            <a:path>
              <a:moveTo>
                <a:pt x="4278833" y="2116761"/>
              </a:moveTo>
              <a:arcTo wR="2139476" hR="2139476" stAng="21563500" swAng="788395"/>
            </a:path>
          </a:pathLst>
        </a:custGeom>
        <a:noFill/>
        <a:ln w="6350" cap="flat" cmpd="sng" algn="ctr">
          <a:solidFill>
            <a:schemeClr val="accent5">
              <a:hueOff val="-1470669"/>
              <a:satOff val="-2046"/>
              <a:lumOff val="-78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A847107-4CD1-4866-BC85-45B4AF0189F5}">
      <dsp:nvSpPr>
        <dsp:cNvPr id="0" name=""/>
        <dsp:cNvSpPr/>
      </dsp:nvSpPr>
      <dsp:spPr>
        <a:xfrm>
          <a:off x="5302468" y="3211100"/>
          <a:ext cx="2058889" cy="908909"/>
        </a:xfrm>
        <a:prstGeom prst="roundRect">
          <a:avLst/>
        </a:prstGeom>
        <a:gradFill rotWithShape="0">
          <a:gsLst>
            <a:gs pos="0">
              <a:schemeClr val="accent5">
                <a:hueOff val="-2941338"/>
                <a:satOff val="-4091"/>
                <a:lumOff val="-1569"/>
                <a:alphaOff val="0"/>
                <a:lumMod val="110000"/>
                <a:satMod val="105000"/>
                <a:tint val="67000"/>
              </a:schemeClr>
            </a:gs>
            <a:gs pos="50000">
              <a:schemeClr val="accent5">
                <a:hueOff val="-2941338"/>
                <a:satOff val="-4091"/>
                <a:lumOff val="-1569"/>
                <a:alphaOff val="0"/>
                <a:lumMod val="105000"/>
                <a:satMod val="103000"/>
                <a:tint val="73000"/>
              </a:schemeClr>
            </a:gs>
            <a:gs pos="100000">
              <a:schemeClr val="accent5">
                <a:hueOff val="-2941338"/>
                <a:satOff val="-4091"/>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PNGOC and NF reviews (annually) the scores and arrives at a final agreed score</a:t>
          </a:r>
        </a:p>
      </dsp:txBody>
      <dsp:txXfrm>
        <a:off x="5346837" y="3255469"/>
        <a:ext cx="1970151" cy="820171"/>
      </dsp:txXfrm>
    </dsp:sp>
    <dsp:sp modelId="{D8CF7188-CAA9-4ADE-9BA0-E0EF3F2CB826}">
      <dsp:nvSpPr>
        <dsp:cNvPr id="0" name=""/>
        <dsp:cNvSpPr/>
      </dsp:nvSpPr>
      <dsp:spPr>
        <a:xfrm>
          <a:off x="2339594" y="456339"/>
          <a:ext cx="4278953" cy="4278953"/>
        </a:xfrm>
        <a:custGeom>
          <a:avLst/>
          <a:gdLst/>
          <a:ahLst/>
          <a:cxnLst/>
          <a:rect l="0" t="0" r="0" b="0"/>
          <a:pathLst>
            <a:path>
              <a:moveTo>
                <a:pt x="3500681" y="3790077"/>
              </a:moveTo>
              <a:arcTo wR="2139476" hR="2139476" stAng="3029313" swAng="922828"/>
            </a:path>
          </a:pathLst>
        </a:custGeom>
        <a:noFill/>
        <a:ln w="6350" cap="flat" cmpd="sng" algn="ctr">
          <a:solidFill>
            <a:schemeClr val="accent5">
              <a:hueOff val="-2941338"/>
              <a:satOff val="-4091"/>
              <a:lumOff val="-156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F4DE68C-4E17-48C4-B322-248CCEE52CE0}">
      <dsp:nvSpPr>
        <dsp:cNvPr id="0" name=""/>
        <dsp:cNvSpPr/>
      </dsp:nvSpPr>
      <dsp:spPr>
        <a:xfrm>
          <a:off x="3779910" y="4280838"/>
          <a:ext cx="1398322" cy="908909"/>
        </a:xfrm>
        <a:prstGeom prst="roundRect">
          <a:avLst/>
        </a:prstGeom>
        <a:gradFill rotWithShape="0">
          <a:gsLst>
            <a:gs pos="0">
              <a:schemeClr val="accent5">
                <a:hueOff val="-4412007"/>
                <a:satOff val="-6137"/>
                <a:lumOff val="-2353"/>
                <a:alphaOff val="0"/>
                <a:lumMod val="110000"/>
                <a:satMod val="105000"/>
                <a:tint val="67000"/>
              </a:schemeClr>
            </a:gs>
            <a:gs pos="50000">
              <a:schemeClr val="accent5">
                <a:hueOff val="-4412007"/>
                <a:satOff val="-6137"/>
                <a:lumOff val="-2353"/>
                <a:alphaOff val="0"/>
                <a:lumMod val="105000"/>
                <a:satMod val="103000"/>
                <a:tint val="73000"/>
              </a:schemeClr>
            </a:gs>
            <a:gs pos="100000">
              <a:schemeClr val="accent5">
                <a:hueOff val="-4412007"/>
                <a:satOff val="-6137"/>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Final score determines the ranking tier for that NF</a:t>
          </a:r>
        </a:p>
      </dsp:txBody>
      <dsp:txXfrm>
        <a:off x="3824279" y="4325207"/>
        <a:ext cx="1309584" cy="820171"/>
      </dsp:txXfrm>
    </dsp:sp>
    <dsp:sp modelId="{C7CF1A6E-8FCD-4F9B-8F1C-297AD51AABC0}">
      <dsp:nvSpPr>
        <dsp:cNvPr id="0" name=""/>
        <dsp:cNvSpPr/>
      </dsp:nvSpPr>
      <dsp:spPr>
        <a:xfrm>
          <a:off x="2339594" y="456339"/>
          <a:ext cx="4278953" cy="4278953"/>
        </a:xfrm>
        <a:custGeom>
          <a:avLst/>
          <a:gdLst/>
          <a:ahLst/>
          <a:cxnLst/>
          <a:rect l="0" t="0" r="0" b="0"/>
          <a:pathLst>
            <a:path>
              <a:moveTo>
                <a:pt x="1264807" y="4091991"/>
              </a:moveTo>
              <a:arcTo wR="2139476" hR="2139476" stAng="6847859" swAng="922828"/>
            </a:path>
          </a:pathLst>
        </a:custGeom>
        <a:noFill/>
        <a:ln w="6350" cap="flat" cmpd="sng" algn="ctr">
          <a:solidFill>
            <a:schemeClr val="accent5">
              <a:hueOff val="-4412007"/>
              <a:satOff val="-6137"/>
              <a:lumOff val="-2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9289EB1-7652-4AAC-8D6C-4D4C9870198C}">
      <dsp:nvSpPr>
        <dsp:cNvPr id="0" name=""/>
        <dsp:cNvSpPr/>
      </dsp:nvSpPr>
      <dsp:spPr>
        <a:xfrm>
          <a:off x="1752796" y="3211100"/>
          <a:ext cx="1746868" cy="908909"/>
        </a:xfrm>
        <a:prstGeom prst="roundRect">
          <a:avLst/>
        </a:prstGeom>
        <a:gradFill rotWithShape="0">
          <a:gsLst>
            <a:gs pos="0">
              <a:schemeClr val="accent5">
                <a:hueOff val="-5882676"/>
                <a:satOff val="-8182"/>
                <a:lumOff val="-3138"/>
                <a:alphaOff val="0"/>
                <a:lumMod val="110000"/>
                <a:satMod val="105000"/>
                <a:tint val="67000"/>
              </a:schemeClr>
            </a:gs>
            <a:gs pos="50000">
              <a:schemeClr val="accent5">
                <a:hueOff val="-5882676"/>
                <a:satOff val="-8182"/>
                <a:lumOff val="-3138"/>
                <a:alphaOff val="0"/>
                <a:lumMod val="105000"/>
                <a:satMod val="103000"/>
                <a:tint val="73000"/>
              </a:schemeClr>
            </a:gs>
            <a:gs pos="100000">
              <a:schemeClr val="accent5">
                <a:hueOff val="-5882676"/>
                <a:satOff val="-8182"/>
                <a:lumOff val="-31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Resources are allocated according to </a:t>
          </a:r>
          <a:r>
            <a:rPr lang="en-US" sz="1400" b="1" kern="1200" dirty="0"/>
            <a:t>Resources Allocation Policy (RAP)</a:t>
          </a:r>
        </a:p>
      </dsp:txBody>
      <dsp:txXfrm>
        <a:off x="1797165" y="3255469"/>
        <a:ext cx="1658130" cy="820171"/>
      </dsp:txXfrm>
    </dsp:sp>
    <dsp:sp modelId="{F2139F32-9E07-4229-A32A-ED8729C6382D}">
      <dsp:nvSpPr>
        <dsp:cNvPr id="0" name=""/>
        <dsp:cNvSpPr/>
      </dsp:nvSpPr>
      <dsp:spPr>
        <a:xfrm>
          <a:off x="2339594" y="456339"/>
          <a:ext cx="4278953" cy="4278953"/>
        </a:xfrm>
        <a:custGeom>
          <a:avLst/>
          <a:gdLst/>
          <a:ahLst/>
          <a:cxnLst/>
          <a:rect l="0" t="0" r="0" b="0"/>
          <a:pathLst>
            <a:path>
              <a:moveTo>
                <a:pt x="33302" y="2515497"/>
              </a:moveTo>
              <a:arcTo wR="2139476" hR="2139476" stAng="10192650" swAng="1214701"/>
            </a:path>
          </a:pathLst>
        </a:custGeom>
        <a:noFill/>
        <a:ln w="6350" cap="flat" cmpd="sng" algn="ctr">
          <a:solidFill>
            <a:schemeClr val="accent5">
              <a:hueOff val="-5882676"/>
              <a:satOff val="-8182"/>
              <a:lumOff val="-31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66FEB3D-2FC7-4C16-91F1-C6A1018B4E0F}">
      <dsp:nvSpPr>
        <dsp:cNvPr id="0" name=""/>
        <dsp:cNvSpPr/>
      </dsp:nvSpPr>
      <dsp:spPr>
        <a:xfrm>
          <a:off x="1927069" y="1071623"/>
          <a:ext cx="1398322" cy="908909"/>
        </a:xfrm>
        <a:prstGeom prst="round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NF Executes the plans</a:t>
          </a:r>
        </a:p>
      </dsp:txBody>
      <dsp:txXfrm>
        <a:off x="1971438" y="1115992"/>
        <a:ext cx="1309584" cy="820171"/>
      </dsp:txXfrm>
    </dsp:sp>
    <dsp:sp modelId="{B01AD70C-47AF-4810-91D4-FA6B1354A7B1}">
      <dsp:nvSpPr>
        <dsp:cNvPr id="0" name=""/>
        <dsp:cNvSpPr/>
      </dsp:nvSpPr>
      <dsp:spPr>
        <a:xfrm>
          <a:off x="2339594" y="456339"/>
          <a:ext cx="4278953" cy="4278953"/>
        </a:xfrm>
        <a:custGeom>
          <a:avLst/>
          <a:gdLst/>
          <a:ahLst/>
          <a:cxnLst/>
          <a:rect l="0" t="0" r="0" b="0"/>
          <a:pathLst>
            <a:path>
              <a:moveTo>
                <a:pt x="711807" y="546014"/>
              </a:moveTo>
              <a:arcTo wR="2139476" hR="2139476" stAng="13688467" swAng="489607"/>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0572B-5582-4E0F-9FCD-03A588C0E829}">
      <dsp:nvSpPr>
        <dsp:cNvPr id="0" name=""/>
        <dsp:cNvSpPr/>
      </dsp:nvSpPr>
      <dsp:spPr>
        <a:xfrm>
          <a:off x="8770518" y="1177977"/>
          <a:ext cx="2624822" cy="2624956"/>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958127-0DCF-4C7C-94AE-C67F42D3A44F}">
      <dsp:nvSpPr>
        <dsp:cNvPr id="0" name=""/>
        <dsp:cNvSpPr/>
      </dsp:nvSpPr>
      <dsp:spPr>
        <a:xfrm>
          <a:off x="8858312" y="1265491"/>
          <a:ext cx="2450359" cy="2449928"/>
        </a:xfrm>
        <a:prstGeom prst="ellipse">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b="1" kern="1200" dirty="0"/>
            <a:t>GAMES TIME</a:t>
          </a:r>
        </a:p>
      </dsp:txBody>
      <dsp:txXfrm>
        <a:off x="9208363" y="1615546"/>
        <a:ext cx="1750256" cy="1749817"/>
      </dsp:txXfrm>
    </dsp:sp>
    <dsp:sp modelId="{A602E4B6-F521-47F4-A3BF-AC9B34C498A9}">
      <dsp:nvSpPr>
        <dsp:cNvPr id="0" name=""/>
        <dsp:cNvSpPr/>
      </dsp:nvSpPr>
      <dsp:spPr>
        <a:xfrm rot="2700000">
          <a:off x="6046624" y="1177792"/>
          <a:ext cx="2624865" cy="2624865"/>
        </a:xfrm>
        <a:prstGeom prst="teardrop">
          <a:avLst>
            <a:gd name="adj" fmla="val 100000"/>
          </a:avLst>
        </a:prstGeom>
        <a:solidFill>
          <a:srgbClr val="00FF00"/>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6E2429-DA42-4958-B79F-19D0B5D5A56B}">
      <dsp:nvSpPr>
        <dsp:cNvPr id="0" name=""/>
        <dsp:cNvSpPr/>
      </dsp:nvSpPr>
      <dsp:spPr>
        <a:xfrm>
          <a:off x="6145695" y="1265491"/>
          <a:ext cx="2450359" cy="2449928"/>
        </a:xfrm>
        <a:prstGeom prst="ellipse">
          <a:avLst/>
        </a:prstGeom>
        <a:solidFill>
          <a:schemeClr val="lt1">
            <a:alpha val="90000"/>
            <a:hueOff val="0"/>
            <a:satOff val="0"/>
            <a:lumOff val="0"/>
            <a:alphaOff val="0"/>
          </a:schemeClr>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b="1" kern="1200" dirty="0"/>
            <a:t>ATHLETE*</a:t>
          </a:r>
        </a:p>
        <a:p>
          <a:pPr marL="0" lvl="0" indent="0" algn="ctr" defTabSz="1200150">
            <a:lnSpc>
              <a:spcPct val="90000"/>
            </a:lnSpc>
            <a:spcBef>
              <a:spcPct val="0"/>
            </a:spcBef>
            <a:spcAft>
              <a:spcPct val="35000"/>
            </a:spcAft>
            <a:buNone/>
          </a:pPr>
          <a:r>
            <a:rPr lang="en-AU" sz="2700" b="1" u="sng" kern="1200" dirty="0"/>
            <a:t>1 YEAR </a:t>
          </a:r>
          <a:r>
            <a:rPr lang="en-AU" sz="2700" kern="1200" dirty="0"/>
            <a:t>Before Games</a:t>
          </a:r>
          <a:endParaRPr lang="en-AU" sz="2700" b="1" kern="1200" dirty="0"/>
        </a:p>
      </dsp:txBody>
      <dsp:txXfrm>
        <a:off x="6495747" y="1615546"/>
        <a:ext cx="1750256" cy="1749817"/>
      </dsp:txXfrm>
    </dsp:sp>
    <dsp:sp modelId="{43A0E3D9-D3D5-498A-8E94-E07515B6051B}">
      <dsp:nvSpPr>
        <dsp:cNvPr id="0" name=""/>
        <dsp:cNvSpPr/>
      </dsp:nvSpPr>
      <dsp:spPr>
        <a:xfrm rot="2700000">
          <a:off x="3345263" y="1177792"/>
          <a:ext cx="2624865" cy="2624865"/>
        </a:xfrm>
        <a:prstGeom prst="teardrop">
          <a:avLst>
            <a:gd name="adj" fmla="val 10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273672-3517-48D2-B13B-24E699BBBAF2}">
      <dsp:nvSpPr>
        <dsp:cNvPr id="0" name=""/>
        <dsp:cNvSpPr/>
      </dsp:nvSpPr>
      <dsp:spPr>
        <a:xfrm>
          <a:off x="3433079" y="1265491"/>
          <a:ext cx="2450359" cy="2449928"/>
        </a:xfrm>
        <a:prstGeom prst="ellipse">
          <a:avLst/>
        </a:prstGeom>
        <a:solidFill>
          <a:schemeClr val="lt1">
            <a:alpha val="90000"/>
            <a:hueOff val="0"/>
            <a:satOff val="0"/>
            <a:lumOff val="0"/>
            <a:alphaOff val="0"/>
          </a:schemeClr>
        </a:solidFill>
        <a:ln w="12700" cap="flat" cmpd="sng" algn="ctr">
          <a:solidFill>
            <a:srgbClr val="FF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b="1" kern="1200" dirty="0"/>
            <a:t>OFFICIAL</a:t>
          </a:r>
        </a:p>
        <a:p>
          <a:pPr marL="0" lvl="0" indent="0" algn="ctr" defTabSz="1200150">
            <a:lnSpc>
              <a:spcPct val="90000"/>
            </a:lnSpc>
            <a:spcBef>
              <a:spcPct val="0"/>
            </a:spcBef>
            <a:spcAft>
              <a:spcPct val="35000"/>
            </a:spcAft>
            <a:buNone/>
          </a:pPr>
          <a:r>
            <a:rPr lang="en-AU" sz="2700" b="1" u="sng" kern="1200" dirty="0"/>
            <a:t>2 YEARS </a:t>
          </a:r>
          <a:r>
            <a:rPr lang="en-AU" sz="2700" kern="1200" dirty="0"/>
            <a:t>Before Games</a:t>
          </a:r>
        </a:p>
      </dsp:txBody>
      <dsp:txXfrm>
        <a:off x="3783130" y="1615546"/>
        <a:ext cx="1750256" cy="1749817"/>
      </dsp:txXfrm>
    </dsp:sp>
    <dsp:sp modelId="{6AA59E10-CA69-4448-A294-C9E7D349B844}">
      <dsp:nvSpPr>
        <dsp:cNvPr id="0" name=""/>
        <dsp:cNvSpPr/>
      </dsp:nvSpPr>
      <dsp:spPr>
        <a:xfrm rot="2700000">
          <a:off x="632646" y="1177792"/>
          <a:ext cx="2624865" cy="2624865"/>
        </a:xfrm>
        <a:prstGeom prst="teardrop">
          <a:avLst>
            <a:gd name="adj" fmla="val 100000"/>
          </a:avLst>
        </a:prstGeom>
        <a:solidFill>
          <a:srgbClr val="0070C0"/>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9AD2A4-74FD-4B4D-BB75-2713351B9D6F}">
      <dsp:nvSpPr>
        <dsp:cNvPr id="0" name=""/>
        <dsp:cNvSpPr/>
      </dsp:nvSpPr>
      <dsp:spPr>
        <a:xfrm>
          <a:off x="720462" y="1265491"/>
          <a:ext cx="2450359" cy="2449928"/>
        </a:xfrm>
        <a:prstGeom prst="ellipse">
          <a:avLst/>
        </a:prstGeom>
        <a:solidFill>
          <a:schemeClr val="lt1">
            <a:alpha val="90000"/>
            <a:hueOff val="0"/>
            <a:satOff val="0"/>
            <a:lumOff val="0"/>
            <a:alphaOff val="0"/>
          </a:schemeClr>
        </a:solidFill>
        <a:ln w="12700" cap="flat" cmpd="sng" algn="ctr">
          <a:solidFill>
            <a:srgbClr val="00B0F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AU" sz="2700" b="1" kern="1200"/>
            <a:t>SPORT</a:t>
          </a:r>
        </a:p>
        <a:p>
          <a:pPr marL="0" lvl="0" indent="0" algn="ctr" defTabSz="1200150">
            <a:lnSpc>
              <a:spcPct val="90000"/>
            </a:lnSpc>
            <a:spcBef>
              <a:spcPct val="0"/>
            </a:spcBef>
            <a:spcAft>
              <a:spcPct val="35000"/>
            </a:spcAft>
            <a:buNone/>
          </a:pPr>
          <a:r>
            <a:rPr lang="en-AU" sz="2700" kern="1200"/>
            <a:t> </a:t>
          </a:r>
          <a:r>
            <a:rPr lang="en-AU" sz="2700" b="1" u="sng" kern="1200"/>
            <a:t>3 YEARS </a:t>
          </a:r>
          <a:r>
            <a:rPr lang="en-AU" sz="2700" kern="1200"/>
            <a:t>Before Games</a:t>
          </a:r>
        </a:p>
      </dsp:txBody>
      <dsp:txXfrm>
        <a:off x="1070513" y="1615546"/>
        <a:ext cx="1750256" cy="1749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EC7D-2A1A-41C0-AB07-0E3EDD686A6E}">
      <dsp:nvSpPr>
        <dsp:cNvPr id="0" name=""/>
        <dsp:cNvSpPr/>
      </dsp:nvSpPr>
      <dsp:spPr>
        <a:xfrm>
          <a:off x="0" y="623652"/>
          <a:ext cx="2518116" cy="820371"/>
        </a:xfrm>
        <a:prstGeom prst="roundRect">
          <a:avLst>
            <a:gd name="adj" fmla="val 10000"/>
          </a:avLst>
        </a:prstGeom>
        <a:solidFill>
          <a:srgbClr val="00FF00"/>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b="1" kern="1200" dirty="0"/>
            <a:t>Endorsed</a:t>
          </a:r>
        </a:p>
      </dsp:txBody>
      <dsp:txXfrm>
        <a:off x="24028" y="647680"/>
        <a:ext cx="2470060" cy="772315"/>
      </dsp:txXfrm>
    </dsp:sp>
    <dsp:sp modelId="{91E915CC-B796-499E-BA14-AE2A68DA855F}">
      <dsp:nvSpPr>
        <dsp:cNvPr id="0" name=""/>
        <dsp:cNvSpPr/>
      </dsp:nvSpPr>
      <dsp:spPr>
        <a:xfrm>
          <a:off x="77792" y="1444023"/>
          <a:ext cx="174018" cy="1033290"/>
        </a:xfrm>
        <a:custGeom>
          <a:avLst/>
          <a:gdLst/>
          <a:ahLst/>
          <a:cxnLst/>
          <a:rect l="0" t="0" r="0" b="0"/>
          <a:pathLst>
            <a:path>
              <a:moveTo>
                <a:pt x="174018" y="0"/>
              </a:moveTo>
              <a:lnTo>
                <a:pt x="0" y="1033290"/>
              </a:lnTo>
            </a:path>
          </a:pathLst>
        </a:custGeom>
        <a:noFill/>
        <a:ln w="12700" cap="flat" cmpd="sng" algn="ctr">
          <a:solidFill>
            <a:srgbClr val="00FF00"/>
          </a:solidFill>
          <a:prstDash val="solid"/>
          <a:miter lim="800000"/>
        </a:ln>
        <a:effectLst/>
      </dsp:spPr>
      <dsp:style>
        <a:lnRef idx="2">
          <a:scrgbClr r="0" g="0" b="0"/>
        </a:lnRef>
        <a:fillRef idx="0">
          <a:scrgbClr r="0" g="0" b="0"/>
        </a:fillRef>
        <a:effectRef idx="0">
          <a:scrgbClr r="0" g="0" b="0"/>
        </a:effectRef>
        <a:fontRef idx="minor"/>
      </dsp:style>
    </dsp:sp>
    <dsp:sp modelId="{13DCDBA1-F1C7-4623-8253-588FD8807E11}">
      <dsp:nvSpPr>
        <dsp:cNvPr id="0" name=""/>
        <dsp:cNvSpPr/>
      </dsp:nvSpPr>
      <dsp:spPr>
        <a:xfrm>
          <a:off x="77792" y="1451669"/>
          <a:ext cx="3070271" cy="2051288"/>
        </a:xfrm>
        <a:prstGeom prst="roundRect">
          <a:avLst>
            <a:gd name="adj" fmla="val 10000"/>
          </a:avLst>
        </a:prstGeom>
        <a:solidFill>
          <a:schemeClr val="lt1">
            <a:alpha val="90000"/>
            <a:hueOff val="0"/>
            <a:satOff val="0"/>
            <a:lumOff val="0"/>
            <a:alphaOff val="0"/>
          </a:schemeClr>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Full compliance. All requirements have been met.</a:t>
          </a:r>
        </a:p>
        <a:p>
          <a:pPr marL="0" lvl="0" indent="0" algn="l" defTabSz="889000">
            <a:lnSpc>
              <a:spcPct val="90000"/>
            </a:lnSpc>
            <a:spcBef>
              <a:spcPct val="0"/>
            </a:spcBef>
            <a:spcAft>
              <a:spcPct val="35000"/>
            </a:spcAft>
            <a:buNone/>
          </a:pPr>
          <a:r>
            <a:rPr lang="en-AU" sz="2000" kern="1200" dirty="0"/>
            <a:t>N.B. Ongoing monitoring of compliance leading up to Games</a:t>
          </a:r>
        </a:p>
      </dsp:txBody>
      <dsp:txXfrm>
        <a:off x="137872" y="1511749"/>
        <a:ext cx="2950111" cy="1931128"/>
      </dsp:txXfrm>
    </dsp:sp>
    <dsp:sp modelId="{9BEB8A86-A57C-4BCE-B646-EB0913CFA995}">
      <dsp:nvSpPr>
        <dsp:cNvPr id="0" name=""/>
        <dsp:cNvSpPr/>
      </dsp:nvSpPr>
      <dsp:spPr>
        <a:xfrm>
          <a:off x="3131934" y="709546"/>
          <a:ext cx="3219010" cy="82037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Not Yet Endorsed</a:t>
          </a:r>
        </a:p>
      </dsp:txBody>
      <dsp:txXfrm>
        <a:off x="3155962" y="733574"/>
        <a:ext cx="3170954" cy="772315"/>
      </dsp:txXfrm>
    </dsp:sp>
    <dsp:sp modelId="{4B97D90E-1F26-43A4-BEBF-13766EC434C6}">
      <dsp:nvSpPr>
        <dsp:cNvPr id="0" name=""/>
        <dsp:cNvSpPr/>
      </dsp:nvSpPr>
      <dsp:spPr>
        <a:xfrm>
          <a:off x="3453835" y="1529917"/>
          <a:ext cx="304040" cy="596044"/>
        </a:xfrm>
        <a:custGeom>
          <a:avLst/>
          <a:gdLst/>
          <a:ahLst/>
          <a:cxnLst/>
          <a:rect l="0" t="0" r="0" b="0"/>
          <a:pathLst>
            <a:path>
              <a:moveTo>
                <a:pt x="0" y="0"/>
              </a:moveTo>
              <a:lnTo>
                <a:pt x="0" y="596044"/>
              </a:lnTo>
              <a:lnTo>
                <a:pt x="304040" y="596044"/>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92D5FD2D-111D-4375-9EBA-9FADB471BC70}">
      <dsp:nvSpPr>
        <dsp:cNvPr id="0" name=""/>
        <dsp:cNvSpPr/>
      </dsp:nvSpPr>
      <dsp:spPr>
        <a:xfrm>
          <a:off x="3757876" y="1658299"/>
          <a:ext cx="3549188" cy="935325"/>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Partial compliance. Only some requirements have been met.</a:t>
          </a:r>
        </a:p>
      </dsp:txBody>
      <dsp:txXfrm>
        <a:off x="3785271" y="1685694"/>
        <a:ext cx="3494398" cy="880535"/>
      </dsp:txXfrm>
    </dsp:sp>
    <dsp:sp modelId="{5DC6C66E-A268-452D-92EA-02976860C7E7}">
      <dsp:nvSpPr>
        <dsp:cNvPr id="0" name=""/>
        <dsp:cNvSpPr/>
      </dsp:nvSpPr>
      <dsp:spPr>
        <a:xfrm>
          <a:off x="3453835" y="1529917"/>
          <a:ext cx="340654" cy="2171550"/>
        </a:xfrm>
        <a:custGeom>
          <a:avLst/>
          <a:gdLst/>
          <a:ahLst/>
          <a:cxnLst/>
          <a:rect l="0" t="0" r="0" b="0"/>
          <a:pathLst>
            <a:path>
              <a:moveTo>
                <a:pt x="0" y="0"/>
              </a:moveTo>
              <a:lnTo>
                <a:pt x="0" y="2171550"/>
              </a:lnTo>
              <a:lnTo>
                <a:pt x="340654" y="217155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1FBEDCF-D2D0-4892-9880-BE36F046F70C}">
      <dsp:nvSpPr>
        <dsp:cNvPr id="0" name=""/>
        <dsp:cNvSpPr/>
      </dsp:nvSpPr>
      <dsp:spPr>
        <a:xfrm>
          <a:off x="3794490" y="2733018"/>
          <a:ext cx="3499119" cy="1936898"/>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JC may request Sport re-apply for Justification once all requirements have been met. JC will fix time for full compliance e.g. 30 days. One chance only.</a:t>
          </a:r>
        </a:p>
      </dsp:txBody>
      <dsp:txXfrm>
        <a:off x="3851220" y="2789748"/>
        <a:ext cx="3385659" cy="1823438"/>
      </dsp:txXfrm>
    </dsp:sp>
    <dsp:sp modelId="{89B346AC-A7AD-4196-8430-6580DFB552C6}">
      <dsp:nvSpPr>
        <dsp:cNvPr id="0" name=""/>
        <dsp:cNvSpPr/>
      </dsp:nvSpPr>
      <dsp:spPr>
        <a:xfrm>
          <a:off x="3453835" y="1529917"/>
          <a:ext cx="372157" cy="3660786"/>
        </a:xfrm>
        <a:custGeom>
          <a:avLst/>
          <a:gdLst/>
          <a:ahLst/>
          <a:cxnLst/>
          <a:rect l="0" t="0" r="0" b="0"/>
          <a:pathLst>
            <a:path>
              <a:moveTo>
                <a:pt x="0" y="0"/>
              </a:moveTo>
              <a:lnTo>
                <a:pt x="0" y="3660786"/>
              </a:lnTo>
              <a:lnTo>
                <a:pt x="372157" y="366078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48F52029-B72F-45F7-A3EE-B2CFCB5B7BE8}">
      <dsp:nvSpPr>
        <dsp:cNvPr id="0" name=""/>
        <dsp:cNvSpPr/>
      </dsp:nvSpPr>
      <dsp:spPr>
        <a:xfrm>
          <a:off x="3825992" y="4764334"/>
          <a:ext cx="3506604" cy="852738"/>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Sport returns for Justification within time fixed by JC.</a:t>
          </a:r>
        </a:p>
      </dsp:txBody>
      <dsp:txXfrm>
        <a:off x="3850968" y="4789310"/>
        <a:ext cx="3456652" cy="802786"/>
      </dsp:txXfrm>
    </dsp:sp>
    <dsp:sp modelId="{FD5E275D-8DE8-413C-9108-DBAE18F729E0}">
      <dsp:nvSpPr>
        <dsp:cNvPr id="0" name=""/>
        <dsp:cNvSpPr/>
      </dsp:nvSpPr>
      <dsp:spPr>
        <a:xfrm>
          <a:off x="3453835" y="1529917"/>
          <a:ext cx="365146" cy="4694889"/>
        </a:xfrm>
        <a:custGeom>
          <a:avLst/>
          <a:gdLst/>
          <a:ahLst/>
          <a:cxnLst/>
          <a:rect l="0" t="0" r="0" b="0"/>
          <a:pathLst>
            <a:path>
              <a:moveTo>
                <a:pt x="0" y="0"/>
              </a:moveTo>
              <a:lnTo>
                <a:pt x="0" y="4694889"/>
              </a:lnTo>
              <a:lnTo>
                <a:pt x="365146" y="4694889"/>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531D3AFA-A259-4041-901B-08890BF863FA}">
      <dsp:nvSpPr>
        <dsp:cNvPr id="0" name=""/>
        <dsp:cNvSpPr/>
      </dsp:nvSpPr>
      <dsp:spPr>
        <a:xfrm>
          <a:off x="3818982" y="5776282"/>
          <a:ext cx="3484600" cy="89704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a:t>Justification Committee may </a:t>
          </a:r>
          <a:r>
            <a:rPr lang="en-AU" sz="2000" b="1" kern="1200">
              <a:solidFill>
                <a:schemeClr val="accent5"/>
              </a:solidFill>
            </a:rPr>
            <a:t>Endorse</a:t>
          </a:r>
          <a:r>
            <a:rPr lang="en-AU" sz="2000" b="0" kern="1200"/>
            <a:t> or </a:t>
          </a:r>
          <a:r>
            <a:rPr lang="en-AU" sz="2000" b="0" kern="1200">
              <a:solidFill>
                <a:srgbClr val="FF0000"/>
              </a:solidFill>
            </a:rPr>
            <a:t>Not Endorse</a:t>
          </a:r>
          <a:endParaRPr lang="en-AU" sz="2000" b="0" kern="1200" dirty="0">
            <a:solidFill>
              <a:srgbClr val="FF0000"/>
            </a:solidFill>
          </a:endParaRPr>
        </a:p>
      </dsp:txBody>
      <dsp:txXfrm>
        <a:off x="3845256" y="5802556"/>
        <a:ext cx="3432052" cy="844501"/>
      </dsp:txXfrm>
    </dsp:sp>
    <dsp:sp modelId="{125B9E83-ADDE-4352-9BE4-6B26FB376F69}">
      <dsp:nvSpPr>
        <dsp:cNvPr id="0" name=""/>
        <dsp:cNvSpPr/>
      </dsp:nvSpPr>
      <dsp:spPr>
        <a:xfrm>
          <a:off x="7765990" y="668670"/>
          <a:ext cx="2936323" cy="82037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Not Endorsed</a:t>
          </a:r>
        </a:p>
      </dsp:txBody>
      <dsp:txXfrm>
        <a:off x="7790018" y="692698"/>
        <a:ext cx="2888267" cy="772315"/>
      </dsp:txXfrm>
    </dsp:sp>
    <dsp:sp modelId="{3D5AD0F3-38F9-4E03-8710-9700A76DAFF3}">
      <dsp:nvSpPr>
        <dsp:cNvPr id="0" name=""/>
        <dsp:cNvSpPr/>
      </dsp:nvSpPr>
      <dsp:spPr>
        <a:xfrm>
          <a:off x="8059622" y="1489041"/>
          <a:ext cx="205072" cy="618419"/>
        </a:xfrm>
        <a:custGeom>
          <a:avLst/>
          <a:gdLst/>
          <a:ahLst/>
          <a:cxnLst/>
          <a:rect l="0" t="0" r="0" b="0"/>
          <a:pathLst>
            <a:path>
              <a:moveTo>
                <a:pt x="0" y="0"/>
              </a:moveTo>
              <a:lnTo>
                <a:pt x="0" y="618419"/>
              </a:lnTo>
              <a:lnTo>
                <a:pt x="205072" y="618419"/>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8ADE2FA8-D589-4432-A685-E5B9A1C01794}">
      <dsp:nvSpPr>
        <dsp:cNvPr id="0" name=""/>
        <dsp:cNvSpPr/>
      </dsp:nvSpPr>
      <dsp:spPr>
        <a:xfrm>
          <a:off x="8264694" y="1646723"/>
          <a:ext cx="3322564" cy="921473"/>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Appeal to Sports Dispute Tribunal within 14 days of notification of decision</a:t>
          </a:r>
        </a:p>
      </dsp:txBody>
      <dsp:txXfrm>
        <a:off x="8291683" y="1673712"/>
        <a:ext cx="3268586" cy="867495"/>
      </dsp:txXfrm>
    </dsp:sp>
    <dsp:sp modelId="{C60D2AD4-10FD-4905-918B-A4BA01AF75B4}">
      <dsp:nvSpPr>
        <dsp:cNvPr id="0" name=""/>
        <dsp:cNvSpPr/>
      </dsp:nvSpPr>
      <dsp:spPr>
        <a:xfrm>
          <a:off x="8059622" y="1489041"/>
          <a:ext cx="200323" cy="1919188"/>
        </a:xfrm>
        <a:custGeom>
          <a:avLst/>
          <a:gdLst/>
          <a:ahLst/>
          <a:cxnLst/>
          <a:rect l="0" t="0" r="0" b="0"/>
          <a:pathLst>
            <a:path>
              <a:moveTo>
                <a:pt x="0" y="0"/>
              </a:moveTo>
              <a:lnTo>
                <a:pt x="0" y="1919188"/>
              </a:lnTo>
              <a:lnTo>
                <a:pt x="200323" y="1919188"/>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10A207E2-2E3C-49C0-91DE-90917BBD1F62}">
      <dsp:nvSpPr>
        <dsp:cNvPr id="0" name=""/>
        <dsp:cNvSpPr/>
      </dsp:nvSpPr>
      <dsp:spPr>
        <a:xfrm>
          <a:off x="8259945" y="2790304"/>
          <a:ext cx="3314626" cy="1235849"/>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Sports Dispute Tribunal to hear appeal within 30 days of receiving appeal</a:t>
          </a:r>
          <a:endParaRPr lang="en-AU" sz="2000" b="1" kern="1200" dirty="0"/>
        </a:p>
      </dsp:txBody>
      <dsp:txXfrm>
        <a:off x="8296142" y="2826501"/>
        <a:ext cx="3242232" cy="1163455"/>
      </dsp:txXfrm>
    </dsp:sp>
    <dsp:sp modelId="{6179DA46-7428-47D5-A6B4-9C4821BEC22A}">
      <dsp:nvSpPr>
        <dsp:cNvPr id="0" name=""/>
        <dsp:cNvSpPr/>
      </dsp:nvSpPr>
      <dsp:spPr>
        <a:xfrm>
          <a:off x="8059622" y="1489041"/>
          <a:ext cx="255435" cy="3213391"/>
        </a:xfrm>
        <a:custGeom>
          <a:avLst/>
          <a:gdLst/>
          <a:ahLst/>
          <a:cxnLst/>
          <a:rect l="0" t="0" r="0" b="0"/>
          <a:pathLst>
            <a:path>
              <a:moveTo>
                <a:pt x="0" y="0"/>
              </a:moveTo>
              <a:lnTo>
                <a:pt x="0" y="3213391"/>
              </a:lnTo>
              <a:lnTo>
                <a:pt x="255435" y="3213391"/>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A4CBE03A-153B-4157-9885-386A9743C050}">
      <dsp:nvSpPr>
        <dsp:cNvPr id="0" name=""/>
        <dsp:cNvSpPr/>
      </dsp:nvSpPr>
      <dsp:spPr>
        <a:xfrm>
          <a:off x="8315058" y="4215144"/>
          <a:ext cx="3338688" cy="974576"/>
        </a:xfrm>
        <a:prstGeom prst="roundRect">
          <a:avLst>
            <a:gd name="adj" fmla="val 10000"/>
          </a:avLst>
        </a:prstGeom>
        <a:solidFill>
          <a:schemeClr val="bg1">
            <a:alpha val="9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b="0" kern="1200">
              <a:solidFill>
                <a:schemeClr val="tx1"/>
              </a:solidFill>
            </a:rPr>
            <a:t>Sports Disputes Tribunal may </a:t>
          </a:r>
          <a:r>
            <a:rPr lang="en-AU" sz="2000" b="1" kern="1200">
              <a:solidFill>
                <a:schemeClr val="accent5"/>
              </a:solidFill>
            </a:rPr>
            <a:t>Endorse</a:t>
          </a:r>
          <a:r>
            <a:rPr lang="en-AU" sz="2000" b="0" kern="1200">
              <a:solidFill>
                <a:schemeClr val="tx1"/>
              </a:solidFill>
            </a:rPr>
            <a:t> or </a:t>
          </a:r>
          <a:r>
            <a:rPr lang="en-AU" sz="2000" b="0" kern="1200">
              <a:solidFill>
                <a:srgbClr val="FF0000"/>
              </a:solidFill>
            </a:rPr>
            <a:t>Not Endorse </a:t>
          </a:r>
          <a:endParaRPr lang="en-AU" sz="2000" b="0" u="none" kern="1200" dirty="0">
            <a:solidFill>
              <a:srgbClr val="FF0000"/>
            </a:solidFill>
          </a:endParaRPr>
        </a:p>
      </dsp:txBody>
      <dsp:txXfrm>
        <a:off x="8343602" y="4243688"/>
        <a:ext cx="3281600" cy="917488"/>
      </dsp:txXfrm>
    </dsp:sp>
    <dsp:sp modelId="{BD93BF39-51FF-4149-A7F8-728ED4A8E2E3}">
      <dsp:nvSpPr>
        <dsp:cNvPr id="0" name=""/>
        <dsp:cNvSpPr/>
      </dsp:nvSpPr>
      <dsp:spPr>
        <a:xfrm>
          <a:off x="8059622" y="1489041"/>
          <a:ext cx="200323" cy="4625407"/>
        </a:xfrm>
        <a:custGeom>
          <a:avLst/>
          <a:gdLst/>
          <a:ahLst/>
          <a:cxnLst/>
          <a:rect l="0" t="0" r="0" b="0"/>
          <a:pathLst>
            <a:path>
              <a:moveTo>
                <a:pt x="0" y="0"/>
              </a:moveTo>
              <a:lnTo>
                <a:pt x="0" y="4625407"/>
              </a:lnTo>
              <a:lnTo>
                <a:pt x="200323" y="4625407"/>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91B42B9E-8891-4F01-BA49-0D9E016DCB54}">
      <dsp:nvSpPr>
        <dsp:cNvPr id="0" name=""/>
        <dsp:cNvSpPr/>
      </dsp:nvSpPr>
      <dsp:spPr>
        <a:xfrm>
          <a:off x="8259945" y="5370898"/>
          <a:ext cx="3361032" cy="1487101"/>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Appeal to International Court of Arbitration of Sports within 21 days of notification of decision </a:t>
          </a:r>
        </a:p>
      </dsp:txBody>
      <dsp:txXfrm>
        <a:off x="8303501" y="5414454"/>
        <a:ext cx="3273920" cy="13999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EC7D-2A1A-41C0-AB07-0E3EDD686A6E}">
      <dsp:nvSpPr>
        <dsp:cNvPr id="0" name=""/>
        <dsp:cNvSpPr/>
      </dsp:nvSpPr>
      <dsp:spPr>
        <a:xfrm>
          <a:off x="0" y="738907"/>
          <a:ext cx="2505317" cy="816201"/>
        </a:xfrm>
        <a:prstGeom prst="roundRect">
          <a:avLst>
            <a:gd name="adj" fmla="val 10000"/>
          </a:avLst>
        </a:prstGeom>
        <a:solidFill>
          <a:srgbClr val="00FF00"/>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b="1" kern="1200" dirty="0"/>
            <a:t>Endorsed</a:t>
          </a:r>
        </a:p>
      </dsp:txBody>
      <dsp:txXfrm>
        <a:off x="23906" y="762813"/>
        <a:ext cx="2457505" cy="768389"/>
      </dsp:txXfrm>
    </dsp:sp>
    <dsp:sp modelId="{91E915CC-B796-499E-BA14-AE2A68DA855F}">
      <dsp:nvSpPr>
        <dsp:cNvPr id="0" name=""/>
        <dsp:cNvSpPr/>
      </dsp:nvSpPr>
      <dsp:spPr>
        <a:xfrm>
          <a:off x="0" y="1555108"/>
          <a:ext cx="250531" cy="1105579"/>
        </a:xfrm>
        <a:custGeom>
          <a:avLst/>
          <a:gdLst/>
          <a:ahLst/>
          <a:cxnLst/>
          <a:rect l="0" t="0" r="0" b="0"/>
          <a:pathLst>
            <a:path>
              <a:moveTo>
                <a:pt x="250531" y="0"/>
              </a:moveTo>
              <a:lnTo>
                <a:pt x="0" y="1105579"/>
              </a:lnTo>
            </a:path>
          </a:pathLst>
        </a:custGeom>
        <a:noFill/>
        <a:ln w="12700" cap="flat" cmpd="sng" algn="ctr">
          <a:solidFill>
            <a:srgbClr val="00FF00"/>
          </a:solidFill>
          <a:prstDash val="solid"/>
          <a:miter lim="800000"/>
        </a:ln>
        <a:effectLst/>
      </dsp:spPr>
      <dsp:style>
        <a:lnRef idx="2">
          <a:scrgbClr r="0" g="0" b="0"/>
        </a:lnRef>
        <a:fillRef idx="0">
          <a:scrgbClr r="0" g="0" b="0"/>
        </a:fillRef>
        <a:effectRef idx="0">
          <a:scrgbClr r="0" g="0" b="0"/>
        </a:effectRef>
        <a:fontRef idx="minor"/>
      </dsp:style>
    </dsp:sp>
    <dsp:sp modelId="{13DCDBA1-F1C7-4623-8253-588FD8807E11}">
      <dsp:nvSpPr>
        <dsp:cNvPr id="0" name=""/>
        <dsp:cNvSpPr/>
      </dsp:nvSpPr>
      <dsp:spPr>
        <a:xfrm>
          <a:off x="0" y="1683555"/>
          <a:ext cx="2950851" cy="1954264"/>
        </a:xfrm>
        <a:prstGeom prst="roundRect">
          <a:avLst>
            <a:gd name="adj" fmla="val 10000"/>
          </a:avLst>
        </a:prstGeom>
        <a:solidFill>
          <a:schemeClr val="lt1">
            <a:alpha val="90000"/>
            <a:hueOff val="0"/>
            <a:satOff val="0"/>
            <a:lumOff val="0"/>
            <a:alphaOff val="0"/>
          </a:schemeClr>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Full compliance. All requirements have been met.</a:t>
          </a:r>
        </a:p>
        <a:p>
          <a:pPr marL="0" lvl="0" indent="0" algn="l" defTabSz="889000">
            <a:lnSpc>
              <a:spcPct val="90000"/>
            </a:lnSpc>
            <a:spcBef>
              <a:spcPct val="0"/>
            </a:spcBef>
            <a:spcAft>
              <a:spcPct val="35000"/>
            </a:spcAft>
            <a:buNone/>
          </a:pPr>
          <a:r>
            <a:rPr lang="en-AU" sz="2000" kern="1200" dirty="0"/>
            <a:t>N.B. Ongoing monitoring of compliance leading up to Games</a:t>
          </a:r>
        </a:p>
      </dsp:txBody>
      <dsp:txXfrm>
        <a:off x="57238" y="1740793"/>
        <a:ext cx="2836375" cy="1839788"/>
      </dsp:txXfrm>
    </dsp:sp>
    <dsp:sp modelId="{9BEB8A86-A57C-4BCE-B646-EB0913CFA995}">
      <dsp:nvSpPr>
        <dsp:cNvPr id="0" name=""/>
        <dsp:cNvSpPr/>
      </dsp:nvSpPr>
      <dsp:spPr>
        <a:xfrm>
          <a:off x="2865497" y="723368"/>
          <a:ext cx="3202648" cy="81620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Not Yet Endorsed</a:t>
          </a:r>
        </a:p>
      </dsp:txBody>
      <dsp:txXfrm>
        <a:off x="2889403" y="747274"/>
        <a:ext cx="3154836" cy="768389"/>
      </dsp:txXfrm>
    </dsp:sp>
    <dsp:sp modelId="{4B97D90E-1F26-43A4-BEBF-13766EC434C6}">
      <dsp:nvSpPr>
        <dsp:cNvPr id="0" name=""/>
        <dsp:cNvSpPr/>
      </dsp:nvSpPr>
      <dsp:spPr>
        <a:xfrm>
          <a:off x="3185762" y="1539569"/>
          <a:ext cx="302495" cy="593015"/>
        </a:xfrm>
        <a:custGeom>
          <a:avLst/>
          <a:gdLst/>
          <a:ahLst/>
          <a:cxnLst/>
          <a:rect l="0" t="0" r="0" b="0"/>
          <a:pathLst>
            <a:path>
              <a:moveTo>
                <a:pt x="0" y="0"/>
              </a:moveTo>
              <a:lnTo>
                <a:pt x="0" y="593015"/>
              </a:lnTo>
              <a:lnTo>
                <a:pt x="302495" y="59301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92D5FD2D-111D-4375-9EBA-9FADB471BC70}">
      <dsp:nvSpPr>
        <dsp:cNvPr id="0" name=""/>
        <dsp:cNvSpPr/>
      </dsp:nvSpPr>
      <dsp:spPr>
        <a:xfrm>
          <a:off x="3488257" y="1667299"/>
          <a:ext cx="3979753" cy="930571"/>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Partial compliance. Only some requirements have been met and/or more information required</a:t>
          </a:r>
        </a:p>
      </dsp:txBody>
      <dsp:txXfrm>
        <a:off x="3515512" y="1694554"/>
        <a:ext cx="3925243" cy="876061"/>
      </dsp:txXfrm>
    </dsp:sp>
    <dsp:sp modelId="{5DC6C66E-A268-452D-92EA-02976860C7E7}">
      <dsp:nvSpPr>
        <dsp:cNvPr id="0" name=""/>
        <dsp:cNvSpPr/>
      </dsp:nvSpPr>
      <dsp:spPr>
        <a:xfrm>
          <a:off x="3185762" y="1539569"/>
          <a:ext cx="338923" cy="2160512"/>
        </a:xfrm>
        <a:custGeom>
          <a:avLst/>
          <a:gdLst/>
          <a:ahLst/>
          <a:cxnLst/>
          <a:rect l="0" t="0" r="0" b="0"/>
          <a:pathLst>
            <a:path>
              <a:moveTo>
                <a:pt x="0" y="0"/>
              </a:moveTo>
              <a:lnTo>
                <a:pt x="0" y="2160512"/>
              </a:lnTo>
              <a:lnTo>
                <a:pt x="338923" y="2160512"/>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1FBEDCF-D2D0-4892-9880-BE36F046F70C}">
      <dsp:nvSpPr>
        <dsp:cNvPr id="0" name=""/>
        <dsp:cNvSpPr/>
      </dsp:nvSpPr>
      <dsp:spPr>
        <a:xfrm>
          <a:off x="3524685" y="2736555"/>
          <a:ext cx="3964656" cy="1927054"/>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JC may request Official’s name be re-submitted once all requirements have been met. JC will fix time for full compliance e.g. 30 days. One chance only.</a:t>
          </a:r>
        </a:p>
      </dsp:txBody>
      <dsp:txXfrm>
        <a:off x="3581126" y="2792996"/>
        <a:ext cx="3851774" cy="1814172"/>
      </dsp:txXfrm>
    </dsp:sp>
    <dsp:sp modelId="{89B346AC-A7AD-4196-8430-6580DFB552C6}">
      <dsp:nvSpPr>
        <dsp:cNvPr id="0" name=""/>
        <dsp:cNvSpPr/>
      </dsp:nvSpPr>
      <dsp:spPr>
        <a:xfrm>
          <a:off x="3185762" y="1539569"/>
          <a:ext cx="370265" cy="3642179"/>
        </a:xfrm>
        <a:custGeom>
          <a:avLst/>
          <a:gdLst/>
          <a:ahLst/>
          <a:cxnLst/>
          <a:rect l="0" t="0" r="0" b="0"/>
          <a:pathLst>
            <a:path>
              <a:moveTo>
                <a:pt x="0" y="0"/>
              </a:moveTo>
              <a:lnTo>
                <a:pt x="0" y="3642179"/>
              </a:lnTo>
              <a:lnTo>
                <a:pt x="370265" y="3642179"/>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48F52029-B72F-45F7-A3EE-B2CFCB5B7BE8}">
      <dsp:nvSpPr>
        <dsp:cNvPr id="0" name=""/>
        <dsp:cNvSpPr/>
      </dsp:nvSpPr>
      <dsp:spPr>
        <a:xfrm>
          <a:off x="3556027" y="4757546"/>
          <a:ext cx="3979753" cy="848404"/>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Official’s name returns for Justification within time fixed by JC.</a:t>
          </a:r>
        </a:p>
      </dsp:txBody>
      <dsp:txXfrm>
        <a:off x="3580876" y="4782395"/>
        <a:ext cx="3930055" cy="798706"/>
      </dsp:txXfrm>
    </dsp:sp>
    <dsp:sp modelId="{FD5E275D-8DE8-413C-9108-DBAE18F729E0}">
      <dsp:nvSpPr>
        <dsp:cNvPr id="0" name=""/>
        <dsp:cNvSpPr/>
      </dsp:nvSpPr>
      <dsp:spPr>
        <a:xfrm>
          <a:off x="3185762" y="1539569"/>
          <a:ext cx="363290" cy="4671026"/>
        </a:xfrm>
        <a:custGeom>
          <a:avLst/>
          <a:gdLst/>
          <a:ahLst/>
          <a:cxnLst/>
          <a:rect l="0" t="0" r="0" b="0"/>
          <a:pathLst>
            <a:path>
              <a:moveTo>
                <a:pt x="0" y="0"/>
              </a:moveTo>
              <a:lnTo>
                <a:pt x="0" y="4671026"/>
              </a:lnTo>
              <a:lnTo>
                <a:pt x="363290" y="467102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531D3AFA-A259-4041-901B-08890BF863FA}">
      <dsp:nvSpPr>
        <dsp:cNvPr id="0" name=""/>
        <dsp:cNvSpPr/>
      </dsp:nvSpPr>
      <dsp:spPr>
        <a:xfrm>
          <a:off x="3549052" y="5764351"/>
          <a:ext cx="3880258" cy="89249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Justification Committee may </a:t>
          </a:r>
          <a:r>
            <a:rPr lang="en-AU" sz="2000" b="1" kern="1200" dirty="0">
              <a:solidFill>
                <a:schemeClr val="accent5"/>
              </a:solidFill>
            </a:rPr>
            <a:t>Endorse</a:t>
          </a:r>
          <a:r>
            <a:rPr lang="en-AU" sz="2000" b="0" kern="1200" dirty="0"/>
            <a:t> or </a:t>
          </a:r>
          <a:r>
            <a:rPr lang="en-AU" sz="2000" b="0" kern="1200" dirty="0">
              <a:solidFill>
                <a:srgbClr val="FF0000"/>
              </a:solidFill>
            </a:rPr>
            <a:t>Not Endorse</a:t>
          </a:r>
        </a:p>
      </dsp:txBody>
      <dsp:txXfrm>
        <a:off x="3575192" y="5790491"/>
        <a:ext cx="3827978" cy="840210"/>
      </dsp:txXfrm>
    </dsp:sp>
    <dsp:sp modelId="{125B9E83-ADDE-4352-9BE4-6B26FB376F69}">
      <dsp:nvSpPr>
        <dsp:cNvPr id="0" name=""/>
        <dsp:cNvSpPr/>
      </dsp:nvSpPr>
      <dsp:spPr>
        <a:xfrm>
          <a:off x="7924603" y="682699"/>
          <a:ext cx="2921398" cy="816201"/>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Not Endorsed</a:t>
          </a:r>
        </a:p>
      </dsp:txBody>
      <dsp:txXfrm>
        <a:off x="7948509" y="706605"/>
        <a:ext cx="2873586" cy="768389"/>
      </dsp:txXfrm>
    </dsp:sp>
    <dsp:sp modelId="{3D5AD0F3-38F9-4E03-8710-9700A76DAFF3}">
      <dsp:nvSpPr>
        <dsp:cNvPr id="0" name=""/>
        <dsp:cNvSpPr/>
      </dsp:nvSpPr>
      <dsp:spPr>
        <a:xfrm>
          <a:off x="8216743" y="1498900"/>
          <a:ext cx="204029" cy="615276"/>
        </a:xfrm>
        <a:custGeom>
          <a:avLst/>
          <a:gdLst/>
          <a:ahLst/>
          <a:cxnLst/>
          <a:rect l="0" t="0" r="0" b="0"/>
          <a:pathLst>
            <a:path>
              <a:moveTo>
                <a:pt x="0" y="0"/>
              </a:moveTo>
              <a:lnTo>
                <a:pt x="0" y="615276"/>
              </a:lnTo>
              <a:lnTo>
                <a:pt x="204029" y="61527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8ADE2FA8-D589-4432-A685-E5B9A1C01794}">
      <dsp:nvSpPr>
        <dsp:cNvPr id="0" name=""/>
        <dsp:cNvSpPr/>
      </dsp:nvSpPr>
      <dsp:spPr>
        <a:xfrm>
          <a:off x="8420773" y="1655782"/>
          <a:ext cx="3305676" cy="916790"/>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Appeal to Sports Disputes Tribunal within 14 days of notification of decision</a:t>
          </a:r>
        </a:p>
      </dsp:txBody>
      <dsp:txXfrm>
        <a:off x="8447625" y="1682634"/>
        <a:ext cx="3251972" cy="863086"/>
      </dsp:txXfrm>
    </dsp:sp>
    <dsp:sp modelId="{C60D2AD4-10FD-4905-918B-A4BA01AF75B4}">
      <dsp:nvSpPr>
        <dsp:cNvPr id="0" name=""/>
        <dsp:cNvSpPr/>
      </dsp:nvSpPr>
      <dsp:spPr>
        <a:xfrm>
          <a:off x="8216743" y="1498900"/>
          <a:ext cx="199304" cy="1909433"/>
        </a:xfrm>
        <a:custGeom>
          <a:avLst/>
          <a:gdLst/>
          <a:ahLst/>
          <a:cxnLst/>
          <a:rect l="0" t="0" r="0" b="0"/>
          <a:pathLst>
            <a:path>
              <a:moveTo>
                <a:pt x="0" y="0"/>
              </a:moveTo>
              <a:lnTo>
                <a:pt x="0" y="1909433"/>
              </a:lnTo>
              <a:lnTo>
                <a:pt x="199304" y="1909433"/>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10A207E2-2E3C-49C0-91DE-90917BBD1F62}">
      <dsp:nvSpPr>
        <dsp:cNvPr id="0" name=""/>
        <dsp:cNvSpPr/>
      </dsp:nvSpPr>
      <dsp:spPr>
        <a:xfrm>
          <a:off x="8416048" y="2793550"/>
          <a:ext cx="3297778" cy="1229568"/>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Sports Dispute Tribunal to hear appeal within 30 days of receiving appeal</a:t>
          </a:r>
          <a:endParaRPr lang="en-AU" sz="2000" b="1" kern="1200" dirty="0"/>
        </a:p>
      </dsp:txBody>
      <dsp:txXfrm>
        <a:off x="8452061" y="2829563"/>
        <a:ext cx="3225752" cy="1157542"/>
      </dsp:txXfrm>
    </dsp:sp>
    <dsp:sp modelId="{6179DA46-7428-47D5-A6B4-9C4821BEC22A}">
      <dsp:nvSpPr>
        <dsp:cNvPr id="0" name=""/>
        <dsp:cNvSpPr/>
      </dsp:nvSpPr>
      <dsp:spPr>
        <a:xfrm>
          <a:off x="8216743" y="1498900"/>
          <a:ext cx="254137" cy="3197059"/>
        </a:xfrm>
        <a:custGeom>
          <a:avLst/>
          <a:gdLst/>
          <a:ahLst/>
          <a:cxnLst/>
          <a:rect l="0" t="0" r="0" b="0"/>
          <a:pathLst>
            <a:path>
              <a:moveTo>
                <a:pt x="0" y="0"/>
              </a:moveTo>
              <a:lnTo>
                <a:pt x="0" y="3197059"/>
              </a:lnTo>
              <a:lnTo>
                <a:pt x="254137" y="3197059"/>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A4CBE03A-153B-4157-9885-386A9743C050}">
      <dsp:nvSpPr>
        <dsp:cNvPr id="0" name=""/>
        <dsp:cNvSpPr/>
      </dsp:nvSpPr>
      <dsp:spPr>
        <a:xfrm>
          <a:off x="8470880" y="4211148"/>
          <a:ext cx="3321718" cy="969623"/>
        </a:xfrm>
        <a:prstGeom prst="roundRect">
          <a:avLst>
            <a:gd name="adj" fmla="val 10000"/>
          </a:avLst>
        </a:prstGeom>
        <a:solidFill>
          <a:schemeClr val="bg1">
            <a:alpha val="9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b="0" kern="1200" dirty="0">
              <a:solidFill>
                <a:schemeClr val="tx1"/>
              </a:solidFill>
            </a:rPr>
            <a:t>Sports Disputes Tribunal may </a:t>
          </a:r>
          <a:r>
            <a:rPr lang="en-AU" sz="2000" b="1" kern="1200" dirty="0">
              <a:solidFill>
                <a:schemeClr val="accent5"/>
              </a:solidFill>
            </a:rPr>
            <a:t>Endorse</a:t>
          </a:r>
          <a:r>
            <a:rPr lang="en-AU" sz="2000" b="0" kern="1200" dirty="0">
              <a:solidFill>
                <a:schemeClr val="tx1"/>
              </a:solidFill>
            </a:rPr>
            <a:t> or </a:t>
          </a:r>
          <a:r>
            <a:rPr lang="en-AU" sz="2000" b="0" kern="1200" dirty="0">
              <a:solidFill>
                <a:srgbClr val="FF0000"/>
              </a:solidFill>
            </a:rPr>
            <a:t>Not Endorse </a:t>
          </a:r>
          <a:endParaRPr lang="en-AU" sz="2000" b="0" u="none" kern="1200" dirty="0">
            <a:solidFill>
              <a:srgbClr val="FF0000"/>
            </a:solidFill>
          </a:endParaRPr>
        </a:p>
      </dsp:txBody>
      <dsp:txXfrm>
        <a:off x="8499279" y="4239547"/>
        <a:ext cx="3264920" cy="912825"/>
      </dsp:txXfrm>
    </dsp:sp>
    <dsp:sp modelId="{BD93BF39-51FF-4149-A7F8-728ED4A8E2E3}">
      <dsp:nvSpPr>
        <dsp:cNvPr id="0" name=""/>
        <dsp:cNvSpPr/>
      </dsp:nvSpPr>
      <dsp:spPr>
        <a:xfrm>
          <a:off x="8216743" y="1498900"/>
          <a:ext cx="199304" cy="4619326"/>
        </a:xfrm>
        <a:custGeom>
          <a:avLst/>
          <a:gdLst/>
          <a:ahLst/>
          <a:cxnLst/>
          <a:rect l="0" t="0" r="0" b="0"/>
          <a:pathLst>
            <a:path>
              <a:moveTo>
                <a:pt x="0" y="0"/>
              </a:moveTo>
              <a:lnTo>
                <a:pt x="0" y="4619326"/>
              </a:lnTo>
              <a:lnTo>
                <a:pt x="199304" y="4619326"/>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91B42B9E-8891-4F01-BA49-0D9E016DCB54}">
      <dsp:nvSpPr>
        <dsp:cNvPr id="0" name=""/>
        <dsp:cNvSpPr/>
      </dsp:nvSpPr>
      <dsp:spPr>
        <a:xfrm>
          <a:off x="8416048" y="5378455"/>
          <a:ext cx="3343948" cy="1479543"/>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Appeal to International Court of Arbitration of Sports within 21 days of notification of decision </a:t>
          </a:r>
        </a:p>
      </dsp:txBody>
      <dsp:txXfrm>
        <a:off x="8459382" y="5421789"/>
        <a:ext cx="3257280" cy="1392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EC7D-2A1A-41C0-AB07-0E3EDD686A6E}">
      <dsp:nvSpPr>
        <dsp:cNvPr id="0" name=""/>
        <dsp:cNvSpPr/>
      </dsp:nvSpPr>
      <dsp:spPr>
        <a:xfrm>
          <a:off x="0" y="781607"/>
          <a:ext cx="2465550" cy="803245"/>
        </a:xfrm>
        <a:prstGeom prst="roundRect">
          <a:avLst>
            <a:gd name="adj" fmla="val 10000"/>
          </a:avLst>
        </a:prstGeom>
        <a:solidFill>
          <a:srgbClr val="00FF00"/>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b="1" kern="1200" dirty="0"/>
            <a:t>Endorsed</a:t>
          </a:r>
        </a:p>
      </dsp:txBody>
      <dsp:txXfrm>
        <a:off x="23526" y="805133"/>
        <a:ext cx="2418498" cy="756193"/>
      </dsp:txXfrm>
    </dsp:sp>
    <dsp:sp modelId="{91E915CC-B796-499E-BA14-AE2A68DA855F}">
      <dsp:nvSpPr>
        <dsp:cNvPr id="0" name=""/>
        <dsp:cNvSpPr/>
      </dsp:nvSpPr>
      <dsp:spPr>
        <a:xfrm>
          <a:off x="71146" y="1584853"/>
          <a:ext cx="175408" cy="1133983"/>
        </a:xfrm>
        <a:custGeom>
          <a:avLst/>
          <a:gdLst/>
          <a:ahLst/>
          <a:cxnLst/>
          <a:rect l="0" t="0" r="0" b="0"/>
          <a:pathLst>
            <a:path>
              <a:moveTo>
                <a:pt x="175408" y="0"/>
              </a:moveTo>
              <a:lnTo>
                <a:pt x="0" y="1133983"/>
              </a:lnTo>
            </a:path>
          </a:pathLst>
        </a:custGeom>
        <a:noFill/>
        <a:ln w="12700" cap="flat" cmpd="sng" algn="ctr">
          <a:solidFill>
            <a:srgbClr val="00FF00"/>
          </a:solidFill>
          <a:prstDash val="solid"/>
          <a:miter lim="800000"/>
        </a:ln>
        <a:effectLst/>
      </dsp:spPr>
      <dsp:style>
        <a:lnRef idx="2">
          <a:scrgbClr r="0" g="0" b="0"/>
        </a:lnRef>
        <a:fillRef idx="0">
          <a:scrgbClr r="0" g="0" b="0"/>
        </a:fillRef>
        <a:effectRef idx="0">
          <a:scrgbClr r="0" g="0" b="0"/>
        </a:effectRef>
        <a:fontRef idx="minor"/>
      </dsp:style>
    </dsp:sp>
    <dsp:sp modelId="{13DCDBA1-F1C7-4623-8253-588FD8807E11}">
      <dsp:nvSpPr>
        <dsp:cNvPr id="0" name=""/>
        <dsp:cNvSpPr/>
      </dsp:nvSpPr>
      <dsp:spPr>
        <a:xfrm>
          <a:off x="71146" y="1782284"/>
          <a:ext cx="3102899" cy="1873105"/>
        </a:xfrm>
        <a:prstGeom prst="roundRect">
          <a:avLst>
            <a:gd name="adj" fmla="val 10000"/>
          </a:avLst>
        </a:prstGeom>
        <a:solidFill>
          <a:schemeClr val="lt1">
            <a:alpha val="90000"/>
            <a:hueOff val="0"/>
            <a:satOff val="0"/>
            <a:lumOff val="0"/>
            <a:alphaOff val="0"/>
          </a:schemeClr>
        </a:solidFill>
        <a:ln w="12700" cap="flat" cmpd="sng" algn="ctr">
          <a:solidFill>
            <a:srgbClr val="00FF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Full compliance. All requirements have been met.</a:t>
          </a:r>
        </a:p>
        <a:p>
          <a:pPr marL="0" lvl="0" indent="0" algn="l" defTabSz="889000">
            <a:lnSpc>
              <a:spcPct val="90000"/>
            </a:lnSpc>
            <a:spcBef>
              <a:spcPct val="0"/>
            </a:spcBef>
            <a:spcAft>
              <a:spcPct val="35000"/>
            </a:spcAft>
            <a:buNone/>
          </a:pPr>
          <a:r>
            <a:rPr lang="en-AU" sz="2000" kern="1200" dirty="0"/>
            <a:t>N.B. Ongoing monitoring of compliance leading up to Games</a:t>
          </a:r>
        </a:p>
      </dsp:txBody>
      <dsp:txXfrm>
        <a:off x="126007" y="1837145"/>
        <a:ext cx="2993177" cy="1763383"/>
      </dsp:txXfrm>
    </dsp:sp>
    <dsp:sp modelId="{9BEB8A86-A57C-4BCE-B646-EB0913CFA995}">
      <dsp:nvSpPr>
        <dsp:cNvPr id="0" name=""/>
        <dsp:cNvSpPr/>
      </dsp:nvSpPr>
      <dsp:spPr>
        <a:xfrm>
          <a:off x="3016206" y="766314"/>
          <a:ext cx="3151813" cy="803245"/>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Not Yet Endorsed</a:t>
          </a:r>
        </a:p>
      </dsp:txBody>
      <dsp:txXfrm>
        <a:off x="3039732" y="789840"/>
        <a:ext cx="3104761" cy="756193"/>
      </dsp:txXfrm>
    </dsp:sp>
    <dsp:sp modelId="{4B97D90E-1F26-43A4-BEBF-13766EC434C6}">
      <dsp:nvSpPr>
        <dsp:cNvPr id="0" name=""/>
        <dsp:cNvSpPr/>
      </dsp:nvSpPr>
      <dsp:spPr>
        <a:xfrm>
          <a:off x="3331387" y="1569560"/>
          <a:ext cx="297694" cy="583602"/>
        </a:xfrm>
        <a:custGeom>
          <a:avLst/>
          <a:gdLst/>
          <a:ahLst/>
          <a:cxnLst/>
          <a:rect l="0" t="0" r="0" b="0"/>
          <a:pathLst>
            <a:path>
              <a:moveTo>
                <a:pt x="0" y="0"/>
              </a:moveTo>
              <a:lnTo>
                <a:pt x="0" y="583602"/>
              </a:lnTo>
              <a:lnTo>
                <a:pt x="297694" y="583602"/>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92D5FD2D-111D-4375-9EBA-9FADB471BC70}">
      <dsp:nvSpPr>
        <dsp:cNvPr id="0" name=""/>
        <dsp:cNvSpPr/>
      </dsp:nvSpPr>
      <dsp:spPr>
        <a:xfrm>
          <a:off x="3629081" y="1695262"/>
          <a:ext cx="3916582" cy="91580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Partial compliance. Only some requirements have been met and/or more information required</a:t>
          </a:r>
        </a:p>
      </dsp:txBody>
      <dsp:txXfrm>
        <a:off x="3655904" y="1722085"/>
        <a:ext cx="3862936" cy="862154"/>
      </dsp:txXfrm>
    </dsp:sp>
    <dsp:sp modelId="{5DC6C66E-A268-452D-92EA-02976860C7E7}">
      <dsp:nvSpPr>
        <dsp:cNvPr id="0" name=""/>
        <dsp:cNvSpPr/>
      </dsp:nvSpPr>
      <dsp:spPr>
        <a:xfrm>
          <a:off x="3331387" y="1569560"/>
          <a:ext cx="333543" cy="2126218"/>
        </a:xfrm>
        <a:custGeom>
          <a:avLst/>
          <a:gdLst/>
          <a:ahLst/>
          <a:cxnLst/>
          <a:rect l="0" t="0" r="0" b="0"/>
          <a:pathLst>
            <a:path>
              <a:moveTo>
                <a:pt x="0" y="0"/>
              </a:moveTo>
              <a:lnTo>
                <a:pt x="0" y="2126218"/>
              </a:lnTo>
              <a:lnTo>
                <a:pt x="333543" y="2126218"/>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1FBEDCF-D2D0-4892-9880-BE36F046F70C}">
      <dsp:nvSpPr>
        <dsp:cNvPr id="0" name=""/>
        <dsp:cNvSpPr/>
      </dsp:nvSpPr>
      <dsp:spPr>
        <a:xfrm>
          <a:off x="3664930" y="2747546"/>
          <a:ext cx="3901725" cy="1896465"/>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JC may request Athlete’s name be re-submitted once all requirements have been met. JC will fix time for full compliance e.g. 30 days. One chance only.</a:t>
          </a:r>
        </a:p>
      </dsp:txBody>
      <dsp:txXfrm>
        <a:off x="3720476" y="2803092"/>
        <a:ext cx="3790633" cy="1785373"/>
      </dsp:txXfrm>
    </dsp:sp>
    <dsp:sp modelId="{89B346AC-A7AD-4196-8430-6580DFB552C6}">
      <dsp:nvSpPr>
        <dsp:cNvPr id="0" name=""/>
        <dsp:cNvSpPr/>
      </dsp:nvSpPr>
      <dsp:spPr>
        <a:xfrm>
          <a:off x="3331387" y="1569560"/>
          <a:ext cx="364388" cy="3584366"/>
        </a:xfrm>
        <a:custGeom>
          <a:avLst/>
          <a:gdLst/>
          <a:ahLst/>
          <a:cxnLst/>
          <a:rect l="0" t="0" r="0" b="0"/>
          <a:pathLst>
            <a:path>
              <a:moveTo>
                <a:pt x="0" y="0"/>
              </a:moveTo>
              <a:lnTo>
                <a:pt x="0" y="3584366"/>
              </a:lnTo>
              <a:lnTo>
                <a:pt x="364388" y="3584366"/>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48F52029-B72F-45F7-A3EE-B2CFCB5B7BE8}">
      <dsp:nvSpPr>
        <dsp:cNvPr id="0" name=""/>
        <dsp:cNvSpPr/>
      </dsp:nvSpPr>
      <dsp:spPr>
        <a:xfrm>
          <a:off x="3695775" y="4736458"/>
          <a:ext cx="3916582" cy="834937"/>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Athlete’s name returns for Justification within time fixed by JC.</a:t>
          </a:r>
        </a:p>
      </dsp:txBody>
      <dsp:txXfrm>
        <a:off x="3720229" y="4760912"/>
        <a:ext cx="3867674" cy="786029"/>
      </dsp:txXfrm>
    </dsp:sp>
    <dsp:sp modelId="{FD5E275D-8DE8-413C-9108-DBAE18F729E0}">
      <dsp:nvSpPr>
        <dsp:cNvPr id="0" name=""/>
        <dsp:cNvSpPr/>
      </dsp:nvSpPr>
      <dsp:spPr>
        <a:xfrm>
          <a:off x="3331387" y="1569560"/>
          <a:ext cx="357523" cy="4596883"/>
        </a:xfrm>
        <a:custGeom>
          <a:avLst/>
          <a:gdLst/>
          <a:ahLst/>
          <a:cxnLst/>
          <a:rect l="0" t="0" r="0" b="0"/>
          <a:pathLst>
            <a:path>
              <a:moveTo>
                <a:pt x="0" y="0"/>
              </a:moveTo>
              <a:lnTo>
                <a:pt x="0" y="4596883"/>
              </a:lnTo>
              <a:lnTo>
                <a:pt x="357523" y="4596883"/>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531D3AFA-A259-4041-901B-08890BF863FA}">
      <dsp:nvSpPr>
        <dsp:cNvPr id="0" name=""/>
        <dsp:cNvSpPr/>
      </dsp:nvSpPr>
      <dsp:spPr>
        <a:xfrm>
          <a:off x="3688911" y="5727281"/>
          <a:ext cx="3818667" cy="878323"/>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Justification Committee may </a:t>
          </a:r>
          <a:r>
            <a:rPr lang="en-AU" sz="2000" b="1" kern="1200" dirty="0">
              <a:solidFill>
                <a:schemeClr val="accent5"/>
              </a:solidFill>
            </a:rPr>
            <a:t>Endorse</a:t>
          </a:r>
          <a:r>
            <a:rPr lang="en-AU" sz="2000" b="0" kern="1200" dirty="0"/>
            <a:t> or </a:t>
          </a:r>
          <a:r>
            <a:rPr lang="en-AU" sz="2000" b="0" kern="1200" dirty="0">
              <a:solidFill>
                <a:srgbClr val="FF0000"/>
              </a:solidFill>
            </a:rPr>
            <a:t>Not Endorse</a:t>
          </a:r>
        </a:p>
      </dsp:txBody>
      <dsp:txXfrm>
        <a:off x="3714636" y="5753006"/>
        <a:ext cx="3767217" cy="826873"/>
      </dsp:txXfrm>
    </dsp:sp>
    <dsp:sp modelId="{125B9E83-ADDE-4352-9BE4-6B26FB376F69}">
      <dsp:nvSpPr>
        <dsp:cNvPr id="0" name=""/>
        <dsp:cNvSpPr/>
      </dsp:nvSpPr>
      <dsp:spPr>
        <a:xfrm>
          <a:off x="7995009" y="726291"/>
          <a:ext cx="2875027" cy="803245"/>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AU" sz="2400" b="1" kern="1200" dirty="0"/>
            <a:t>Not Endorsed</a:t>
          </a:r>
        </a:p>
      </dsp:txBody>
      <dsp:txXfrm>
        <a:off x="8018535" y="749817"/>
        <a:ext cx="2827975" cy="756193"/>
      </dsp:txXfrm>
    </dsp:sp>
    <dsp:sp modelId="{3D5AD0F3-38F9-4E03-8710-9700A76DAFF3}">
      <dsp:nvSpPr>
        <dsp:cNvPr id="0" name=""/>
        <dsp:cNvSpPr/>
      </dsp:nvSpPr>
      <dsp:spPr>
        <a:xfrm>
          <a:off x="8282512" y="1529537"/>
          <a:ext cx="200791" cy="605510"/>
        </a:xfrm>
        <a:custGeom>
          <a:avLst/>
          <a:gdLst/>
          <a:ahLst/>
          <a:cxnLst/>
          <a:rect l="0" t="0" r="0" b="0"/>
          <a:pathLst>
            <a:path>
              <a:moveTo>
                <a:pt x="0" y="0"/>
              </a:moveTo>
              <a:lnTo>
                <a:pt x="0" y="605510"/>
              </a:lnTo>
              <a:lnTo>
                <a:pt x="200791" y="605510"/>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8ADE2FA8-D589-4432-A685-E5B9A1C01794}">
      <dsp:nvSpPr>
        <dsp:cNvPr id="0" name=""/>
        <dsp:cNvSpPr/>
      </dsp:nvSpPr>
      <dsp:spPr>
        <a:xfrm>
          <a:off x="8483303" y="1683928"/>
          <a:ext cx="3253205" cy="902238"/>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Appeal to Sports Disputes Tribunal within 14 days of notification of decision</a:t>
          </a:r>
        </a:p>
      </dsp:txBody>
      <dsp:txXfrm>
        <a:off x="8509729" y="1710354"/>
        <a:ext cx="3200353" cy="849386"/>
      </dsp:txXfrm>
    </dsp:sp>
    <dsp:sp modelId="{C60D2AD4-10FD-4905-918B-A4BA01AF75B4}">
      <dsp:nvSpPr>
        <dsp:cNvPr id="0" name=""/>
        <dsp:cNvSpPr/>
      </dsp:nvSpPr>
      <dsp:spPr>
        <a:xfrm>
          <a:off x="8282512" y="1529537"/>
          <a:ext cx="196141" cy="1879125"/>
        </a:xfrm>
        <a:custGeom>
          <a:avLst/>
          <a:gdLst/>
          <a:ahLst/>
          <a:cxnLst/>
          <a:rect l="0" t="0" r="0" b="0"/>
          <a:pathLst>
            <a:path>
              <a:moveTo>
                <a:pt x="0" y="0"/>
              </a:moveTo>
              <a:lnTo>
                <a:pt x="0" y="1879125"/>
              </a:lnTo>
              <a:lnTo>
                <a:pt x="196141" y="1879125"/>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10A207E2-2E3C-49C0-91DE-90917BBD1F62}">
      <dsp:nvSpPr>
        <dsp:cNvPr id="0" name=""/>
        <dsp:cNvSpPr/>
      </dsp:nvSpPr>
      <dsp:spPr>
        <a:xfrm>
          <a:off x="8478653" y="2803636"/>
          <a:ext cx="3245433" cy="1210051"/>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t>Sports Dispute Tribunal to hear appeal within 30 days of receiving appeal</a:t>
          </a:r>
          <a:endParaRPr lang="en-AU" sz="2000" b="1" kern="1200" dirty="0"/>
        </a:p>
      </dsp:txBody>
      <dsp:txXfrm>
        <a:off x="8514094" y="2839077"/>
        <a:ext cx="3174551" cy="1139169"/>
      </dsp:txXfrm>
    </dsp:sp>
    <dsp:sp modelId="{6179DA46-7428-47D5-A6B4-9C4821BEC22A}">
      <dsp:nvSpPr>
        <dsp:cNvPr id="0" name=""/>
        <dsp:cNvSpPr/>
      </dsp:nvSpPr>
      <dsp:spPr>
        <a:xfrm>
          <a:off x="8282512" y="1529537"/>
          <a:ext cx="250103" cy="3146312"/>
        </a:xfrm>
        <a:custGeom>
          <a:avLst/>
          <a:gdLst/>
          <a:ahLst/>
          <a:cxnLst/>
          <a:rect l="0" t="0" r="0" b="0"/>
          <a:pathLst>
            <a:path>
              <a:moveTo>
                <a:pt x="0" y="0"/>
              </a:moveTo>
              <a:lnTo>
                <a:pt x="0" y="3146312"/>
              </a:lnTo>
              <a:lnTo>
                <a:pt x="250103" y="3146312"/>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A4CBE03A-153B-4157-9885-386A9743C050}">
      <dsp:nvSpPr>
        <dsp:cNvPr id="0" name=""/>
        <dsp:cNvSpPr/>
      </dsp:nvSpPr>
      <dsp:spPr>
        <a:xfrm>
          <a:off x="8532615" y="4198733"/>
          <a:ext cx="3268993" cy="954232"/>
        </a:xfrm>
        <a:prstGeom prst="roundRect">
          <a:avLst>
            <a:gd name="adj" fmla="val 10000"/>
          </a:avLst>
        </a:prstGeom>
        <a:solidFill>
          <a:schemeClr val="bg1">
            <a:alpha val="9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b="0" kern="1200" dirty="0">
              <a:solidFill>
                <a:schemeClr val="tx1"/>
              </a:solidFill>
            </a:rPr>
            <a:t>Sports Disputes Tribunal may </a:t>
          </a:r>
          <a:r>
            <a:rPr lang="en-AU" sz="2000" b="1" kern="1200" dirty="0">
              <a:solidFill>
                <a:schemeClr val="accent5"/>
              </a:solidFill>
            </a:rPr>
            <a:t>Endorse</a:t>
          </a:r>
          <a:r>
            <a:rPr lang="en-AU" sz="2000" b="0" kern="1200" dirty="0">
              <a:solidFill>
                <a:schemeClr val="tx1"/>
              </a:solidFill>
            </a:rPr>
            <a:t> or </a:t>
          </a:r>
          <a:r>
            <a:rPr lang="en-AU" sz="2000" b="0" kern="1200" dirty="0">
              <a:solidFill>
                <a:srgbClr val="FF0000"/>
              </a:solidFill>
            </a:rPr>
            <a:t>Not Endorse </a:t>
          </a:r>
          <a:endParaRPr lang="en-AU" sz="2000" b="0" u="none" kern="1200" dirty="0">
            <a:solidFill>
              <a:srgbClr val="FF0000"/>
            </a:solidFill>
          </a:endParaRPr>
        </a:p>
      </dsp:txBody>
      <dsp:txXfrm>
        <a:off x="8560564" y="4226682"/>
        <a:ext cx="3213095" cy="898334"/>
      </dsp:txXfrm>
    </dsp:sp>
    <dsp:sp modelId="{BD93BF39-51FF-4149-A7F8-728ED4A8E2E3}">
      <dsp:nvSpPr>
        <dsp:cNvPr id="0" name=""/>
        <dsp:cNvSpPr/>
      </dsp:nvSpPr>
      <dsp:spPr>
        <a:xfrm>
          <a:off x="8282512" y="1529537"/>
          <a:ext cx="196141" cy="4600432"/>
        </a:xfrm>
        <a:custGeom>
          <a:avLst/>
          <a:gdLst/>
          <a:ahLst/>
          <a:cxnLst/>
          <a:rect l="0" t="0" r="0" b="0"/>
          <a:pathLst>
            <a:path>
              <a:moveTo>
                <a:pt x="0" y="0"/>
              </a:moveTo>
              <a:lnTo>
                <a:pt x="0" y="4600432"/>
              </a:lnTo>
              <a:lnTo>
                <a:pt x="196141" y="4600432"/>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sp>
    <dsp:sp modelId="{91B42B9E-8891-4F01-BA49-0D9E016DCB54}">
      <dsp:nvSpPr>
        <dsp:cNvPr id="0" name=""/>
        <dsp:cNvSpPr/>
      </dsp:nvSpPr>
      <dsp:spPr>
        <a:xfrm>
          <a:off x="8478653" y="5401940"/>
          <a:ext cx="3290870" cy="1456058"/>
        </a:xfrm>
        <a:prstGeom prst="roundRect">
          <a:avLst>
            <a:gd name="adj" fmla="val 10000"/>
          </a:avLst>
        </a:prstGeom>
        <a:solidFill>
          <a:schemeClr val="lt1">
            <a:alpha val="90000"/>
            <a:hueOff val="0"/>
            <a:satOff val="0"/>
            <a:lumOff val="0"/>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AU" sz="2000" kern="1200" dirty="0">
              <a:solidFill>
                <a:schemeClr val="tx1"/>
              </a:solidFill>
            </a:rPr>
            <a:t>Appeal to International Court of Arbitration of Sports within 21 days of notification of decision </a:t>
          </a:r>
        </a:p>
      </dsp:txBody>
      <dsp:txXfrm>
        <a:off x="8521299" y="5444586"/>
        <a:ext cx="3205578" cy="137076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28DEEC-7E59-9B43-A8E0-1AB019247CB4}" type="datetimeFigureOut">
              <a:rPr lang="en-US" smtClean="0"/>
              <a:t>6/4/2021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B0066B-3D45-A446-A377-D8AD9D646125}" type="slidenum">
              <a:rPr lang="en-US" smtClean="0"/>
              <a:t>‹#›</a:t>
            </a:fld>
            <a:endParaRPr lang="en-US"/>
          </a:p>
        </p:txBody>
      </p:sp>
    </p:spTree>
    <p:extLst>
      <p:ext uri="{BB962C8B-B14F-4D97-AF65-F5344CB8AC3E}">
        <p14:creationId xmlns:p14="http://schemas.microsoft.com/office/powerpoint/2010/main" val="34400376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2</a:t>
            </a:fld>
            <a:endParaRPr lang="en-US"/>
          </a:p>
        </p:txBody>
      </p:sp>
    </p:spTree>
    <p:extLst>
      <p:ext uri="{BB962C8B-B14F-4D97-AF65-F5344CB8AC3E}">
        <p14:creationId xmlns:p14="http://schemas.microsoft.com/office/powerpoint/2010/main" val="2096575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Strategic Plan being presented today will provide direction to the Papua New Guinea Olympic Committee (PNGOC) over the current Olympiad.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lays out the goals the PNGOC aims to achieve over the next four year period of 2021-2024.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was developed through a consultative process which involved reviewing the performance of the PNGOC in its last strategic period (2016-2020), receiving input from member National Sport Federations (NFs) and its key government partner, the Papua New Guinea Sports Foundation (PNGSF) and involving the organisation’s staff and executive board members through workshops and working committees. </a:t>
            </a:r>
            <a:endParaRPr lang="en-PG"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It is complimented by a monitoring and evaluation framework and risk management matrix. Annual operational plans will be developed to set out the implementation and resourcing of the strategic plan.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strategic plan is intended to be adaptive and when deemed appropriate will be modified to reflect changes in context and the evolving needs of the PNGOC and its stakeholders.</a:t>
            </a:r>
            <a:endParaRPr lang="en-PG"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The PNGOC is the recognised National Olympic Committee (NOC), Commonwealth Games Association (CGA) and Pacific Games Association (PGC) for Papua New Guinea; as such it is responsible for sending Team PNG to the Olympic Games, Olympic Youth Games, Commonwealth Games, Commonwealth Youth Games, Pacific Games and Pacific Mini-Games. </a:t>
            </a:r>
            <a:endParaRPr lang="en-PG"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dirty="0"/>
              <a:t>We are 1 of 206 NOCs and 1 of the 17 members of the ONOCs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G" sz="1200" kern="1200" dirty="0">
              <a:solidFill>
                <a:schemeClr val="tx1"/>
              </a:solidFill>
              <a:effectLst/>
              <a:latin typeface="+mn-lt"/>
              <a:ea typeface="+mn-ea"/>
              <a:cs typeface="+mn-cs"/>
            </a:endParaRPr>
          </a:p>
          <a:p>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26</a:t>
            </a:fld>
            <a:endParaRPr lang="en-PG"/>
          </a:p>
        </p:txBody>
      </p:sp>
    </p:spTree>
    <p:extLst>
      <p:ext uri="{BB962C8B-B14F-4D97-AF65-F5344CB8AC3E}">
        <p14:creationId xmlns:p14="http://schemas.microsoft.com/office/powerpoint/2010/main" val="9430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Our vision reflects our long-term aspiration</a:t>
            </a:r>
          </a:p>
          <a:p>
            <a:pPr marL="171450" indent="-171450">
              <a:buFont typeface="Arial" panose="020B0604020202020204" pitchFamily="34" charset="0"/>
              <a:buChar char="•"/>
            </a:pPr>
            <a:r>
              <a:rPr lang="en-AU" dirty="0"/>
              <a:t>Our previous Vision (2016-2020) was to “Inspire and Unite Papua New Guineans”, and this has been refined to “Inspire and Unite Papua New Guinea” under the 2021-2024 Strategic Term for inclusivity and to acknowledge the contribution that sport has towards Nation Building as focused on in KRA4 – Sport in Society</a:t>
            </a:r>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27</a:t>
            </a:fld>
            <a:endParaRPr lang="en-PG"/>
          </a:p>
        </p:txBody>
      </p:sp>
    </p:spTree>
    <p:extLst>
      <p:ext uri="{BB962C8B-B14F-4D97-AF65-F5344CB8AC3E}">
        <p14:creationId xmlns:p14="http://schemas.microsoft.com/office/powerpoint/2010/main" val="416771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Our Mission answers the questions of: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dirty="0">
                <a:solidFill>
                  <a:schemeClr val="tx1"/>
                </a:solidFill>
                <a:effectLst/>
                <a:latin typeface="+mn-lt"/>
                <a:ea typeface="+mn-ea"/>
                <a:cs typeface="+mn-cs"/>
              </a:rPr>
              <a:t>Why do we exist?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dirty="0">
                <a:solidFill>
                  <a:schemeClr val="tx1"/>
                </a:solidFill>
                <a:effectLst/>
                <a:latin typeface="+mn-lt"/>
                <a:ea typeface="+mn-ea"/>
                <a:cs typeface="+mn-cs"/>
              </a:rPr>
              <a:t>What function or service do we provide?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dirty="0">
                <a:solidFill>
                  <a:schemeClr val="tx1"/>
                </a:solidFill>
                <a:effectLst/>
                <a:latin typeface="+mn-lt"/>
                <a:ea typeface="+mn-ea"/>
                <a:cs typeface="+mn-cs"/>
              </a:rPr>
              <a:t>Who do we serve?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kern="1200" dirty="0">
                <a:solidFill>
                  <a:schemeClr val="tx1"/>
                </a:solidFill>
                <a:effectLst/>
                <a:latin typeface="+mn-lt"/>
                <a:ea typeface="+mn-ea"/>
                <a:cs typeface="+mn-cs"/>
              </a:rPr>
              <a:t>How do we do this?</a:t>
            </a:r>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28</a:t>
            </a:fld>
            <a:endParaRPr lang="en-PG"/>
          </a:p>
        </p:txBody>
      </p:sp>
    </p:spTree>
    <p:extLst>
      <p:ext uri="{BB962C8B-B14F-4D97-AF65-F5344CB8AC3E}">
        <p14:creationId xmlns:p14="http://schemas.microsoft.com/office/powerpoint/2010/main" val="134963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Our values are an integral part of our direction as highlighted in our mission</a:t>
            </a:r>
          </a:p>
          <a:p>
            <a:pPr marL="171450" indent="-171450">
              <a:buFont typeface="Arial" panose="020B0604020202020204" pitchFamily="34" charset="0"/>
              <a:buChar char="•"/>
            </a:pPr>
            <a:r>
              <a:rPr lang="en-AU" dirty="0"/>
              <a:t>These are the non-negotiable principles of Honesty, Excellence, Respect and Openness that apply to the Board, Management, Staff and Members of the PNGOC</a:t>
            </a:r>
          </a:p>
          <a:p>
            <a:pPr marL="171450" indent="-171450">
              <a:buFont typeface="Arial" panose="020B0604020202020204" pitchFamily="34" charset="0"/>
              <a:buChar char="•"/>
            </a:pPr>
            <a:r>
              <a:rPr lang="en-AU" dirty="0"/>
              <a:t>These values from the 2016-2020 period will remain the same as they create the culture of the organisation, and reflect how everyone it applies to should act to live out our mission</a:t>
            </a:r>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29</a:t>
            </a:fld>
            <a:endParaRPr lang="en-PG"/>
          </a:p>
        </p:txBody>
      </p:sp>
    </p:spTree>
    <p:extLst>
      <p:ext uri="{BB962C8B-B14F-4D97-AF65-F5344CB8AC3E}">
        <p14:creationId xmlns:p14="http://schemas.microsoft.com/office/powerpoint/2010/main" val="184667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Under the new plan we have 4 Key Result Areas as opposed to 5 in the 2016-2020 Strategic Plan</a:t>
            </a:r>
          </a:p>
          <a:p>
            <a:pPr marL="171450" indent="-171450">
              <a:buFont typeface="Arial" panose="020B0604020202020204" pitchFamily="34" charset="0"/>
              <a:buChar char="•"/>
            </a:pPr>
            <a:r>
              <a:rPr lang="en-AU" dirty="0"/>
              <a:t>The 4 KRAs are the strategic priorities and broad areas of delivery that we will focus on in terms of delivery to our members and stakeholders in this new term</a:t>
            </a:r>
          </a:p>
          <a:p>
            <a:pPr marL="171450" indent="-171450">
              <a:buFont typeface="Arial" panose="020B0604020202020204" pitchFamily="34" charset="0"/>
              <a:buChar char="•"/>
            </a:pPr>
            <a:r>
              <a:rPr lang="en-AU" dirty="0"/>
              <a:t>These broad areas cover considerations from the:</a:t>
            </a:r>
          </a:p>
          <a:p>
            <a:pPr marL="628650" lvl="1" indent="-171450">
              <a:buFont typeface="Arial" panose="020B0604020202020204" pitchFamily="34" charset="0"/>
              <a:buChar char="•"/>
            </a:pPr>
            <a:r>
              <a:rPr lang="en-AU" dirty="0"/>
              <a:t>National Sports Policy 2020-2050</a:t>
            </a:r>
          </a:p>
          <a:p>
            <a:pPr marL="628650" lvl="1" indent="-171450">
              <a:buFont typeface="Arial" panose="020B0604020202020204" pitchFamily="34" charset="0"/>
              <a:buChar char="•"/>
            </a:pPr>
            <a:r>
              <a:rPr lang="en-AU" dirty="0"/>
              <a:t>Olympic Movement (Agenda 2020+5)</a:t>
            </a:r>
          </a:p>
          <a:p>
            <a:pPr marL="628650" lvl="1" indent="-171450">
              <a:buFont typeface="Arial" panose="020B0604020202020204" pitchFamily="34" charset="0"/>
              <a:buChar char="•"/>
            </a:pPr>
            <a:r>
              <a:rPr lang="en-AU" dirty="0"/>
              <a:t>ONOCs Strategic Plan (2018-2021)</a:t>
            </a:r>
          </a:p>
          <a:p>
            <a:pPr marL="628650" lvl="1" indent="-171450">
              <a:buFont typeface="Arial" panose="020B0604020202020204" pitchFamily="34" charset="0"/>
              <a:buChar char="•"/>
            </a:pPr>
            <a:r>
              <a:rPr lang="en-AU" dirty="0"/>
              <a:t>Commonwealth Games Federation Transformation 2022 Refresh</a:t>
            </a:r>
          </a:p>
          <a:p>
            <a:pPr marL="171450" lvl="0" indent="-171450">
              <a:buFont typeface="Arial" panose="020B0604020202020204" pitchFamily="34" charset="0"/>
              <a:buChar char="•"/>
            </a:pPr>
            <a:r>
              <a:rPr lang="en-AU" dirty="0"/>
              <a:t>You will note that our work serves the three different games movements, the:</a:t>
            </a:r>
          </a:p>
          <a:p>
            <a:pPr marL="628650" lvl="1" indent="-171450">
              <a:buFont typeface="Arial" panose="020B0604020202020204" pitchFamily="34" charset="0"/>
              <a:buChar char="•"/>
            </a:pPr>
            <a:r>
              <a:rPr lang="en-AU" dirty="0"/>
              <a:t>Olympic Movement</a:t>
            </a:r>
          </a:p>
          <a:p>
            <a:pPr marL="628650" lvl="1" indent="-171450">
              <a:buFont typeface="Arial" panose="020B0604020202020204" pitchFamily="34" charset="0"/>
              <a:buChar char="•"/>
            </a:pPr>
            <a:r>
              <a:rPr lang="en-AU" dirty="0"/>
              <a:t>Commonwealth Games; and</a:t>
            </a:r>
          </a:p>
          <a:p>
            <a:pPr marL="628650" lvl="1" indent="-171450">
              <a:buFont typeface="Arial" panose="020B0604020202020204" pitchFamily="34" charset="0"/>
              <a:buChar char="•"/>
            </a:pPr>
            <a:r>
              <a:rPr lang="en-AU" dirty="0"/>
              <a:t>Pacific Games; and</a:t>
            </a:r>
          </a:p>
          <a:p>
            <a:pPr marL="628650" lvl="1" indent="-171450">
              <a:buFont typeface="Arial" panose="020B0604020202020204" pitchFamily="34" charset="0"/>
              <a:buChar char="•"/>
            </a:pPr>
            <a:r>
              <a:rPr lang="en-AU" dirty="0"/>
              <a:t>As a key partner in the delivery of sport in PNG in line with Vision 2050 of the National Sports Policy</a:t>
            </a:r>
          </a:p>
        </p:txBody>
      </p:sp>
      <p:sp>
        <p:nvSpPr>
          <p:cNvPr id="4" name="Slide Number Placeholder 3"/>
          <p:cNvSpPr>
            <a:spLocks noGrp="1"/>
          </p:cNvSpPr>
          <p:nvPr>
            <p:ph type="sldNum" sz="quarter" idx="5"/>
          </p:nvPr>
        </p:nvSpPr>
        <p:spPr/>
        <p:txBody>
          <a:bodyPr/>
          <a:lstStyle/>
          <a:p>
            <a:fld id="{A36DF0F9-CD51-48DB-B024-8231DBB327E9}" type="slidenum">
              <a:rPr lang="en-PG" smtClean="0"/>
              <a:t>30</a:t>
            </a:fld>
            <a:endParaRPr lang="en-PG"/>
          </a:p>
        </p:txBody>
      </p:sp>
    </p:spTree>
    <p:extLst>
      <p:ext uri="{BB962C8B-B14F-4D97-AF65-F5344CB8AC3E}">
        <p14:creationId xmlns:p14="http://schemas.microsoft.com/office/powerpoint/2010/main" val="1528971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These are our focus areas under KRA1</a:t>
            </a:r>
          </a:p>
          <a:p>
            <a:pPr marL="171450" indent="-171450">
              <a:buFont typeface="Arial" panose="020B0604020202020204" pitchFamily="34" charset="0"/>
              <a:buChar char="•"/>
            </a:pPr>
            <a:r>
              <a:rPr lang="en-AU" dirty="0"/>
              <a:t>They are all driven by standards from the various games movements we are involved in, and the work of the PNG National Sports Policy</a:t>
            </a:r>
          </a:p>
          <a:p>
            <a:pPr marL="171450" indent="-171450">
              <a:buFont typeface="Arial" panose="020B0604020202020204" pitchFamily="34" charset="0"/>
              <a:buChar char="•"/>
            </a:pPr>
            <a:r>
              <a:rPr lang="en-AU" dirty="0"/>
              <a:t>Our job is to strengthen the Olympic Movement through Good Governance</a:t>
            </a:r>
          </a:p>
          <a:p>
            <a:pPr marL="171450" indent="-171450">
              <a:buFont typeface="Arial" panose="020B0604020202020204" pitchFamily="34" charset="0"/>
              <a:buChar char="•"/>
            </a:pPr>
            <a:r>
              <a:rPr lang="en-AU" dirty="0"/>
              <a:t>Governance and Management comes from the IOCs Working principles of Autonomy, Governance and Sustainability</a:t>
            </a:r>
          </a:p>
          <a:p>
            <a:pPr marL="171450" indent="-171450">
              <a:buFont typeface="Arial" panose="020B0604020202020204" pitchFamily="34" charset="0"/>
              <a:buChar char="•"/>
            </a:pPr>
            <a:r>
              <a:rPr lang="en-AU" dirty="0"/>
              <a:t>Innovative Revenue General Model is a recommendation from the IOC 2020+5 Agenda which will be captured in our revised Commercial Program (this includes sponsorship and fundraising activities)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32</a:t>
            </a:fld>
            <a:endParaRPr lang="en-PG"/>
          </a:p>
        </p:txBody>
      </p:sp>
    </p:spTree>
    <p:extLst>
      <p:ext uri="{BB962C8B-B14F-4D97-AF65-F5344CB8AC3E}">
        <p14:creationId xmlns:p14="http://schemas.microsoft.com/office/powerpoint/2010/main" val="423563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KRA2 is focused on the success of Team PNG and how we will maintain that success</a:t>
            </a:r>
          </a:p>
          <a:p>
            <a:pPr marL="171450" indent="-171450">
              <a:buFont typeface="Arial" panose="020B0604020202020204" pitchFamily="34" charset="0"/>
              <a:buChar char="•"/>
            </a:pPr>
            <a:r>
              <a:rPr lang="en-AU" dirty="0"/>
              <a:t>It is an important focus area that we have developed its own Performance Strategy for Team PNG which will be presented by Chris Amini</a:t>
            </a:r>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33</a:t>
            </a:fld>
            <a:endParaRPr lang="en-PG"/>
          </a:p>
        </p:txBody>
      </p:sp>
    </p:spTree>
    <p:extLst>
      <p:ext uri="{BB962C8B-B14F-4D97-AF65-F5344CB8AC3E}">
        <p14:creationId xmlns:p14="http://schemas.microsoft.com/office/powerpoint/2010/main" val="31263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34</a:t>
            </a:fld>
            <a:endParaRPr lang="en-PG"/>
          </a:p>
        </p:txBody>
      </p:sp>
    </p:spTree>
    <p:extLst>
      <p:ext uri="{BB962C8B-B14F-4D97-AF65-F5344CB8AC3E}">
        <p14:creationId xmlns:p14="http://schemas.microsoft.com/office/powerpoint/2010/main" val="2878310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As per the IOC/CGF/PGC recommendations, together we will work towards:</a:t>
            </a:r>
          </a:p>
          <a:p>
            <a:pPr marL="628650" lvl="1" indent="-171450">
              <a:buFont typeface="Arial" panose="020B0604020202020204" pitchFamily="34" charset="0"/>
              <a:buChar char="•"/>
            </a:pPr>
            <a:r>
              <a:rPr lang="en-AU" dirty="0"/>
              <a:t>Strengthening your governance and sustainability</a:t>
            </a:r>
          </a:p>
          <a:p>
            <a:pPr marL="628650" lvl="1" indent="-171450">
              <a:buFont typeface="Arial" panose="020B0604020202020204" pitchFamily="34" charset="0"/>
              <a:buChar char="•"/>
            </a:pPr>
            <a:r>
              <a:rPr lang="en-AU" dirty="0"/>
              <a:t>Empowering and equipping your athletes (.i.e. leadership/job opportunities/welfare/life after sport)</a:t>
            </a:r>
          </a:p>
          <a:p>
            <a:pPr marL="628650" lvl="1" indent="-171450">
              <a:buFont typeface="Arial" panose="020B0604020202020204" pitchFamily="34" charset="0"/>
              <a:buChar char="•"/>
            </a:pPr>
            <a:r>
              <a:rPr lang="en-AU" dirty="0"/>
              <a:t>Strengthen safe sports and the protection of clean athletes (.i.e. having policies in place like a code of conduct, athlete safeguarding)</a:t>
            </a:r>
          </a:p>
          <a:p>
            <a:pPr marL="628650" lvl="1" indent="-171450">
              <a:buFont typeface="Arial" panose="020B0604020202020204" pitchFamily="34" charset="0"/>
              <a:buChar char="•"/>
            </a:pPr>
            <a:r>
              <a:rPr lang="en-AU" dirty="0"/>
              <a:t>Forming a leadership community within each NF</a:t>
            </a:r>
            <a:endParaRPr lang="en-PG" dirty="0"/>
          </a:p>
        </p:txBody>
      </p:sp>
      <p:sp>
        <p:nvSpPr>
          <p:cNvPr id="4" name="Slide Number Placeholder 3"/>
          <p:cNvSpPr>
            <a:spLocks noGrp="1"/>
          </p:cNvSpPr>
          <p:nvPr>
            <p:ph type="sldNum" sz="quarter" idx="5"/>
          </p:nvPr>
        </p:nvSpPr>
        <p:spPr/>
        <p:txBody>
          <a:bodyPr/>
          <a:lstStyle/>
          <a:p>
            <a:fld id="{A36DF0F9-CD51-48DB-B024-8231DBB327E9}" type="slidenum">
              <a:rPr lang="en-PG" smtClean="0"/>
              <a:t>36</a:t>
            </a:fld>
            <a:endParaRPr lang="en-PG"/>
          </a:p>
        </p:txBody>
      </p:sp>
    </p:spTree>
    <p:extLst>
      <p:ext uri="{BB962C8B-B14F-4D97-AF65-F5344CB8AC3E}">
        <p14:creationId xmlns:p14="http://schemas.microsoft.com/office/powerpoint/2010/main" val="2038354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Under KRA4 we realise the power of Sport and our Athletes/Young People to use and promote sport as an enabler of sustainable development</a:t>
            </a:r>
          </a:p>
          <a:p>
            <a:pPr marL="171450" indent="-171450">
              <a:buFont typeface="Arial" panose="020B0604020202020204" pitchFamily="34" charset="0"/>
              <a:buChar char="•"/>
            </a:pPr>
            <a:r>
              <a:rPr lang="en-AU" dirty="0"/>
              <a:t>Graduates of the HEROs programs are running OVEP outreach programs across the country</a:t>
            </a:r>
          </a:p>
          <a:p>
            <a:pPr marL="171450" indent="-171450">
              <a:buFont typeface="Arial" panose="020B0604020202020204" pitchFamily="34" charset="0"/>
              <a:buChar char="•"/>
            </a:pPr>
            <a:r>
              <a:rPr lang="en-AU" dirty="0"/>
              <a:t>Awareness raising of shared community values such as </a:t>
            </a:r>
          </a:p>
          <a:p>
            <a:pPr marL="628650" lvl="1" indent="-171450">
              <a:buFont typeface="Arial" panose="020B0604020202020204" pitchFamily="34" charset="0"/>
              <a:buChar char="•"/>
            </a:pPr>
            <a:r>
              <a:rPr lang="en-AU" dirty="0"/>
              <a:t>respect for gender equality</a:t>
            </a:r>
          </a:p>
          <a:p>
            <a:pPr marL="628650" lvl="1" indent="-171450">
              <a:buFont typeface="Arial" panose="020B0604020202020204" pitchFamily="34" charset="0"/>
              <a:buChar char="•"/>
            </a:pPr>
            <a:r>
              <a:rPr lang="en-AU" dirty="0"/>
              <a:t>Fight against the use of drugs in sport</a:t>
            </a:r>
          </a:p>
        </p:txBody>
      </p:sp>
      <p:sp>
        <p:nvSpPr>
          <p:cNvPr id="4" name="Slide Number Placeholder 3"/>
          <p:cNvSpPr>
            <a:spLocks noGrp="1"/>
          </p:cNvSpPr>
          <p:nvPr>
            <p:ph type="sldNum" sz="quarter" idx="5"/>
          </p:nvPr>
        </p:nvSpPr>
        <p:spPr/>
        <p:txBody>
          <a:bodyPr/>
          <a:lstStyle/>
          <a:p>
            <a:fld id="{A36DF0F9-CD51-48DB-B024-8231DBB327E9}" type="slidenum">
              <a:rPr lang="en-PG" smtClean="0"/>
              <a:t>38</a:t>
            </a:fld>
            <a:endParaRPr lang="en-PG"/>
          </a:p>
        </p:txBody>
      </p:sp>
    </p:spTree>
    <p:extLst>
      <p:ext uri="{BB962C8B-B14F-4D97-AF65-F5344CB8AC3E}">
        <p14:creationId xmlns:p14="http://schemas.microsoft.com/office/powerpoint/2010/main" val="337944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3</a:t>
            </a:fld>
            <a:endParaRPr lang="en-US"/>
          </a:p>
        </p:txBody>
      </p:sp>
    </p:spTree>
    <p:extLst>
      <p:ext uri="{BB962C8B-B14F-4D97-AF65-F5344CB8AC3E}">
        <p14:creationId xmlns:p14="http://schemas.microsoft.com/office/powerpoint/2010/main" val="87151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40</a:t>
            </a:fld>
            <a:endParaRPr lang="en-US"/>
          </a:p>
        </p:txBody>
      </p:sp>
    </p:spTree>
    <p:extLst>
      <p:ext uri="{BB962C8B-B14F-4D97-AF65-F5344CB8AC3E}">
        <p14:creationId xmlns:p14="http://schemas.microsoft.com/office/powerpoint/2010/main" val="18918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Tokyo:</a:t>
            </a:r>
          </a:p>
          <a:p>
            <a:r>
              <a:rPr lang="en-AU" sz="1200" kern="1200" dirty="0">
                <a:solidFill>
                  <a:schemeClr val="tx1"/>
                </a:solidFill>
                <a:effectLst/>
                <a:latin typeface="+mn-lt"/>
                <a:ea typeface="+mn-ea"/>
                <a:cs typeface="+mn-cs"/>
              </a:rPr>
              <a:t>First medal for PNG</a:t>
            </a:r>
          </a:p>
          <a:p>
            <a:r>
              <a:rPr lang="en-AU" sz="1200" kern="1200" dirty="0">
                <a:solidFill>
                  <a:schemeClr val="tx1"/>
                </a:solidFill>
                <a:effectLst/>
                <a:latin typeface="+mn-lt"/>
                <a:ea typeface="+mn-ea"/>
                <a:cs typeface="+mn-cs"/>
              </a:rPr>
              <a:t>Qualify Team on merit</a:t>
            </a:r>
          </a:p>
          <a:p>
            <a:r>
              <a:rPr lang="en-AU" sz="1200" kern="1200" dirty="0">
                <a:solidFill>
                  <a:schemeClr val="tx1"/>
                </a:solidFill>
                <a:effectLst/>
                <a:latin typeface="+mn-lt"/>
                <a:ea typeface="+mn-ea"/>
                <a:cs typeface="+mn-cs"/>
              </a:rPr>
              <a:t>5 individual athletes qualify on merit</a:t>
            </a:r>
          </a:p>
          <a:p>
            <a:r>
              <a:rPr lang="en-AU" sz="1200" kern="1200" dirty="0">
                <a:solidFill>
                  <a:schemeClr val="tx1"/>
                </a:solidFill>
                <a:effectLst/>
                <a:latin typeface="+mn-lt"/>
                <a:ea typeface="+mn-ea"/>
                <a:cs typeface="+mn-cs"/>
              </a:rPr>
              <a:t>80% of sports achieve individual targets</a:t>
            </a:r>
          </a:p>
          <a:p>
            <a:r>
              <a:rPr lang="en-AU" sz="1200" kern="1200" dirty="0">
                <a:solidFill>
                  <a:schemeClr val="tx1"/>
                </a:solidFill>
                <a:effectLst/>
                <a:latin typeface="+mn-lt"/>
                <a:ea typeface="+mn-ea"/>
                <a:cs typeface="+mn-cs"/>
              </a:rPr>
              <a:t>80% of athletes achieve performance standards</a:t>
            </a:r>
          </a:p>
          <a:p>
            <a:r>
              <a:rPr lang="en-AU" sz="1200" kern="1200" dirty="0">
                <a:solidFill>
                  <a:schemeClr val="tx1"/>
                </a:solidFill>
                <a:effectLst/>
                <a:latin typeface="+mn-lt"/>
                <a:ea typeface="+mn-ea"/>
                <a:cs typeface="+mn-cs"/>
              </a:rPr>
              <a:t>2 Olympic Diplomas</a:t>
            </a:r>
          </a:p>
          <a:p>
            <a:r>
              <a:rPr lang="en-AU" dirty="0"/>
              <a:t>Pacific Mini Games:</a:t>
            </a:r>
          </a:p>
          <a:p>
            <a:r>
              <a:rPr lang="en-AU" sz="1200" kern="1200" dirty="0">
                <a:solidFill>
                  <a:schemeClr val="tx1"/>
                </a:solidFill>
                <a:effectLst/>
                <a:latin typeface="+mn-lt"/>
                <a:ea typeface="+mn-ea"/>
                <a:cs typeface="+mn-cs"/>
              </a:rPr>
              <a:t>PNG is number 1 on the medal tally</a:t>
            </a:r>
          </a:p>
          <a:p>
            <a:r>
              <a:rPr lang="en-AU" sz="1200" kern="1200" dirty="0">
                <a:solidFill>
                  <a:schemeClr val="tx1"/>
                </a:solidFill>
                <a:effectLst/>
                <a:latin typeface="+mn-lt"/>
                <a:ea typeface="+mn-ea"/>
                <a:cs typeface="+mn-cs"/>
              </a:rPr>
              <a:t>80% of individual athletes finish in top third </a:t>
            </a:r>
          </a:p>
          <a:p>
            <a:r>
              <a:rPr lang="en-AU" sz="1200" kern="1200" dirty="0">
                <a:solidFill>
                  <a:schemeClr val="tx1"/>
                </a:solidFill>
                <a:effectLst/>
                <a:latin typeface="+mn-lt"/>
                <a:ea typeface="+mn-ea"/>
                <a:cs typeface="+mn-cs"/>
              </a:rPr>
              <a:t>Best overall medal haul for Female athletes/teams</a:t>
            </a:r>
          </a:p>
          <a:p>
            <a:r>
              <a:rPr lang="en-AU" sz="1200" kern="1200" dirty="0">
                <a:solidFill>
                  <a:schemeClr val="tx1"/>
                </a:solidFill>
                <a:effectLst/>
                <a:latin typeface="+mn-lt"/>
                <a:ea typeface="+mn-ea"/>
                <a:cs typeface="+mn-cs"/>
              </a:rPr>
              <a:t>80% of sports win a medal</a:t>
            </a:r>
          </a:p>
          <a:p>
            <a:r>
              <a:rPr lang="en-AU" sz="1200" kern="1200" dirty="0">
                <a:solidFill>
                  <a:schemeClr val="tx1"/>
                </a:solidFill>
                <a:effectLst/>
                <a:latin typeface="+mn-lt"/>
                <a:ea typeface="+mn-ea"/>
                <a:cs typeface="+mn-cs"/>
              </a:rPr>
              <a:t>Para athlete competing in 80% of Para events</a:t>
            </a:r>
          </a:p>
          <a:p>
            <a:r>
              <a:rPr lang="en-AU" dirty="0"/>
              <a:t>Commonwealth Games:</a:t>
            </a:r>
          </a:p>
          <a:p>
            <a:r>
              <a:rPr lang="en-AU" sz="1200" kern="1200" dirty="0">
                <a:solidFill>
                  <a:schemeClr val="tx1"/>
                </a:solidFill>
                <a:effectLst/>
                <a:latin typeface="+mn-lt"/>
                <a:ea typeface="+mn-ea"/>
                <a:cs typeface="+mn-cs"/>
              </a:rPr>
              <a:t>PNG is the leading Pacific nation with most medals won </a:t>
            </a:r>
          </a:p>
          <a:p>
            <a:r>
              <a:rPr lang="en-AU" sz="1200" kern="1200" dirty="0">
                <a:solidFill>
                  <a:schemeClr val="tx1"/>
                </a:solidFill>
                <a:effectLst/>
                <a:latin typeface="+mn-lt"/>
                <a:ea typeface="+mn-ea"/>
                <a:cs typeface="+mn-cs"/>
              </a:rPr>
              <a:t>30% of individual athletes/teams finish in the top 10/quarter finals or advance to the next round</a:t>
            </a:r>
          </a:p>
          <a:p>
            <a:r>
              <a:rPr lang="en-AU" sz="1200" kern="1200" dirty="0">
                <a:solidFill>
                  <a:schemeClr val="tx1"/>
                </a:solidFill>
                <a:effectLst/>
                <a:latin typeface="+mn-lt"/>
                <a:ea typeface="+mn-ea"/>
                <a:cs typeface="+mn-cs"/>
              </a:rPr>
              <a:t>30% of individual athletes achieve a personal best</a:t>
            </a:r>
          </a:p>
          <a:p>
            <a:r>
              <a:rPr lang="en-AU" sz="1200" kern="1200" dirty="0">
                <a:solidFill>
                  <a:schemeClr val="tx1"/>
                </a:solidFill>
                <a:effectLst/>
                <a:latin typeface="+mn-lt"/>
                <a:ea typeface="+mn-ea"/>
                <a:cs typeface="+mn-cs"/>
              </a:rPr>
              <a:t>4 Individual athletes qualify on merit</a:t>
            </a:r>
          </a:p>
          <a:p>
            <a:r>
              <a:rPr lang="en-AU" sz="1200" kern="1200" dirty="0">
                <a:solidFill>
                  <a:schemeClr val="tx1"/>
                </a:solidFill>
                <a:effectLst/>
                <a:latin typeface="+mn-lt"/>
                <a:ea typeface="+mn-ea"/>
                <a:cs typeface="+mn-cs"/>
              </a:rPr>
              <a:t>Qualify a team on merit</a:t>
            </a:r>
          </a:p>
          <a:p>
            <a:r>
              <a:rPr lang="en-AU" dirty="0"/>
              <a:t>Asian Games: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Targets to be confirmed once more information is received around Team PNG attendance to the Asian Games</a:t>
            </a:r>
          </a:p>
          <a:p>
            <a:r>
              <a:rPr lang="en-AU" dirty="0"/>
              <a:t>CYG:</a:t>
            </a:r>
          </a:p>
          <a:p>
            <a:r>
              <a:rPr lang="en-AU" sz="1200" kern="1200" dirty="0">
                <a:solidFill>
                  <a:schemeClr val="tx1"/>
                </a:solidFill>
                <a:effectLst/>
                <a:latin typeface="+mn-lt"/>
                <a:ea typeface="+mn-ea"/>
                <a:cs typeface="+mn-cs"/>
              </a:rPr>
              <a:t>Fifth of individual athletes achieve a personal best</a:t>
            </a:r>
          </a:p>
          <a:p>
            <a:r>
              <a:rPr lang="en-AU" sz="1200" kern="1200" dirty="0">
                <a:solidFill>
                  <a:schemeClr val="tx1"/>
                </a:solidFill>
                <a:effectLst/>
                <a:latin typeface="+mn-lt"/>
                <a:ea typeface="+mn-ea"/>
                <a:cs typeface="+mn-cs"/>
              </a:rPr>
              <a:t> 80% of individual athletes finish in top third</a:t>
            </a:r>
          </a:p>
          <a:p>
            <a:r>
              <a:rPr lang="en-AU" sz="1200" kern="1200" dirty="0">
                <a:solidFill>
                  <a:schemeClr val="tx1"/>
                </a:solidFill>
                <a:effectLst/>
                <a:latin typeface="+mn-lt"/>
                <a:ea typeface="+mn-ea"/>
                <a:cs typeface="+mn-cs"/>
              </a:rPr>
              <a:t>Highest ranked Pacific athlete in their respective sport</a:t>
            </a:r>
          </a:p>
          <a:p>
            <a:r>
              <a:rPr lang="en-AU" sz="1200" kern="1200" dirty="0">
                <a:solidFill>
                  <a:schemeClr val="tx1"/>
                </a:solidFill>
                <a:effectLst/>
                <a:latin typeface="+mn-lt"/>
                <a:ea typeface="+mn-ea"/>
                <a:cs typeface="+mn-cs"/>
              </a:rPr>
              <a:t> Pacific</a:t>
            </a:r>
            <a:r>
              <a:rPr lang="en-AU" sz="1200" kern="1200" baseline="0" dirty="0">
                <a:solidFill>
                  <a:schemeClr val="tx1"/>
                </a:solidFill>
                <a:effectLst/>
                <a:latin typeface="+mn-lt"/>
                <a:ea typeface="+mn-ea"/>
                <a:cs typeface="+mn-cs"/>
              </a:rPr>
              <a:t> Games:</a:t>
            </a:r>
          </a:p>
          <a:p>
            <a:r>
              <a:rPr lang="en-AU" sz="1200" kern="1200" dirty="0">
                <a:solidFill>
                  <a:schemeClr val="tx1"/>
                </a:solidFill>
                <a:effectLst/>
                <a:latin typeface="+mn-lt"/>
                <a:ea typeface="+mn-ea"/>
                <a:cs typeface="+mn-cs"/>
              </a:rPr>
              <a:t>Best overall medal haul overseas</a:t>
            </a:r>
          </a:p>
          <a:p>
            <a:r>
              <a:rPr lang="en-AU" sz="1200" kern="1200" dirty="0">
                <a:solidFill>
                  <a:schemeClr val="tx1"/>
                </a:solidFill>
                <a:effectLst/>
                <a:latin typeface="+mn-lt"/>
                <a:ea typeface="+mn-ea"/>
                <a:cs typeface="+mn-cs"/>
              </a:rPr>
              <a:t>PNG is number 1 on the medal tally</a:t>
            </a:r>
          </a:p>
          <a:p>
            <a:r>
              <a:rPr lang="en-AU" sz="1200" kern="1200" dirty="0">
                <a:solidFill>
                  <a:schemeClr val="tx1"/>
                </a:solidFill>
                <a:effectLst/>
                <a:latin typeface="+mn-lt"/>
                <a:ea typeface="+mn-ea"/>
                <a:cs typeface="+mn-cs"/>
              </a:rPr>
              <a:t>80% of individual athletes finish in top third </a:t>
            </a:r>
          </a:p>
          <a:p>
            <a:r>
              <a:rPr lang="en-AU" sz="1200" kern="1200" dirty="0">
                <a:solidFill>
                  <a:schemeClr val="tx1"/>
                </a:solidFill>
                <a:effectLst/>
                <a:latin typeface="+mn-lt"/>
                <a:ea typeface="+mn-ea"/>
                <a:cs typeface="+mn-cs"/>
              </a:rPr>
              <a:t>Best overall medal haul for Female athletes/teams</a:t>
            </a:r>
          </a:p>
          <a:p>
            <a:r>
              <a:rPr lang="en-AU" sz="1200" kern="1200" dirty="0">
                <a:solidFill>
                  <a:schemeClr val="tx1"/>
                </a:solidFill>
                <a:effectLst/>
                <a:latin typeface="+mn-lt"/>
                <a:ea typeface="+mn-ea"/>
                <a:cs typeface="+mn-cs"/>
              </a:rPr>
              <a:t>80% of sports win a medal</a:t>
            </a:r>
          </a:p>
          <a:p>
            <a:r>
              <a:rPr lang="en-AU" sz="1200" kern="1200" dirty="0">
                <a:solidFill>
                  <a:schemeClr val="tx1"/>
                </a:solidFill>
                <a:effectLst/>
                <a:latin typeface="+mn-lt"/>
                <a:ea typeface="+mn-ea"/>
                <a:cs typeface="+mn-cs"/>
              </a:rPr>
              <a:t>Para athlete competing in 80% of Para events</a:t>
            </a:r>
          </a:p>
          <a:p>
            <a:r>
              <a:rPr lang="en-AU" sz="1200" kern="1200" dirty="0">
                <a:solidFill>
                  <a:schemeClr val="tx1"/>
                </a:solidFill>
                <a:effectLst/>
                <a:latin typeface="+mn-lt"/>
                <a:ea typeface="+mn-ea"/>
                <a:cs typeface="+mn-cs"/>
              </a:rPr>
              <a:t>80% of teams advance to semi finals</a:t>
            </a:r>
          </a:p>
          <a:p>
            <a:r>
              <a:rPr lang="en-AU" sz="1200" kern="1200" dirty="0">
                <a:solidFill>
                  <a:schemeClr val="tx1"/>
                </a:solidFill>
                <a:effectLst/>
                <a:latin typeface="+mn-lt"/>
                <a:ea typeface="+mn-ea"/>
                <a:cs typeface="+mn-cs"/>
              </a:rPr>
              <a:t>Paris2024:</a:t>
            </a:r>
          </a:p>
          <a:p>
            <a:r>
              <a:rPr lang="en-AU" sz="1200" kern="1200" dirty="0">
                <a:solidFill>
                  <a:schemeClr val="tx1"/>
                </a:solidFill>
                <a:effectLst/>
                <a:latin typeface="+mn-lt"/>
                <a:ea typeface="+mn-ea"/>
                <a:cs typeface="+mn-cs"/>
              </a:rPr>
              <a:t>Qualify a Team on Merit</a:t>
            </a:r>
          </a:p>
          <a:p>
            <a:r>
              <a:rPr lang="en-AU" sz="1200" kern="1200" dirty="0">
                <a:solidFill>
                  <a:schemeClr val="tx1"/>
                </a:solidFill>
                <a:effectLst/>
                <a:latin typeface="+mn-lt"/>
                <a:ea typeface="+mn-ea"/>
                <a:cs typeface="+mn-cs"/>
              </a:rPr>
              <a:t>5 Individual athletes qualify on merit</a:t>
            </a:r>
          </a:p>
          <a:p>
            <a:r>
              <a:rPr lang="en-AU" sz="1200" kern="1200" dirty="0">
                <a:solidFill>
                  <a:schemeClr val="tx1"/>
                </a:solidFill>
                <a:effectLst/>
                <a:latin typeface="+mn-lt"/>
                <a:ea typeface="+mn-ea"/>
                <a:cs typeface="+mn-cs"/>
              </a:rPr>
              <a:t>1 Athlete attain an Olympic Diploma (Top 8)</a:t>
            </a:r>
          </a:p>
          <a:p>
            <a:r>
              <a:rPr lang="en-AU" sz="1200" kern="1200" dirty="0">
                <a:solidFill>
                  <a:schemeClr val="tx1"/>
                </a:solidFill>
                <a:effectLst/>
                <a:latin typeface="+mn-lt"/>
                <a:ea typeface="+mn-ea"/>
                <a:cs typeface="+mn-cs"/>
              </a:rPr>
              <a:t>Highest ranked Pacific athlete in their respective sport</a:t>
            </a:r>
          </a:p>
          <a:p>
            <a:r>
              <a:rPr lang="en-AU" sz="1200" kern="1200" dirty="0">
                <a:solidFill>
                  <a:schemeClr val="tx1"/>
                </a:solidFill>
                <a:effectLst/>
                <a:latin typeface="+mn-lt"/>
                <a:ea typeface="+mn-ea"/>
                <a:cs typeface="+mn-cs"/>
              </a:rPr>
              <a:t>100% of athletes awarded the Universality Placing or Tripartite invitation have achieved performance standards (Top 3 Pacific, Top 5 Oceania)</a:t>
            </a:r>
          </a:p>
        </p:txBody>
      </p:sp>
      <p:sp>
        <p:nvSpPr>
          <p:cNvPr id="4" name="Slide Number Placeholder 3"/>
          <p:cNvSpPr>
            <a:spLocks noGrp="1"/>
          </p:cNvSpPr>
          <p:nvPr>
            <p:ph type="sldNum" sz="quarter" idx="10"/>
          </p:nvPr>
        </p:nvSpPr>
        <p:spPr/>
        <p:txBody>
          <a:bodyPr/>
          <a:lstStyle/>
          <a:p>
            <a:fld id="{1CB0066B-3D45-A446-A377-D8AD9D646125}" type="slidenum">
              <a:rPr lang="en-US" smtClean="0"/>
              <a:t>54</a:t>
            </a:fld>
            <a:endParaRPr lang="en-US"/>
          </a:p>
        </p:txBody>
      </p:sp>
    </p:spTree>
    <p:extLst>
      <p:ext uri="{BB962C8B-B14F-4D97-AF65-F5344CB8AC3E}">
        <p14:creationId xmlns:p14="http://schemas.microsoft.com/office/powerpoint/2010/main" val="3396048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68</a:t>
            </a:fld>
            <a:endParaRPr lang="en-US"/>
          </a:p>
        </p:txBody>
      </p:sp>
    </p:spTree>
    <p:extLst>
      <p:ext uri="{BB962C8B-B14F-4D97-AF65-F5344CB8AC3E}">
        <p14:creationId xmlns:p14="http://schemas.microsoft.com/office/powerpoint/2010/main" val="1554671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2F30-B76D-C944-AD31-ABB1F1F20CF5}" type="slidenum">
              <a:rPr lang="en-US" smtClean="0"/>
              <a:t>74</a:t>
            </a:fld>
            <a:endParaRPr lang="en-US"/>
          </a:p>
        </p:txBody>
      </p:sp>
    </p:spTree>
    <p:extLst>
      <p:ext uri="{BB962C8B-B14F-4D97-AF65-F5344CB8AC3E}">
        <p14:creationId xmlns:p14="http://schemas.microsoft.com/office/powerpoint/2010/main" val="2587054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2F30-B76D-C944-AD31-ABB1F1F20CF5}" type="slidenum">
              <a:rPr lang="en-US" smtClean="0"/>
              <a:t>75</a:t>
            </a:fld>
            <a:endParaRPr lang="en-US"/>
          </a:p>
        </p:txBody>
      </p:sp>
    </p:spTree>
    <p:extLst>
      <p:ext uri="{BB962C8B-B14F-4D97-AF65-F5344CB8AC3E}">
        <p14:creationId xmlns:p14="http://schemas.microsoft.com/office/powerpoint/2010/main" val="286945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142F30-B76D-C944-AD31-ABB1F1F20CF5}" type="slidenum">
              <a:rPr lang="en-US" smtClean="0"/>
              <a:t>77</a:t>
            </a:fld>
            <a:endParaRPr lang="en-US"/>
          </a:p>
        </p:txBody>
      </p:sp>
    </p:spTree>
    <p:extLst>
      <p:ext uri="{BB962C8B-B14F-4D97-AF65-F5344CB8AC3E}">
        <p14:creationId xmlns:p14="http://schemas.microsoft.com/office/powerpoint/2010/main" val="538654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78</a:t>
            </a:fld>
            <a:endParaRPr lang="en-US"/>
          </a:p>
        </p:txBody>
      </p:sp>
    </p:spTree>
    <p:extLst>
      <p:ext uri="{BB962C8B-B14F-4D97-AF65-F5344CB8AC3E}">
        <p14:creationId xmlns:p14="http://schemas.microsoft.com/office/powerpoint/2010/main" val="3416824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81</a:t>
            </a:fld>
            <a:endParaRPr lang="en-US"/>
          </a:p>
        </p:txBody>
      </p:sp>
    </p:spTree>
    <p:extLst>
      <p:ext uri="{BB962C8B-B14F-4D97-AF65-F5344CB8AC3E}">
        <p14:creationId xmlns:p14="http://schemas.microsoft.com/office/powerpoint/2010/main" val="3342565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96</a:t>
            </a:fld>
            <a:endParaRPr lang="en-US"/>
          </a:p>
        </p:txBody>
      </p:sp>
    </p:spTree>
    <p:extLst>
      <p:ext uri="{BB962C8B-B14F-4D97-AF65-F5344CB8AC3E}">
        <p14:creationId xmlns:p14="http://schemas.microsoft.com/office/powerpoint/2010/main" val="2894682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107</a:t>
            </a:fld>
            <a:endParaRPr lang="en-US"/>
          </a:p>
        </p:txBody>
      </p:sp>
    </p:spTree>
    <p:extLst>
      <p:ext uri="{BB962C8B-B14F-4D97-AF65-F5344CB8AC3E}">
        <p14:creationId xmlns:p14="http://schemas.microsoft.com/office/powerpoint/2010/main" val="3235891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4</a:t>
            </a:fld>
            <a:endParaRPr lang="en-US"/>
          </a:p>
        </p:txBody>
      </p:sp>
    </p:spTree>
    <p:extLst>
      <p:ext uri="{BB962C8B-B14F-4D97-AF65-F5344CB8AC3E}">
        <p14:creationId xmlns:p14="http://schemas.microsoft.com/office/powerpoint/2010/main" val="226193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136</a:t>
            </a:fld>
            <a:endParaRPr lang="en-US"/>
          </a:p>
        </p:txBody>
      </p:sp>
    </p:spTree>
    <p:extLst>
      <p:ext uri="{BB962C8B-B14F-4D97-AF65-F5344CB8AC3E}">
        <p14:creationId xmlns:p14="http://schemas.microsoft.com/office/powerpoint/2010/main" val="101865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go over data related to appeals received.</a:t>
            </a:r>
            <a:r>
              <a:rPr lang="en-US" baseline="0" dirty="0"/>
              <a:t> Then present issues and solutions the JC has identified and finish with sharing the proposed revised JC process maps for 2023 Pacific Games.</a:t>
            </a:r>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140</a:t>
            </a:fld>
            <a:endParaRPr lang="en-US"/>
          </a:p>
        </p:txBody>
      </p:sp>
    </p:spTree>
    <p:extLst>
      <p:ext uri="{BB962C8B-B14F-4D97-AF65-F5344CB8AC3E}">
        <p14:creationId xmlns:p14="http://schemas.microsoft.com/office/powerpoint/2010/main" val="2701722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141</a:t>
            </a:fld>
            <a:endParaRPr lang="en-US"/>
          </a:p>
        </p:txBody>
      </p:sp>
    </p:spTree>
    <p:extLst>
      <p:ext uri="{BB962C8B-B14F-4D97-AF65-F5344CB8AC3E}">
        <p14:creationId xmlns:p14="http://schemas.microsoft.com/office/powerpoint/2010/main" val="1492739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144</a:t>
            </a:fld>
            <a:endParaRPr lang="en-US"/>
          </a:p>
        </p:txBody>
      </p:sp>
    </p:spTree>
    <p:extLst>
      <p:ext uri="{BB962C8B-B14F-4D97-AF65-F5344CB8AC3E}">
        <p14:creationId xmlns:p14="http://schemas.microsoft.com/office/powerpoint/2010/main" val="2544516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5</a:t>
            </a:fld>
            <a:endParaRPr lang="en-US"/>
          </a:p>
        </p:txBody>
      </p:sp>
    </p:spTree>
    <p:extLst>
      <p:ext uri="{BB962C8B-B14F-4D97-AF65-F5344CB8AC3E}">
        <p14:creationId xmlns:p14="http://schemas.microsoft.com/office/powerpoint/2010/main" val="363212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6</a:t>
            </a:fld>
            <a:endParaRPr lang="en-US"/>
          </a:p>
        </p:txBody>
      </p:sp>
    </p:spTree>
    <p:extLst>
      <p:ext uri="{BB962C8B-B14F-4D97-AF65-F5344CB8AC3E}">
        <p14:creationId xmlns:p14="http://schemas.microsoft.com/office/powerpoint/2010/main" val="232128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8</a:t>
            </a:fld>
            <a:endParaRPr lang="en-US"/>
          </a:p>
        </p:txBody>
      </p:sp>
    </p:spTree>
    <p:extLst>
      <p:ext uri="{BB962C8B-B14F-4D97-AF65-F5344CB8AC3E}">
        <p14:creationId xmlns:p14="http://schemas.microsoft.com/office/powerpoint/2010/main" val="710608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9</a:t>
            </a:fld>
            <a:endParaRPr lang="en-US"/>
          </a:p>
        </p:txBody>
      </p:sp>
    </p:spTree>
    <p:extLst>
      <p:ext uri="{BB962C8B-B14F-4D97-AF65-F5344CB8AC3E}">
        <p14:creationId xmlns:p14="http://schemas.microsoft.com/office/powerpoint/2010/main" val="3581093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470</a:t>
            </a:r>
          </a:p>
        </p:txBody>
      </p:sp>
      <p:sp>
        <p:nvSpPr>
          <p:cNvPr id="4" name="Slide Number Placeholder 3"/>
          <p:cNvSpPr>
            <a:spLocks noGrp="1"/>
          </p:cNvSpPr>
          <p:nvPr>
            <p:ph type="sldNum" sz="quarter" idx="10"/>
          </p:nvPr>
        </p:nvSpPr>
        <p:spPr/>
        <p:txBody>
          <a:bodyPr/>
          <a:lstStyle/>
          <a:p>
            <a:fld id="{1CB0066B-3D45-A446-A377-D8AD9D646125}" type="slidenum">
              <a:rPr lang="en-US" smtClean="0"/>
              <a:t>10</a:t>
            </a:fld>
            <a:endParaRPr lang="en-US"/>
          </a:p>
        </p:txBody>
      </p:sp>
    </p:spTree>
    <p:extLst>
      <p:ext uri="{BB962C8B-B14F-4D97-AF65-F5344CB8AC3E}">
        <p14:creationId xmlns:p14="http://schemas.microsoft.com/office/powerpoint/2010/main" val="318392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B0066B-3D45-A446-A377-D8AD9D646125}" type="slidenum">
              <a:rPr lang="en-US" smtClean="0"/>
              <a:t>25</a:t>
            </a:fld>
            <a:endParaRPr lang="en-US"/>
          </a:p>
        </p:txBody>
      </p:sp>
    </p:spTree>
    <p:extLst>
      <p:ext uri="{BB962C8B-B14F-4D97-AF65-F5344CB8AC3E}">
        <p14:creationId xmlns:p14="http://schemas.microsoft.com/office/powerpoint/2010/main" val="3195070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DDFFDDA-3291-49DE-A41F-E1C5B5FA84B7}" type="datetimeFigureOut">
              <a:rPr lang="en-AU" smtClean="0"/>
              <a:t>4/06/2021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9F406A-F93C-4246-9FBC-02E263B435C9}" type="slidenum">
              <a:rPr lang="en-AU" smtClean="0"/>
              <a:t>‹#›</a:t>
            </a:fld>
            <a:endParaRPr lang="en-AU"/>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740"/>
            <a:ext cx="12192000" cy="4293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5993" y="4696350"/>
            <a:ext cx="618846" cy="1092139"/>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42618" y="4696350"/>
            <a:ext cx="869519" cy="1159131"/>
          </a:xfrm>
          <a:prstGeom prst="rect">
            <a:avLst/>
          </a:prstGeom>
        </p:spPr>
      </p:pic>
    </p:spTree>
    <p:extLst>
      <p:ext uri="{BB962C8B-B14F-4D97-AF65-F5344CB8AC3E}">
        <p14:creationId xmlns:p14="http://schemas.microsoft.com/office/powerpoint/2010/main" val="207640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DDFFDDA-3291-49DE-A41F-E1C5B5FA84B7}" type="datetimeFigureOut">
              <a:rPr lang="en-AU" smtClean="0"/>
              <a:t>4/06/2021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439425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4DDFFDDA-3291-49DE-A41F-E1C5B5FA84B7}" type="datetimeFigureOut">
              <a:rPr lang="en-AU" smtClean="0"/>
              <a:t>4/06/2021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3038669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9D46B47-CEE5-46E1-8CAD-F6756AF45539}" type="datetimeFigureOut">
              <a:rPr lang="en-AU" smtClean="0"/>
              <a:t>4/06/2021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0EA2DAE-BC87-48C6-9951-39AB9FAADA44}" type="slidenum">
              <a:rPr lang="en-AU" smtClean="0"/>
              <a:t>‹#›</a:t>
            </a:fld>
            <a:endParaRPr lang="en-AU"/>
          </a:p>
        </p:txBody>
      </p:sp>
    </p:spTree>
    <p:extLst>
      <p:ext uri="{BB962C8B-B14F-4D97-AF65-F5344CB8AC3E}">
        <p14:creationId xmlns:p14="http://schemas.microsoft.com/office/powerpoint/2010/main" val="3790277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F62B7-9FEA-4665-812A-9EEA8E189D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B9DC9E6-A7E5-49C4-BA0D-EFF981AAD2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5769325-738F-474D-8E73-0893C0A1B905}"/>
              </a:ext>
            </a:extLst>
          </p:cNvPr>
          <p:cNvSpPr>
            <a:spLocks noGrp="1"/>
          </p:cNvSpPr>
          <p:nvPr>
            <p:ph type="dt" sz="half" idx="10"/>
          </p:nvPr>
        </p:nvSpPr>
        <p:spPr/>
        <p:txBody>
          <a:bodyPr/>
          <a:lstStyle/>
          <a:p>
            <a:fld id="{8EA3110F-9AAF-411B-9725-60A0B79591DC}" type="datetimeFigureOut">
              <a:rPr lang="en-AU" smtClean="0"/>
              <a:t>4/06/2021</a:t>
            </a:fld>
            <a:endParaRPr lang="en-AU"/>
          </a:p>
        </p:txBody>
      </p:sp>
      <p:sp>
        <p:nvSpPr>
          <p:cNvPr id="5" name="Footer Placeholder 4">
            <a:extLst>
              <a:ext uri="{FF2B5EF4-FFF2-40B4-BE49-F238E27FC236}">
                <a16:creationId xmlns:a16="http://schemas.microsoft.com/office/drawing/2014/main" id="{917086ED-9102-470F-9DAD-7BBDB5FE05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AE0455-3D3F-4928-A222-A2DF52BF4A72}"/>
              </a:ext>
            </a:extLst>
          </p:cNvPr>
          <p:cNvSpPr>
            <a:spLocks noGrp="1"/>
          </p:cNvSpPr>
          <p:nvPr>
            <p:ph type="sldNum" sz="quarter" idx="12"/>
          </p:nvPr>
        </p:nvSpPr>
        <p:spPr/>
        <p:txBody>
          <a:bodyPr/>
          <a:lstStyle/>
          <a:p>
            <a:fld id="{96E1221D-E43D-4BB0-843C-DBB04B66453E}" type="slidenum">
              <a:rPr lang="en-AU" smtClean="0"/>
              <a:t>‹#›</a:t>
            </a:fld>
            <a:endParaRPr lang="en-AU"/>
          </a:p>
        </p:txBody>
      </p:sp>
    </p:spTree>
    <p:extLst>
      <p:ext uri="{BB962C8B-B14F-4D97-AF65-F5344CB8AC3E}">
        <p14:creationId xmlns:p14="http://schemas.microsoft.com/office/powerpoint/2010/main" val="225314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Date Placeholder 3"/>
          <p:cNvSpPr>
            <a:spLocks noGrp="1"/>
          </p:cNvSpPr>
          <p:nvPr>
            <p:ph type="dt" sz="half" idx="10"/>
          </p:nvPr>
        </p:nvSpPr>
        <p:spPr/>
        <p:txBody>
          <a:bodyPr/>
          <a:lstStyle/>
          <a:p>
            <a:fld id="{4DDFFDDA-3291-49DE-A41F-E1C5B5FA84B7}" type="datetimeFigureOut">
              <a:rPr lang="en-AU" smtClean="0"/>
              <a:t>4/06/2021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125839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DFFDDA-3291-49DE-A41F-E1C5B5FA84B7}" type="datetimeFigureOut">
              <a:rPr lang="en-AU" smtClean="0"/>
              <a:t>4/06/2021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107294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4DDFFDDA-3291-49DE-A41F-E1C5B5FA84B7}" type="datetimeFigureOut">
              <a:rPr lang="en-AU" smtClean="0"/>
              <a:t>4/06/2021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44049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4DDFFDDA-3291-49DE-A41F-E1C5B5FA84B7}" type="datetimeFigureOut">
              <a:rPr lang="en-AU" smtClean="0"/>
              <a:t>4/06/2021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232586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4DDFFDDA-3291-49DE-A41F-E1C5B5FA84B7}" type="datetimeFigureOut">
              <a:rPr lang="en-AU" smtClean="0"/>
              <a:t>4/06/2021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31146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DFFDDA-3291-49DE-A41F-E1C5B5FA84B7}" type="datetimeFigureOut">
              <a:rPr lang="en-AU" smtClean="0"/>
              <a:t>4/06/2021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29768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DFFDDA-3291-49DE-A41F-E1C5B5FA84B7}" type="datetimeFigureOut">
              <a:rPr lang="en-AU" smtClean="0"/>
              <a:t>4/06/2021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205910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DFFDDA-3291-49DE-A41F-E1C5B5FA84B7}" type="datetimeFigureOut">
              <a:rPr lang="en-AU" smtClean="0"/>
              <a:t>4/06/2021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99F406A-F93C-4246-9FBC-02E263B435C9}" type="slidenum">
              <a:rPr lang="en-AU" smtClean="0"/>
              <a:t>‹#›</a:t>
            </a:fld>
            <a:endParaRPr lang="en-AU"/>
          </a:p>
        </p:txBody>
      </p:sp>
    </p:spTree>
    <p:extLst>
      <p:ext uri="{BB962C8B-B14F-4D97-AF65-F5344CB8AC3E}">
        <p14:creationId xmlns:p14="http://schemas.microsoft.com/office/powerpoint/2010/main" val="26114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06988"/>
            <a:ext cx="10515600" cy="640715"/>
          </a:xfrm>
          <a:prstGeom prst="rect">
            <a:avLst/>
          </a:prstGeom>
        </p:spPr>
        <p:txBody>
          <a:bodyPr vert="horz" lIns="91440" tIns="45720" rIns="91440" bIns="45720" rtlCol="0" anchor="ctr">
            <a:normAutofit/>
          </a:bodyPr>
          <a:lstStyle/>
          <a:p>
            <a:r>
              <a:rPr lang="en-US" dirty="0"/>
              <a:t>PNGOC</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FFDDA-3291-49DE-A41F-E1C5B5FA84B7}" type="datetimeFigureOut">
              <a:rPr lang="en-AU" smtClean="0"/>
              <a:t>4/06/2021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F406A-F93C-4246-9FBC-02E263B435C9}" type="slidenum">
              <a:rPr lang="en-AU" smtClean="0"/>
              <a:t>‹#›</a:t>
            </a:fld>
            <a:endParaRPr lang="en-AU"/>
          </a:p>
        </p:txBody>
      </p:sp>
      <p:sp>
        <p:nvSpPr>
          <p:cNvPr id="8" name="Rectangle 7"/>
          <p:cNvSpPr/>
          <p:nvPr userDrawn="1"/>
        </p:nvSpPr>
        <p:spPr>
          <a:xfrm>
            <a:off x="0" y="6035040"/>
            <a:ext cx="12192000" cy="82295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254" y="206988"/>
            <a:ext cx="404460" cy="713791"/>
          </a:xfrm>
          <a:prstGeom prst="rect">
            <a:avLst/>
          </a:prstGeom>
        </p:spPr>
      </p:pic>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13524" y="206988"/>
            <a:ext cx="450222" cy="600178"/>
          </a:xfrm>
          <a:prstGeom prst="rect">
            <a:avLst/>
          </a:prstGeom>
        </p:spPr>
      </p:pic>
      <p:sp>
        <p:nvSpPr>
          <p:cNvPr id="11" name="Rectangle 10"/>
          <p:cNvSpPr/>
          <p:nvPr userDrawn="1"/>
        </p:nvSpPr>
        <p:spPr>
          <a:xfrm>
            <a:off x="228254" y="6162243"/>
            <a:ext cx="5985164" cy="461665"/>
          </a:xfrm>
          <a:prstGeom prst="rect">
            <a:avLst/>
          </a:prstGeom>
          <a:noFill/>
        </p:spPr>
        <p:txBody>
          <a:bodyPr wrap="square" lIns="91440" tIns="45720" rIns="91440" bIns="45720">
            <a:spAutoFit/>
          </a:bodyPr>
          <a:lstStyle/>
          <a:p>
            <a:pPr algn="l"/>
            <a:r>
              <a:rPr lang="en-US" sz="2400" b="0" cap="none" spc="0" dirty="0">
                <a:ln w="0"/>
                <a:solidFill>
                  <a:schemeClr val="bg1"/>
                </a:solidFill>
                <a:effectLst>
                  <a:outerShdw blurRad="38100" dist="19050" dir="2700000" algn="tl" rotWithShape="0">
                    <a:schemeClr val="dk1">
                      <a:alpha val="40000"/>
                    </a:schemeClr>
                  </a:outerShdw>
                </a:effectLst>
                <a:latin typeface="Bahnschrift" panose="020B0502040204020203" pitchFamily="34" charset="0"/>
              </a:rPr>
              <a:t>Papua New Guinea Olympic Committee</a:t>
            </a:r>
          </a:p>
        </p:txBody>
      </p:sp>
      <p:grpSp>
        <p:nvGrpSpPr>
          <p:cNvPr id="12" name="Group 11"/>
          <p:cNvGrpSpPr/>
          <p:nvPr userDrawn="1"/>
        </p:nvGrpSpPr>
        <p:grpSpPr>
          <a:xfrm>
            <a:off x="11088255" y="6162243"/>
            <a:ext cx="988291" cy="586621"/>
            <a:chOff x="9984508" y="6134854"/>
            <a:chExt cx="988291" cy="586621"/>
          </a:xfrm>
        </p:grpSpPr>
        <p:sp>
          <p:nvSpPr>
            <p:cNvPr id="7" name="Rectangle 6"/>
            <p:cNvSpPr/>
            <p:nvPr userDrawn="1"/>
          </p:nvSpPr>
          <p:spPr>
            <a:xfrm>
              <a:off x="9984508" y="6134854"/>
              <a:ext cx="988291" cy="5866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2f67a0c7-c029-4e32-ad63-8cbe5462494c"/>
            <p:cNvPicPr>
              <a:picLocks noChangeAspect="1" noChangeArrowheads="1"/>
            </p:cNvPicPr>
            <p:nvPr userDrawn="1"/>
          </p:nvPicPr>
          <p:blipFill rotWithShape="1">
            <a:blip r:embed="rId17" cstate="print">
              <a:extLst>
                <a:ext uri="{28A0092B-C50C-407E-A947-70E740481C1C}">
                  <a14:useLocalDpi xmlns:a14="http://schemas.microsoft.com/office/drawing/2010/main" val="0"/>
                </a:ext>
              </a:extLst>
            </a:blip>
            <a:srcRect r="55938"/>
            <a:stretch/>
          </p:blipFill>
          <p:spPr bwMode="auto">
            <a:xfrm>
              <a:off x="10031643" y="6134854"/>
              <a:ext cx="903450" cy="58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3883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3.png"/><Relationship Id="rId7" Type="http://schemas.openxmlformats.org/officeDocument/2006/relationships/image" Target="../media/image74.png"/><Relationship Id="rId2" Type="http://schemas.openxmlformats.org/officeDocument/2006/relationships/image" Target="../media/image72.jpg"/><Relationship Id="rId1" Type="http://schemas.openxmlformats.org/officeDocument/2006/relationships/slideLayout" Target="../slideLayouts/slideLayout12.xml"/><Relationship Id="rId6" Type="http://schemas.openxmlformats.org/officeDocument/2006/relationships/image" Target="../media/image47.jpeg"/><Relationship Id="rId5" Type="http://schemas.openxmlformats.org/officeDocument/2006/relationships/image" Target="../media/image43.jpg"/><Relationship Id="rId10" Type="http://schemas.openxmlformats.org/officeDocument/2006/relationships/image" Target="../media/image77.png"/><Relationship Id="rId4" Type="http://schemas.openxmlformats.org/officeDocument/2006/relationships/image" Target="../media/image46.png"/><Relationship Id="rId9" Type="http://schemas.openxmlformats.org/officeDocument/2006/relationships/image" Target="../media/image76.jpeg"/></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mailto:pnggames@pngnsi.org.pg"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gif"/><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37.png"/><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9.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038" y="4385344"/>
            <a:ext cx="7266605"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National Federation	 Workshop</a:t>
            </a:r>
          </a:p>
        </p:txBody>
      </p:sp>
      <p:sp>
        <p:nvSpPr>
          <p:cNvPr id="5" name="Rectangle 4"/>
          <p:cNvSpPr/>
          <p:nvPr/>
        </p:nvSpPr>
        <p:spPr>
          <a:xfrm>
            <a:off x="960854" y="4991844"/>
            <a:ext cx="3860544" cy="830997"/>
          </a:xfrm>
          <a:prstGeom prst="rect">
            <a:avLst/>
          </a:prstGeom>
          <a:noFill/>
        </p:spPr>
        <p:txBody>
          <a:bodyPr wrap="none" lIns="91440" tIns="45720" rIns="91440" bIns="45720">
            <a:spAutoFit/>
          </a:bodyPr>
          <a:lstStyle/>
          <a:p>
            <a:r>
              <a:rPr lang="en-US" sz="2400" b="0" cap="none" spc="0" dirty="0">
                <a:ln w="0"/>
                <a:solidFill>
                  <a:schemeClr val="tx1"/>
                </a:solidFill>
                <a:effectLst>
                  <a:outerShdw blurRad="38100" dist="19050" dir="2700000" algn="tl" rotWithShape="0">
                    <a:schemeClr val="dk1">
                      <a:alpha val="40000"/>
                    </a:schemeClr>
                  </a:outerShdw>
                </a:effectLst>
              </a:rPr>
              <a:t>Gateway Hotel, Port Moresby</a:t>
            </a:r>
          </a:p>
          <a:p>
            <a:r>
              <a:rPr lang="en-US" sz="2400" dirty="0">
                <a:ln w="0"/>
                <a:effectLst>
                  <a:outerShdw blurRad="38100" dist="19050" dir="2700000" algn="tl" rotWithShape="0">
                    <a:schemeClr val="dk1">
                      <a:alpha val="40000"/>
                    </a:schemeClr>
                  </a:outerShdw>
                </a:effectLst>
              </a:rPr>
              <a:t>Saturday 5 June, 2021</a:t>
            </a:r>
            <a:endParaRPr lang="en-US"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361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363075" y="2007213"/>
            <a:ext cx="2066925" cy="640715"/>
          </a:xfrm>
        </p:spPr>
        <p:txBody>
          <a:bodyPr>
            <a:normAutofit fontScale="90000"/>
          </a:bodyPr>
          <a:lstStyle/>
          <a:p>
            <a:r>
              <a:rPr lang="en-AU" sz="4800" dirty="0"/>
              <a:t>Program</a:t>
            </a:r>
          </a:p>
        </p:txBody>
      </p:sp>
      <p:pic>
        <p:nvPicPr>
          <p:cNvPr id="3" name="Picture 2"/>
          <p:cNvPicPr>
            <a:picLocks noChangeAspect="1"/>
          </p:cNvPicPr>
          <p:nvPr/>
        </p:nvPicPr>
        <p:blipFill>
          <a:blip r:embed="rId3"/>
          <a:stretch>
            <a:fillRect/>
          </a:stretch>
        </p:blipFill>
        <p:spPr>
          <a:xfrm>
            <a:off x="-1" y="0"/>
            <a:ext cx="8906229" cy="6858000"/>
          </a:xfrm>
          <a:prstGeom prst="rect">
            <a:avLst/>
          </a:prstGeom>
        </p:spPr>
      </p:pic>
    </p:spTree>
    <p:extLst>
      <p:ext uri="{BB962C8B-B14F-4D97-AF65-F5344CB8AC3E}">
        <p14:creationId xmlns:p14="http://schemas.microsoft.com/office/powerpoint/2010/main" val="7189197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a:bodyPr>
          <a:lstStyle/>
          <a:p>
            <a:r>
              <a:rPr lang="en-AU" dirty="0"/>
              <a:t>Establishing Sport specific criteria</a:t>
            </a:r>
          </a:p>
        </p:txBody>
      </p:sp>
      <p:sp>
        <p:nvSpPr>
          <p:cNvPr id="3" name="TextBox 2"/>
          <p:cNvSpPr txBox="1"/>
          <p:nvPr/>
        </p:nvSpPr>
        <p:spPr>
          <a:xfrm>
            <a:off x="838200" y="1306286"/>
            <a:ext cx="10427249"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It is essential to have objective, evidence-based criteria to justify an athlete’s selection to a team (for either an individual athlete event or selection to a team). Sport specific selection criteria can be defined by the categories below:</a:t>
            </a:r>
            <a:endParaRPr lang="en-AU" sz="3200" dirty="0"/>
          </a:p>
          <a:p>
            <a:pPr marL="742950" lvl="1" indent="-285750">
              <a:buFont typeface="Arial" panose="020B0604020202020204" pitchFamily="34" charset="0"/>
              <a:buChar char="•"/>
            </a:pPr>
            <a:r>
              <a:rPr lang="en-US" sz="3200" dirty="0"/>
              <a:t>Direct (or primary) sport performance criteria,</a:t>
            </a:r>
            <a:endParaRPr lang="en-AU" sz="3200" dirty="0"/>
          </a:p>
          <a:p>
            <a:pPr marL="742950" lvl="1" indent="-285750">
              <a:buFont typeface="Arial" panose="020B0604020202020204" pitchFamily="34" charset="0"/>
              <a:buChar char="•"/>
            </a:pPr>
            <a:r>
              <a:rPr lang="en-US" sz="3200" dirty="0"/>
              <a:t>Indirect (or secondary) sport performance criteria,</a:t>
            </a:r>
            <a:endParaRPr lang="en-AU" sz="3200" dirty="0"/>
          </a:p>
          <a:p>
            <a:pPr marL="742950" lvl="1" indent="-285750">
              <a:buFont typeface="Arial" panose="020B0604020202020204" pitchFamily="34" charset="0"/>
              <a:buChar char="•"/>
            </a:pPr>
            <a:r>
              <a:rPr lang="en-US" sz="3200" dirty="0"/>
              <a:t>Sport Sciences/Sports Medicine related factors, </a:t>
            </a:r>
            <a:endParaRPr lang="en-AU" sz="3200" dirty="0"/>
          </a:p>
          <a:p>
            <a:pPr marL="742950" lvl="1" indent="-285750">
              <a:buFont typeface="Arial" panose="020B0604020202020204" pitchFamily="34" charset="0"/>
              <a:buChar char="•"/>
            </a:pPr>
            <a:r>
              <a:rPr lang="en-US" sz="3200" dirty="0"/>
              <a:t>Other contributing performance criteria.</a:t>
            </a:r>
            <a:endParaRPr lang="en-AU" sz="3200" dirty="0"/>
          </a:p>
        </p:txBody>
      </p:sp>
    </p:spTree>
    <p:extLst>
      <p:ext uri="{BB962C8B-B14F-4D97-AF65-F5344CB8AC3E}">
        <p14:creationId xmlns:p14="http://schemas.microsoft.com/office/powerpoint/2010/main" val="22728109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fontScale="90000"/>
          </a:bodyPr>
          <a:lstStyle/>
          <a:p>
            <a:r>
              <a:rPr lang="en-AU" dirty="0"/>
              <a:t>Sport specific criteria – Direct sport performance</a:t>
            </a:r>
          </a:p>
        </p:txBody>
      </p:sp>
      <p:sp>
        <p:nvSpPr>
          <p:cNvPr id="3" name="TextBox 2"/>
          <p:cNvSpPr txBox="1"/>
          <p:nvPr/>
        </p:nvSpPr>
        <p:spPr>
          <a:xfrm>
            <a:off x="838200" y="1306286"/>
            <a:ext cx="10427249"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t>This refers to specific “field of play” data. It can include specific results of a previous competition, achievement of a specific standard (such as a time, distance, weight etc.), a national, regional or world ranking and so on</a:t>
            </a:r>
          </a:p>
        </p:txBody>
      </p:sp>
    </p:spTree>
    <p:extLst>
      <p:ext uri="{BB962C8B-B14F-4D97-AF65-F5344CB8AC3E}">
        <p14:creationId xmlns:p14="http://schemas.microsoft.com/office/powerpoint/2010/main" val="20873646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fontScale="90000"/>
          </a:bodyPr>
          <a:lstStyle/>
          <a:p>
            <a:r>
              <a:rPr lang="en-AU" dirty="0"/>
              <a:t>Sport specific criteria – Indirect sport performance</a:t>
            </a:r>
          </a:p>
        </p:txBody>
      </p:sp>
      <p:sp>
        <p:nvSpPr>
          <p:cNvPr id="3" name="TextBox 2"/>
          <p:cNvSpPr txBox="1"/>
          <p:nvPr/>
        </p:nvSpPr>
        <p:spPr>
          <a:xfrm>
            <a:off x="233916" y="1093634"/>
            <a:ext cx="11515061"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a:t>This refers to other performance related criteria and data that can be used to help decision-making. Should not be used as the primary deciding factors for selection, contributes to the final decisions. They include elements such as:</a:t>
            </a:r>
            <a:endParaRPr lang="en-AU" sz="3200" dirty="0"/>
          </a:p>
          <a:p>
            <a:pPr marL="742950" lvl="1" indent="-285750">
              <a:buFont typeface="Arial" panose="020B0604020202020204" pitchFamily="34" charset="0"/>
              <a:buChar char="•"/>
            </a:pPr>
            <a:r>
              <a:rPr lang="en-US" sz="3200" dirty="0"/>
              <a:t>Direction or trend of performance outcomes,</a:t>
            </a:r>
            <a:endParaRPr lang="en-AU" sz="3200" dirty="0"/>
          </a:p>
          <a:p>
            <a:pPr marL="742950" lvl="1" indent="-285750">
              <a:buFont typeface="Arial" panose="020B0604020202020204" pitchFamily="34" charset="0"/>
              <a:buChar char="•"/>
            </a:pPr>
            <a:r>
              <a:rPr lang="en-US" sz="3200" dirty="0"/>
              <a:t>Outcomes of head to head competition with specific opposition,</a:t>
            </a:r>
            <a:endParaRPr lang="en-AU" sz="3200" dirty="0"/>
          </a:p>
          <a:p>
            <a:pPr marL="742950" lvl="1" indent="-285750">
              <a:buFont typeface="Arial" panose="020B0604020202020204" pitchFamily="34" charset="0"/>
              <a:buChar char="•"/>
            </a:pPr>
            <a:r>
              <a:rPr lang="en-US" sz="3200" dirty="0"/>
              <a:t>Sport specific performance data – e.g. shooting % in basketball, point differential in bouts or preliminary games etc.</a:t>
            </a:r>
            <a:endParaRPr lang="en-AU" sz="3200" dirty="0"/>
          </a:p>
          <a:p>
            <a:pPr marL="742950" lvl="1" indent="-285750">
              <a:buFont typeface="Arial" panose="020B0604020202020204" pitchFamily="34" charset="0"/>
              <a:buChar char="•"/>
            </a:pPr>
            <a:r>
              <a:rPr lang="en-US" sz="3200" dirty="0"/>
              <a:t>Other relevant data</a:t>
            </a:r>
            <a:endParaRPr lang="en-US" sz="4800" dirty="0"/>
          </a:p>
        </p:txBody>
      </p:sp>
    </p:spTree>
    <p:extLst>
      <p:ext uri="{BB962C8B-B14F-4D97-AF65-F5344CB8AC3E}">
        <p14:creationId xmlns:p14="http://schemas.microsoft.com/office/powerpoint/2010/main" val="1630357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fontScale="90000"/>
          </a:bodyPr>
          <a:lstStyle/>
          <a:p>
            <a:r>
              <a:rPr lang="en-AU" dirty="0"/>
              <a:t>Sport specific criteria – Sports Medicine/Sports Science data</a:t>
            </a:r>
          </a:p>
        </p:txBody>
      </p:sp>
      <p:sp>
        <p:nvSpPr>
          <p:cNvPr id="3" name="TextBox 2"/>
          <p:cNvSpPr txBox="1"/>
          <p:nvPr/>
        </p:nvSpPr>
        <p:spPr>
          <a:xfrm>
            <a:off x="393405" y="1433875"/>
            <a:ext cx="11376837"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This refers to specific data from the sport sciences and/or sports medicine fields including lab tests, field tests, assessments, fitness tests, medical assessment, and injury/health status and so on.</a:t>
            </a:r>
          </a:p>
          <a:p>
            <a:pPr marL="457200" indent="-457200">
              <a:buFont typeface="Arial" panose="020B0604020202020204" pitchFamily="34" charset="0"/>
              <a:buChar char="•"/>
            </a:pPr>
            <a:r>
              <a:rPr lang="en-US" sz="3200" dirty="0"/>
              <a:t>An athlete should not be selected (or not selected) based on the result of a specific field or lab test. However, sport sciences and sports medicine related data can, and should, be used to determine fitness level and readiness to compete</a:t>
            </a:r>
            <a:endParaRPr lang="en-AU" sz="3200" dirty="0"/>
          </a:p>
        </p:txBody>
      </p:sp>
    </p:spTree>
    <p:extLst>
      <p:ext uri="{BB962C8B-B14F-4D97-AF65-F5344CB8AC3E}">
        <p14:creationId xmlns:p14="http://schemas.microsoft.com/office/powerpoint/2010/main" val="42810298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a:bodyPr>
          <a:lstStyle/>
          <a:p>
            <a:r>
              <a:rPr lang="en-AU" dirty="0"/>
              <a:t>Communication</a:t>
            </a:r>
          </a:p>
        </p:txBody>
      </p:sp>
      <p:sp>
        <p:nvSpPr>
          <p:cNvPr id="3" name="TextBox 2"/>
          <p:cNvSpPr txBox="1"/>
          <p:nvPr/>
        </p:nvSpPr>
        <p:spPr>
          <a:xfrm>
            <a:off x="838200" y="1306286"/>
            <a:ext cx="10427249"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t>It is important to have appropriate procedures to:</a:t>
            </a:r>
            <a:endParaRPr lang="en-AU" sz="3200" dirty="0"/>
          </a:p>
          <a:p>
            <a:pPr marL="1371600" lvl="2" indent="-457200">
              <a:buFont typeface="Arial" panose="020B0604020202020204" pitchFamily="34" charset="0"/>
              <a:buChar char="•"/>
            </a:pPr>
            <a:r>
              <a:rPr lang="en-US" sz="3200" dirty="0"/>
              <a:t>Inform athletes of their selection,</a:t>
            </a:r>
            <a:endParaRPr lang="en-AU" sz="3200" dirty="0"/>
          </a:p>
          <a:p>
            <a:pPr marL="1371600" lvl="2" indent="-457200">
              <a:buFont typeface="Arial" panose="020B0604020202020204" pitchFamily="34" charset="0"/>
              <a:buChar char="•"/>
            </a:pPr>
            <a:r>
              <a:rPr lang="en-US" sz="3200" dirty="0"/>
              <a:t>Inform athletes of their non-selection,</a:t>
            </a:r>
            <a:endParaRPr lang="en-AU" sz="3200" dirty="0"/>
          </a:p>
          <a:p>
            <a:pPr marL="1371600" lvl="2" indent="-457200">
              <a:buFont typeface="Arial" panose="020B0604020202020204" pitchFamily="34" charset="0"/>
              <a:buChar char="•"/>
            </a:pPr>
            <a:r>
              <a:rPr lang="en-US" sz="3200" dirty="0"/>
              <a:t>Inform the sport community and general public of selection.</a:t>
            </a:r>
            <a:endParaRPr lang="en-AU" sz="3200" dirty="0"/>
          </a:p>
          <a:p>
            <a:pPr marL="457200" indent="-457200">
              <a:buFont typeface="Arial" panose="020B0604020202020204" pitchFamily="34" charset="0"/>
              <a:buChar char="•"/>
            </a:pPr>
            <a:r>
              <a:rPr lang="en-US" sz="3200" dirty="0"/>
              <a:t>The NF selection policy and process should identify the process and timeline for how, when and where athletes and the sport community and general public will be informed of the selection outcomes.</a:t>
            </a:r>
            <a:endParaRPr lang="en-AU" sz="3200" dirty="0"/>
          </a:p>
        </p:txBody>
      </p:sp>
    </p:spTree>
    <p:extLst>
      <p:ext uri="{BB962C8B-B14F-4D97-AF65-F5344CB8AC3E}">
        <p14:creationId xmlns:p14="http://schemas.microsoft.com/office/powerpoint/2010/main" val="22480366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a:bodyPr>
          <a:lstStyle/>
          <a:p>
            <a:r>
              <a:rPr lang="en-AU" dirty="0"/>
              <a:t>Appeals Process</a:t>
            </a:r>
          </a:p>
        </p:txBody>
      </p:sp>
      <p:sp>
        <p:nvSpPr>
          <p:cNvPr id="3" name="TextBox 2"/>
          <p:cNvSpPr txBox="1"/>
          <p:nvPr/>
        </p:nvSpPr>
        <p:spPr>
          <a:xfrm>
            <a:off x="838200" y="1306286"/>
            <a:ext cx="10427249"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t>The NF Selection Policy should describe the appeals process for athletes. Reasons for an appeal should be described in the NF policy and may include, but not necessarily be limited to:</a:t>
            </a:r>
            <a:endParaRPr lang="en-AU" sz="3200" dirty="0"/>
          </a:p>
          <a:p>
            <a:pPr marL="1200150" lvl="2" indent="-285750">
              <a:buFont typeface="Arial" panose="020B0604020202020204" pitchFamily="34" charset="0"/>
              <a:buChar char="•"/>
            </a:pPr>
            <a:r>
              <a:rPr lang="en-US" sz="3200" dirty="0"/>
              <a:t>Using incorrect performance data,</a:t>
            </a:r>
            <a:endParaRPr lang="en-AU" sz="3200" dirty="0"/>
          </a:p>
          <a:p>
            <a:pPr marL="1200150" lvl="2" indent="-285750">
              <a:buFont typeface="Arial" panose="020B0604020202020204" pitchFamily="34" charset="0"/>
              <a:buChar char="•"/>
            </a:pPr>
            <a:r>
              <a:rPr lang="en-US" sz="3200" dirty="0"/>
              <a:t>Using incorrect secondary, Sport Sciences/Sports Medicine data or other data,</a:t>
            </a:r>
            <a:endParaRPr lang="en-AU" sz="3200" dirty="0"/>
          </a:p>
          <a:p>
            <a:pPr marL="1200150" lvl="2" indent="-285750">
              <a:buFont typeface="Arial" panose="020B0604020202020204" pitchFamily="34" charset="0"/>
              <a:buChar char="•"/>
            </a:pPr>
            <a:r>
              <a:rPr lang="en-US" sz="3200" dirty="0"/>
              <a:t>NF Selection Panel not following their own specific process.  </a:t>
            </a:r>
            <a:endParaRPr lang="en-AU" sz="3200" dirty="0"/>
          </a:p>
        </p:txBody>
      </p:sp>
    </p:spTree>
    <p:extLst>
      <p:ext uri="{BB962C8B-B14F-4D97-AF65-F5344CB8AC3E}">
        <p14:creationId xmlns:p14="http://schemas.microsoft.com/office/powerpoint/2010/main" val="365468090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2319670" cy="930696"/>
          </a:xfrm>
        </p:spPr>
        <p:txBody>
          <a:bodyPr>
            <a:normAutofit/>
          </a:bodyPr>
          <a:lstStyle/>
          <a:p>
            <a:r>
              <a:rPr lang="en-AU" b="1" dirty="0"/>
              <a:t>ACTIVITY</a:t>
            </a:r>
          </a:p>
        </p:txBody>
      </p:sp>
      <p:sp>
        <p:nvSpPr>
          <p:cNvPr id="3" name="TextBox 2"/>
          <p:cNvSpPr txBox="1"/>
          <p:nvPr/>
        </p:nvSpPr>
        <p:spPr>
          <a:xfrm>
            <a:off x="1699438" y="1784751"/>
            <a:ext cx="8703129" cy="3785652"/>
          </a:xfrm>
          <a:prstGeom prst="rect">
            <a:avLst/>
          </a:prstGeom>
          <a:noFill/>
        </p:spPr>
        <p:txBody>
          <a:bodyPr wrap="square" rtlCol="0">
            <a:spAutoFit/>
          </a:bodyPr>
          <a:lstStyle/>
          <a:p>
            <a:r>
              <a:rPr lang="en-AU" sz="4000" b="1" dirty="0"/>
              <a:t>NF Sport Specific selection criteria:</a:t>
            </a:r>
          </a:p>
          <a:p>
            <a:r>
              <a:rPr lang="en-AU" sz="4000" dirty="0"/>
              <a:t>Start on your own NF sport specific selection criteria.</a:t>
            </a:r>
          </a:p>
          <a:p>
            <a:r>
              <a:rPr lang="en-AU" sz="4000" i="1" dirty="0"/>
              <a:t>If you already have one. Use the checklist to see if you need to amend your selection policy</a:t>
            </a:r>
            <a:endParaRPr lang="en-AU" sz="3200" i="1" dirty="0"/>
          </a:p>
        </p:txBody>
      </p:sp>
    </p:spTree>
    <p:extLst>
      <p:ext uri="{BB962C8B-B14F-4D97-AF65-F5344CB8AC3E}">
        <p14:creationId xmlns:p14="http://schemas.microsoft.com/office/powerpoint/2010/main" val="24796100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Policies</a:t>
            </a:r>
            <a:endParaRPr lang="en-US" sz="3200" b="1" dirty="0">
              <a:ln/>
              <a:solidFill>
                <a:srgbClr val="FF0000"/>
              </a:solidFill>
            </a:endParaRPr>
          </a:p>
        </p:txBody>
      </p:sp>
    </p:spTree>
    <p:extLst>
      <p:ext uri="{BB962C8B-B14F-4D97-AF65-F5344CB8AC3E}">
        <p14:creationId xmlns:p14="http://schemas.microsoft.com/office/powerpoint/2010/main" val="13304974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028" y="344674"/>
            <a:ext cx="8229600" cy="1143000"/>
          </a:xfrm>
        </p:spPr>
        <p:txBody>
          <a:bodyPr>
            <a:normAutofit fontScale="90000"/>
          </a:bodyPr>
          <a:lstStyle/>
          <a:p>
            <a:r>
              <a:rPr lang="en-AU" b="1" dirty="0"/>
              <a:t>NF / Athlete Tiering System Policy &amp;</a:t>
            </a:r>
            <a:br>
              <a:rPr lang="en-AU" b="1" dirty="0"/>
            </a:br>
            <a:r>
              <a:rPr lang="en-AU" b="1" dirty="0"/>
              <a:t>Resource Allocation Policy</a:t>
            </a:r>
          </a:p>
        </p:txBody>
      </p:sp>
      <p:sp>
        <p:nvSpPr>
          <p:cNvPr id="3" name="TextBox 2"/>
          <p:cNvSpPr txBox="1"/>
          <p:nvPr/>
        </p:nvSpPr>
        <p:spPr>
          <a:xfrm>
            <a:off x="2053479" y="1750648"/>
            <a:ext cx="7296149" cy="3785652"/>
          </a:xfrm>
          <a:prstGeom prst="rect">
            <a:avLst/>
          </a:prstGeom>
          <a:noFill/>
        </p:spPr>
        <p:txBody>
          <a:bodyPr wrap="square" rtlCol="0">
            <a:spAutoFit/>
          </a:bodyPr>
          <a:lstStyle/>
          <a:p>
            <a:r>
              <a:rPr lang="en-AU" sz="4000" b="1" dirty="0"/>
              <a:t>Purpose</a:t>
            </a:r>
            <a:r>
              <a:rPr lang="en-AU" sz="4000" dirty="0"/>
              <a:t>:</a:t>
            </a:r>
          </a:p>
          <a:p>
            <a:r>
              <a:rPr lang="en-AU" sz="3200" dirty="0"/>
              <a:t>Transparent Process</a:t>
            </a:r>
            <a:endParaRPr lang="en-AU" sz="4000" dirty="0"/>
          </a:p>
          <a:p>
            <a:pPr marL="285750" indent="-285750">
              <a:buFont typeface="Arial" panose="020B0604020202020204" pitchFamily="34" charset="0"/>
              <a:buChar char="•"/>
            </a:pPr>
            <a:r>
              <a:rPr lang="en-AU" sz="3200" b="1" dirty="0"/>
              <a:t>HOW</a:t>
            </a:r>
            <a:r>
              <a:rPr lang="en-AU" sz="3200" dirty="0"/>
              <a:t> – How were they ranked?</a:t>
            </a:r>
          </a:p>
          <a:p>
            <a:pPr marL="285750" indent="-285750">
              <a:buFont typeface="Arial" panose="020B0604020202020204" pitchFamily="34" charset="0"/>
              <a:buChar char="•"/>
            </a:pPr>
            <a:r>
              <a:rPr lang="en-AU" sz="3200" b="1" dirty="0"/>
              <a:t>WHERE </a:t>
            </a:r>
            <a:r>
              <a:rPr lang="en-AU" sz="3200" dirty="0"/>
              <a:t>– Where are they ranked?</a:t>
            </a:r>
          </a:p>
          <a:p>
            <a:pPr marL="285750" indent="-285750">
              <a:buFont typeface="Arial" panose="020B0604020202020204" pitchFamily="34" charset="0"/>
              <a:buChar char="•"/>
            </a:pPr>
            <a:r>
              <a:rPr lang="en-AU" sz="3200" b="1" dirty="0"/>
              <a:t>WHY </a:t>
            </a:r>
            <a:r>
              <a:rPr lang="en-AU" sz="3200" dirty="0"/>
              <a:t>– Why are they ranked in this Tier?</a:t>
            </a:r>
          </a:p>
          <a:p>
            <a:pPr marL="285750" indent="-285750">
              <a:buFont typeface="Arial" panose="020B0604020202020204" pitchFamily="34" charset="0"/>
              <a:buChar char="•"/>
            </a:pPr>
            <a:r>
              <a:rPr lang="en-AU" sz="3200" b="1" dirty="0"/>
              <a:t>WHAT</a:t>
            </a:r>
            <a:r>
              <a:rPr lang="en-AU" sz="3200" dirty="0"/>
              <a:t> – What resources are they eligible for?</a:t>
            </a:r>
          </a:p>
        </p:txBody>
      </p:sp>
    </p:spTree>
    <p:extLst>
      <p:ext uri="{BB962C8B-B14F-4D97-AF65-F5344CB8AC3E}">
        <p14:creationId xmlns:p14="http://schemas.microsoft.com/office/powerpoint/2010/main" val="33747274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Resource Allocation Policy</a:t>
            </a:r>
          </a:p>
        </p:txBody>
      </p:sp>
      <p:sp>
        <p:nvSpPr>
          <p:cNvPr id="3" name="TextBox 2"/>
          <p:cNvSpPr txBox="1"/>
          <p:nvPr/>
        </p:nvSpPr>
        <p:spPr>
          <a:xfrm>
            <a:off x="838199" y="1041275"/>
            <a:ext cx="10730023" cy="4647426"/>
          </a:xfrm>
          <a:prstGeom prst="rect">
            <a:avLst/>
          </a:prstGeom>
          <a:noFill/>
        </p:spPr>
        <p:txBody>
          <a:bodyPr wrap="square" rtlCol="0">
            <a:spAutoFit/>
          </a:bodyPr>
          <a:lstStyle/>
          <a:p>
            <a:r>
              <a:rPr lang="en-AU" sz="3200" b="1" dirty="0"/>
              <a:t>Purpose</a:t>
            </a:r>
            <a:r>
              <a:rPr lang="en-AU" sz="3200" dirty="0"/>
              <a:t>:</a:t>
            </a:r>
          </a:p>
          <a:p>
            <a:pPr marL="285750" indent="-285750">
              <a:buFont typeface="Arial" panose="020B0604020202020204" pitchFamily="34" charset="0"/>
              <a:buChar char="•"/>
            </a:pPr>
            <a:r>
              <a:rPr lang="en-AU" sz="2400" dirty="0"/>
              <a:t>Allocate and disburse resources efficiently and effectively</a:t>
            </a:r>
          </a:p>
          <a:p>
            <a:pPr marL="285750" indent="-285750">
              <a:buFont typeface="Arial" panose="020B0604020202020204" pitchFamily="34" charset="0"/>
              <a:buChar char="•"/>
            </a:pPr>
            <a:r>
              <a:rPr lang="en-AU" sz="2400" dirty="0"/>
              <a:t>Optimize performance outcomes at major Games. </a:t>
            </a:r>
          </a:p>
          <a:p>
            <a:pPr marL="285750" indent="-285750">
              <a:buFont typeface="Arial" panose="020B0604020202020204" pitchFamily="34" charset="0"/>
              <a:buChar char="•"/>
            </a:pPr>
            <a:r>
              <a:rPr lang="en-AU" sz="2400" dirty="0"/>
              <a:t>Aligned with the Mission, Vision and Values </a:t>
            </a:r>
          </a:p>
          <a:p>
            <a:pPr marL="285750" indent="-285750">
              <a:buFont typeface="Arial" panose="020B0604020202020204" pitchFamily="34" charset="0"/>
              <a:buChar char="•"/>
            </a:pPr>
            <a:r>
              <a:rPr lang="en-AU" sz="2400" dirty="0"/>
              <a:t>Aligned with the overall performance objectives  </a:t>
            </a:r>
          </a:p>
          <a:p>
            <a:pPr marL="285750" indent="-285750">
              <a:buFont typeface="Arial" panose="020B0604020202020204" pitchFamily="34" charset="0"/>
              <a:buChar char="•"/>
            </a:pPr>
            <a:r>
              <a:rPr lang="en-AU" sz="2400" dirty="0"/>
              <a:t>Aligned with the ‘NF and Athlete Tiering system policy (2021)’ </a:t>
            </a:r>
          </a:p>
          <a:p>
            <a:pPr marL="285750" indent="-285750">
              <a:buFont typeface="Arial" panose="020B0604020202020204" pitchFamily="34" charset="0"/>
              <a:buChar char="•"/>
            </a:pPr>
            <a:r>
              <a:rPr lang="en-AU" sz="2400" dirty="0"/>
              <a:t>Merged with the PNGOC ‘Sport Funding Support Policy’ (2017). </a:t>
            </a:r>
          </a:p>
          <a:p>
            <a:pPr marL="285750" indent="-285750">
              <a:buFont typeface="Arial" panose="020B0604020202020204" pitchFamily="34" charset="0"/>
              <a:buChar char="•"/>
            </a:pPr>
            <a:r>
              <a:rPr lang="en-AU" sz="2400" dirty="0"/>
              <a:t>Achieve Team PNG’s Performance Strategy vision, </a:t>
            </a:r>
          </a:p>
          <a:p>
            <a:pPr marL="285750" indent="-285750">
              <a:buFont typeface="Arial" panose="020B0604020202020204" pitchFamily="34" charset="0"/>
              <a:buChar char="•"/>
            </a:pPr>
            <a:r>
              <a:rPr lang="en-AU" sz="2400" dirty="0"/>
              <a:t>Achieve respective major Games targets </a:t>
            </a:r>
          </a:p>
          <a:p>
            <a:pPr marL="285750" indent="-285750">
              <a:buFont typeface="Arial" panose="020B0604020202020204" pitchFamily="34" charset="0"/>
              <a:buChar char="•"/>
            </a:pPr>
            <a:r>
              <a:rPr lang="en-AU" sz="2400" dirty="0"/>
              <a:t>Achieve certain primary and secondary objectives.</a:t>
            </a:r>
          </a:p>
          <a:p>
            <a:pPr marL="285750" indent="-285750">
              <a:buFont typeface="Arial" panose="020B0604020202020204" pitchFamily="34" charset="0"/>
              <a:buChar char="•"/>
            </a:pPr>
            <a:r>
              <a:rPr lang="en-AU" sz="2400" dirty="0"/>
              <a:t>Primary objective - Resources allocated in a fair, equitable, transparent and standardized manner. </a:t>
            </a:r>
          </a:p>
        </p:txBody>
      </p:sp>
    </p:spTree>
    <p:extLst>
      <p:ext uri="{BB962C8B-B14F-4D97-AF65-F5344CB8AC3E}">
        <p14:creationId xmlns:p14="http://schemas.microsoft.com/office/powerpoint/2010/main" val="1028075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dirty="0"/>
              <a:t>8</a:t>
            </a:r>
            <a:r>
              <a:rPr lang="en-AU" sz="4800" baseline="30000" dirty="0"/>
              <a:t>th</a:t>
            </a:r>
            <a:r>
              <a:rPr lang="en-AU" sz="4800" dirty="0"/>
              <a:t> PNG Games Update</a:t>
            </a:r>
          </a:p>
        </p:txBody>
      </p:sp>
      <p:sp>
        <p:nvSpPr>
          <p:cNvPr id="3" name="TextBox 2"/>
          <p:cNvSpPr txBox="1"/>
          <p:nvPr/>
        </p:nvSpPr>
        <p:spPr>
          <a:xfrm>
            <a:off x="838200" y="1611548"/>
            <a:ext cx="3764280" cy="1077218"/>
          </a:xfrm>
          <a:prstGeom prst="rect">
            <a:avLst/>
          </a:prstGeom>
          <a:noFill/>
        </p:spPr>
        <p:txBody>
          <a:bodyPr wrap="square" rtlCol="0">
            <a:spAutoFit/>
          </a:bodyPr>
          <a:lstStyle/>
          <a:p>
            <a:r>
              <a:rPr lang="en-AU" sz="3200" b="1" dirty="0"/>
              <a:t>Sports Directorate</a:t>
            </a:r>
            <a:r>
              <a:rPr lang="en-AU" sz="3200" dirty="0"/>
              <a:t>:</a:t>
            </a:r>
          </a:p>
          <a:p>
            <a:r>
              <a:rPr lang="en-US" sz="3200" dirty="0"/>
              <a:t>Mr. Samu Sasama</a:t>
            </a:r>
            <a:endParaRPr lang="en-AU"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3082" y="1278173"/>
            <a:ext cx="4168307" cy="4112977"/>
          </a:xfrm>
          <a:prstGeom prst="rect">
            <a:avLst/>
          </a:prstGeom>
          <a:ln>
            <a:noFill/>
          </a:ln>
          <a:effectLst>
            <a:softEdge rad="112500"/>
          </a:effectLst>
        </p:spPr>
      </p:pic>
    </p:spTree>
    <p:extLst>
      <p:ext uri="{BB962C8B-B14F-4D97-AF65-F5344CB8AC3E}">
        <p14:creationId xmlns:p14="http://schemas.microsoft.com/office/powerpoint/2010/main" val="249579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Resource Allocation Policy</a:t>
            </a:r>
          </a:p>
        </p:txBody>
      </p:sp>
      <p:sp>
        <p:nvSpPr>
          <p:cNvPr id="3" name="TextBox 2"/>
          <p:cNvSpPr txBox="1"/>
          <p:nvPr/>
        </p:nvSpPr>
        <p:spPr>
          <a:xfrm>
            <a:off x="838199" y="1041275"/>
            <a:ext cx="10155865" cy="4278094"/>
          </a:xfrm>
          <a:prstGeom prst="rect">
            <a:avLst/>
          </a:prstGeom>
          <a:noFill/>
        </p:spPr>
        <p:txBody>
          <a:bodyPr wrap="square" rtlCol="0">
            <a:spAutoFit/>
          </a:bodyPr>
          <a:lstStyle/>
          <a:p>
            <a:r>
              <a:rPr lang="en-AU" sz="3200" b="1" dirty="0"/>
              <a:t>Purpose</a:t>
            </a:r>
            <a:r>
              <a:rPr lang="en-AU" sz="3200" dirty="0"/>
              <a:t>:</a:t>
            </a:r>
          </a:p>
          <a:p>
            <a:pPr marL="285750" indent="-285750">
              <a:buFont typeface="Arial" panose="020B0604020202020204" pitchFamily="34" charset="0"/>
              <a:buChar char="•"/>
            </a:pPr>
            <a:r>
              <a:rPr lang="en-AU" sz="2400" dirty="0"/>
              <a:t>Tiering Policy - NFs &amp; athletes will know </a:t>
            </a:r>
            <a:r>
              <a:rPr lang="en-AU" sz="2400" b="1" dirty="0"/>
              <a:t>HOW</a:t>
            </a:r>
            <a:r>
              <a:rPr lang="en-AU" sz="2400" dirty="0"/>
              <a:t>, </a:t>
            </a:r>
            <a:r>
              <a:rPr lang="en-AU" sz="2400" b="1" dirty="0"/>
              <a:t>WHERE</a:t>
            </a:r>
            <a:r>
              <a:rPr lang="en-AU" sz="2400" dirty="0"/>
              <a:t> and </a:t>
            </a:r>
            <a:r>
              <a:rPr lang="en-AU" sz="2400" b="1" dirty="0"/>
              <a:t>WHY</a:t>
            </a:r>
            <a:r>
              <a:rPr lang="en-AU" sz="2400" dirty="0"/>
              <a:t> they are ranked in specific tiers. </a:t>
            </a:r>
          </a:p>
          <a:p>
            <a:pPr marL="285750" indent="-285750">
              <a:buFont typeface="Arial" panose="020B0604020202020204" pitchFamily="34" charset="0"/>
              <a:buChar char="•"/>
            </a:pPr>
            <a:r>
              <a:rPr lang="en-AU" sz="2400" dirty="0"/>
              <a:t>NFs and athletes know </a:t>
            </a:r>
            <a:r>
              <a:rPr lang="en-AU" sz="2400" b="1" dirty="0"/>
              <a:t>WHAT </a:t>
            </a:r>
            <a:r>
              <a:rPr lang="en-AU" sz="2400" dirty="0"/>
              <a:t>they are eligible to receive (dependent on resources).</a:t>
            </a:r>
          </a:p>
          <a:p>
            <a:pPr marL="285750" indent="-285750">
              <a:buFont typeface="Arial" panose="020B0604020202020204" pitchFamily="34" charset="0"/>
              <a:buChar char="•"/>
            </a:pPr>
            <a:r>
              <a:rPr lang="en-AU" sz="2400" dirty="0"/>
              <a:t>Secondary objective - NFs and athletes understand what’s needed to improve in areas of performance</a:t>
            </a:r>
          </a:p>
          <a:p>
            <a:pPr marL="342900" indent="-342900">
              <a:buFont typeface="Arial" panose="020B0604020202020204" pitchFamily="34" charset="0"/>
              <a:buChar char="•"/>
            </a:pPr>
            <a:r>
              <a:rPr lang="en-AU" sz="2400" dirty="0"/>
              <a:t>Initial Sport Funding Support Policy (2017) provided guidelines in terms of being compliant and eligible to receive funding support however; it did not specify in detail </a:t>
            </a:r>
            <a:r>
              <a:rPr lang="en-AU" sz="2400" b="1" dirty="0"/>
              <a:t>HOW</a:t>
            </a:r>
            <a:r>
              <a:rPr lang="en-AU" sz="2400" dirty="0"/>
              <a:t>, </a:t>
            </a:r>
            <a:r>
              <a:rPr lang="en-AU" sz="2400" b="1" dirty="0"/>
              <a:t>WHERE</a:t>
            </a:r>
            <a:r>
              <a:rPr lang="en-AU" sz="2400" dirty="0"/>
              <a:t> and </a:t>
            </a:r>
            <a:r>
              <a:rPr lang="en-AU" sz="2400" b="1" dirty="0"/>
              <a:t>WHY </a:t>
            </a:r>
            <a:r>
              <a:rPr lang="en-AU" sz="2400" dirty="0"/>
              <a:t>they were ranked in specific tiers and </a:t>
            </a:r>
            <a:r>
              <a:rPr lang="en-AU" sz="2400" b="1" dirty="0"/>
              <a:t>WHAT </a:t>
            </a:r>
            <a:r>
              <a:rPr lang="en-AU" sz="2400" dirty="0"/>
              <a:t>type of areas they could be supported in.  </a:t>
            </a:r>
          </a:p>
        </p:txBody>
      </p:sp>
    </p:spTree>
    <p:extLst>
      <p:ext uri="{BB962C8B-B14F-4D97-AF65-F5344CB8AC3E}">
        <p14:creationId xmlns:p14="http://schemas.microsoft.com/office/powerpoint/2010/main" val="385055025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NF / Athlete Tiering System Policy</a:t>
            </a:r>
          </a:p>
        </p:txBody>
      </p:sp>
      <p:sp>
        <p:nvSpPr>
          <p:cNvPr id="3" name="TextBox 2"/>
          <p:cNvSpPr txBox="1"/>
          <p:nvPr/>
        </p:nvSpPr>
        <p:spPr>
          <a:xfrm>
            <a:off x="838200" y="969557"/>
            <a:ext cx="10515600" cy="4647426"/>
          </a:xfrm>
          <a:prstGeom prst="rect">
            <a:avLst/>
          </a:prstGeom>
          <a:noFill/>
        </p:spPr>
        <p:txBody>
          <a:bodyPr wrap="square" rtlCol="0">
            <a:spAutoFit/>
          </a:bodyPr>
          <a:lstStyle/>
          <a:p>
            <a:r>
              <a:rPr lang="en-AU" sz="3200" b="1" dirty="0"/>
              <a:t>Purpose</a:t>
            </a:r>
            <a:r>
              <a:rPr lang="en-AU" sz="3200" dirty="0"/>
              <a:t>:</a:t>
            </a:r>
          </a:p>
          <a:p>
            <a:pPr marL="285750" indent="-285750">
              <a:buFont typeface="Arial" panose="020B0604020202020204" pitchFamily="34" charset="0"/>
              <a:buChar char="•"/>
            </a:pPr>
            <a:r>
              <a:rPr lang="en-AU" sz="2400" dirty="0"/>
              <a:t>Rank and tier NFs, athletes and teams </a:t>
            </a:r>
          </a:p>
          <a:p>
            <a:pPr marL="285750" indent="-285750">
              <a:buFont typeface="Arial" panose="020B0604020202020204" pitchFamily="34" charset="0"/>
              <a:buChar char="•"/>
            </a:pPr>
            <a:r>
              <a:rPr lang="en-AU" sz="2400" dirty="0"/>
              <a:t>Prioritization and efficiency of allocating resources and providing support.</a:t>
            </a:r>
          </a:p>
          <a:p>
            <a:pPr marL="285750" indent="-285750">
              <a:buFont typeface="Arial" panose="020B0604020202020204" pitchFamily="34" charset="0"/>
              <a:buChar char="•"/>
            </a:pPr>
            <a:r>
              <a:rPr lang="en-AU" sz="2400" dirty="0"/>
              <a:t>Not every NF can be optimally supported in every element of high performance sport. </a:t>
            </a:r>
          </a:p>
          <a:p>
            <a:pPr marL="285750" indent="-285750">
              <a:buFont typeface="Arial" panose="020B0604020202020204" pitchFamily="34" charset="0"/>
              <a:buChar char="•"/>
            </a:pPr>
            <a:r>
              <a:rPr lang="en-AU" sz="2400" dirty="0"/>
              <a:t>A guide for application of the RAP.</a:t>
            </a:r>
          </a:p>
          <a:p>
            <a:pPr marL="285750" indent="-285750">
              <a:buFont typeface="Arial" panose="020B0604020202020204" pitchFamily="34" charset="0"/>
              <a:buChar char="•"/>
            </a:pPr>
            <a:r>
              <a:rPr lang="en-AU" sz="2400" dirty="0"/>
              <a:t>Collaborative process between PNGOC and NFs</a:t>
            </a:r>
          </a:p>
          <a:p>
            <a:pPr marL="285750" indent="-285750">
              <a:buFont typeface="Arial" panose="020B0604020202020204" pitchFamily="34" charset="0"/>
              <a:buChar char="•"/>
            </a:pPr>
            <a:r>
              <a:rPr lang="en-AU" sz="2400" dirty="0"/>
              <a:t>Determines the status of the NF and Athletes in specific areas relevant to several critical success factors. </a:t>
            </a:r>
          </a:p>
          <a:p>
            <a:pPr marL="285750" indent="-285750">
              <a:buFont typeface="Arial" panose="020B0604020202020204" pitchFamily="34" charset="0"/>
              <a:buChar char="•"/>
            </a:pPr>
            <a:r>
              <a:rPr lang="en-AU" sz="2400" dirty="0"/>
              <a:t>Combined with the RAP to achieve Team PNG’s Games Performance Strategy vision as well as respective major Games targets and certain primary and secondary objectives.</a:t>
            </a:r>
          </a:p>
        </p:txBody>
      </p:sp>
    </p:spTree>
    <p:extLst>
      <p:ext uri="{BB962C8B-B14F-4D97-AF65-F5344CB8AC3E}">
        <p14:creationId xmlns:p14="http://schemas.microsoft.com/office/powerpoint/2010/main" val="18017676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NF / Athlete Tiering System Policy</a:t>
            </a:r>
          </a:p>
        </p:txBody>
      </p:sp>
      <p:sp>
        <p:nvSpPr>
          <p:cNvPr id="3" name="TextBox 2"/>
          <p:cNvSpPr txBox="1"/>
          <p:nvPr/>
        </p:nvSpPr>
        <p:spPr>
          <a:xfrm>
            <a:off x="838199" y="1112992"/>
            <a:ext cx="10315353" cy="3908762"/>
          </a:xfrm>
          <a:prstGeom prst="rect">
            <a:avLst/>
          </a:prstGeom>
          <a:noFill/>
        </p:spPr>
        <p:txBody>
          <a:bodyPr wrap="square" rtlCol="0">
            <a:spAutoFit/>
          </a:bodyPr>
          <a:lstStyle/>
          <a:p>
            <a:r>
              <a:rPr lang="en-AU" sz="3200" b="1" dirty="0"/>
              <a:t>Purpose</a:t>
            </a:r>
            <a:r>
              <a:rPr lang="en-AU" sz="3200" dirty="0"/>
              <a:t>:</a:t>
            </a:r>
          </a:p>
          <a:p>
            <a:pPr marL="285750" indent="-285750">
              <a:buFont typeface="Arial" panose="020B0604020202020204" pitchFamily="34" charset="0"/>
              <a:buChar char="•"/>
            </a:pPr>
            <a:r>
              <a:rPr lang="en-AU" sz="2400" dirty="0"/>
              <a:t>Primary objective - Resources allocated to NFs and athletes in a fair, equitable, transparent and standardized manner. </a:t>
            </a:r>
          </a:p>
          <a:p>
            <a:pPr marL="285750" indent="-285750">
              <a:buFont typeface="Arial" panose="020B0604020202020204" pitchFamily="34" charset="0"/>
              <a:buChar char="•"/>
            </a:pPr>
            <a:r>
              <a:rPr lang="en-AU" sz="2400" dirty="0"/>
              <a:t>The NFs and athletes will know </a:t>
            </a:r>
            <a:r>
              <a:rPr lang="en-AU" sz="2400" b="1" dirty="0"/>
              <a:t>HOW</a:t>
            </a:r>
            <a:r>
              <a:rPr lang="en-AU" sz="2400" dirty="0"/>
              <a:t>, </a:t>
            </a:r>
            <a:r>
              <a:rPr lang="en-AU" sz="2400" b="1" dirty="0"/>
              <a:t>WHERE </a:t>
            </a:r>
            <a:r>
              <a:rPr lang="en-AU" sz="2400" dirty="0"/>
              <a:t>and </a:t>
            </a:r>
            <a:r>
              <a:rPr lang="en-AU" sz="2400" b="1" dirty="0"/>
              <a:t>WHY </a:t>
            </a:r>
            <a:r>
              <a:rPr lang="en-AU" sz="2400" dirty="0"/>
              <a:t>they are ranked in specific tiers according to published criteria. </a:t>
            </a:r>
          </a:p>
          <a:p>
            <a:pPr marL="285750" indent="-285750">
              <a:buFont typeface="Arial" panose="020B0604020202020204" pitchFamily="34" charset="0"/>
              <a:buChar char="•"/>
            </a:pPr>
            <a:r>
              <a:rPr lang="en-AU" sz="2400" dirty="0"/>
              <a:t>The RAP, NFs and individual athletes will know </a:t>
            </a:r>
            <a:r>
              <a:rPr lang="en-AU" sz="2400" b="1" dirty="0"/>
              <a:t>WHAT </a:t>
            </a:r>
            <a:r>
              <a:rPr lang="en-AU" sz="2400" dirty="0"/>
              <a:t>resources they are eligible to receive (dependent on resources).</a:t>
            </a:r>
          </a:p>
          <a:p>
            <a:pPr marL="285750" indent="-285750">
              <a:buFont typeface="Arial" panose="020B0604020202020204" pitchFamily="34" charset="0"/>
              <a:buChar char="•"/>
            </a:pPr>
            <a:r>
              <a:rPr lang="en-AU" sz="2400" dirty="0"/>
              <a:t>The secondary objective - NFs and athletes understand what they need to do to improve in areas of performance and/or other areas of operation according to the NF and individual athlete ranking criteria</a:t>
            </a:r>
          </a:p>
        </p:txBody>
      </p:sp>
    </p:spTree>
    <p:extLst>
      <p:ext uri="{BB962C8B-B14F-4D97-AF65-F5344CB8AC3E}">
        <p14:creationId xmlns:p14="http://schemas.microsoft.com/office/powerpoint/2010/main" val="2567905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897" y="133351"/>
            <a:ext cx="8229600" cy="657225"/>
          </a:xfrm>
        </p:spPr>
        <p:txBody>
          <a:bodyPr>
            <a:normAutofit fontScale="90000"/>
          </a:bodyPr>
          <a:lstStyle/>
          <a:p>
            <a:r>
              <a:rPr lang="en-AU" dirty="0"/>
              <a:t>Performance Evaluation Criteria’s</a:t>
            </a:r>
          </a:p>
        </p:txBody>
      </p:sp>
      <p:graphicFrame>
        <p:nvGraphicFramePr>
          <p:cNvPr id="4" name="Table 3"/>
          <p:cNvGraphicFramePr>
            <a:graphicFrameLocks noGrp="1"/>
          </p:cNvGraphicFramePr>
          <p:nvPr>
            <p:extLst>
              <p:ext uri="{D42A27DB-BD31-4B8C-83A1-F6EECF244321}">
                <p14:modId xmlns:p14="http://schemas.microsoft.com/office/powerpoint/2010/main" val="953132110"/>
              </p:ext>
            </p:extLst>
          </p:nvPr>
        </p:nvGraphicFramePr>
        <p:xfrm>
          <a:off x="147508" y="1081978"/>
          <a:ext cx="8839200" cy="4404301"/>
        </p:xfrm>
        <a:graphic>
          <a:graphicData uri="http://schemas.openxmlformats.org/drawingml/2006/table">
            <a:tbl>
              <a:tblPr firstRow="1" firstCol="1" bandRow="1">
                <a:tableStyleId>{5C22544A-7EE6-4342-B048-85BDC9FD1C3A}</a:tableStyleId>
              </a:tblPr>
              <a:tblGrid>
                <a:gridCol w="2257425">
                  <a:extLst>
                    <a:ext uri="{9D8B030D-6E8A-4147-A177-3AD203B41FA5}">
                      <a16:colId xmlns:a16="http://schemas.microsoft.com/office/drawing/2014/main" val="2860455087"/>
                    </a:ext>
                  </a:extLst>
                </a:gridCol>
                <a:gridCol w="6581775">
                  <a:extLst>
                    <a:ext uri="{9D8B030D-6E8A-4147-A177-3AD203B41FA5}">
                      <a16:colId xmlns:a16="http://schemas.microsoft.com/office/drawing/2014/main" val="1676176161"/>
                    </a:ext>
                  </a:extLst>
                </a:gridCol>
              </a:tblGrid>
              <a:tr h="167628">
                <a:tc>
                  <a:txBody>
                    <a:bodyPr/>
                    <a:lstStyle/>
                    <a:p>
                      <a:pPr algn="ctr">
                        <a:spcAft>
                          <a:spcPts val="0"/>
                        </a:spcAft>
                      </a:pPr>
                      <a:r>
                        <a:rPr lang="en-US" sz="1800">
                          <a:effectLst/>
                        </a:rPr>
                        <a:t>Evaluation criteria</a:t>
                      </a:r>
                      <a:endParaRPr lang="en-AU" sz="1800">
                        <a:effectLst/>
                        <a:latin typeface="Cambria" panose="02040503050406030204" pitchFamily="18" charset="0"/>
                        <a:ea typeface="MS Mincho"/>
                        <a:cs typeface="Times New Roman" panose="02020603050405020304" pitchFamily="18" charset="0"/>
                      </a:endParaRPr>
                    </a:p>
                  </a:txBody>
                  <a:tcPr marL="62861" marR="62861" marT="0" marB="0"/>
                </a:tc>
                <a:tc>
                  <a:txBody>
                    <a:bodyPr/>
                    <a:lstStyle/>
                    <a:p>
                      <a:pPr algn="ctr">
                        <a:spcAft>
                          <a:spcPts val="0"/>
                        </a:spcAft>
                      </a:pPr>
                      <a:r>
                        <a:rPr lang="en-US" sz="1800" dirty="0">
                          <a:effectLst/>
                        </a:rPr>
                        <a:t>Broad description of elements that can be included in this criteria</a:t>
                      </a:r>
                      <a:endParaRPr lang="en-AU" sz="18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804331113"/>
                  </a:ext>
                </a:extLst>
              </a:tr>
              <a:tr h="970815">
                <a:tc>
                  <a:txBody>
                    <a:bodyPr/>
                    <a:lstStyle/>
                    <a:p>
                      <a:pPr algn="ctr">
                        <a:spcAft>
                          <a:spcPts val="0"/>
                        </a:spcAft>
                      </a:pPr>
                      <a:r>
                        <a:rPr lang="en-US" sz="1800" dirty="0">
                          <a:effectLst/>
                        </a:rPr>
                        <a:t>Athlete/Team performance ranking &amp; Trend</a:t>
                      </a:r>
                      <a:endParaRPr lang="en-AU" sz="18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marL="285750" indent="-285750">
                        <a:spcAft>
                          <a:spcPts val="0"/>
                        </a:spcAft>
                        <a:buFont typeface="Arial" panose="020B0604020202020204" pitchFamily="34" charset="0"/>
                        <a:buChar char="•"/>
                      </a:pPr>
                      <a:r>
                        <a:rPr lang="en-US" sz="1800" dirty="0">
                          <a:effectLst/>
                          <a:latin typeface="+mn-lt"/>
                        </a:rPr>
                        <a:t>This area will include performances in World/Olympic/ Commonwealth/Pacific ranking</a:t>
                      </a:r>
                    </a:p>
                    <a:p>
                      <a:pPr marL="285750" indent="-285750">
                        <a:spcAft>
                          <a:spcPts val="0"/>
                        </a:spcAft>
                        <a:buFont typeface="Arial" panose="020B0604020202020204" pitchFamily="34" charset="0"/>
                        <a:buChar char="•"/>
                      </a:pPr>
                      <a:r>
                        <a:rPr lang="en-US" sz="1800" dirty="0">
                          <a:effectLst/>
                          <a:latin typeface="+mn-lt"/>
                        </a:rPr>
                        <a:t>These criteria will consider the amount and direction of change in ranking and/or performance results.</a:t>
                      </a:r>
                      <a:endParaRPr lang="en-AU" sz="1800" dirty="0">
                        <a:effectLst/>
                        <a:latin typeface="+mn-lt"/>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898638210"/>
                  </a:ext>
                </a:extLst>
              </a:tr>
              <a:tr h="335256">
                <a:tc>
                  <a:txBody>
                    <a:bodyPr/>
                    <a:lstStyle/>
                    <a:p>
                      <a:pPr algn="ctr">
                        <a:spcAft>
                          <a:spcPts val="0"/>
                        </a:spcAft>
                      </a:pPr>
                      <a:r>
                        <a:rPr lang="en-US" sz="1800" dirty="0">
                          <a:effectLst/>
                        </a:rPr>
                        <a:t>Team 2022 – Commonwealth</a:t>
                      </a:r>
                      <a:r>
                        <a:rPr lang="en-US" sz="1800" baseline="0" dirty="0">
                          <a:effectLst/>
                        </a:rPr>
                        <a:t> Games</a:t>
                      </a:r>
                      <a:endParaRPr lang="en-AU" sz="18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marL="285750" indent="-285750">
                        <a:spcAft>
                          <a:spcPts val="0"/>
                        </a:spcAft>
                        <a:buFont typeface="Arial" panose="020B0604020202020204" pitchFamily="34" charset="0"/>
                        <a:buChar char="•"/>
                      </a:pPr>
                      <a:r>
                        <a:rPr lang="en-US" sz="1800" dirty="0">
                          <a:effectLst/>
                          <a:latin typeface="+mn-lt"/>
                        </a:rPr>
                        <a:t>Number of medals</a:t>
                      </a:r>
                      <a:r>
                        <a:rPr lang="en-US" sz="1800" baseline="0" dirty="0">
                          <a:effectLst/>
                          <a:latin typeface="+mn-lt"/>
                        </a:rPr>
                        <a:t> available at the Birmingham 2022 CWG</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Previous Games experience</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Predicted Performances</a:t>
                      </a:r>
                      <a:endParaRPr lang="en-AU" sz="1800" dirty="0">
                        <a:effectLst/>
                        <a:latin typeface="+mn-lt"/>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823526272"/>
                  </a:ext>
                </a:extLst>
              </a:tr>
              <a:tr h="838141">
                <a:tc>
                  <a:txBody>
                    <a:bodyPr/>
                    <a:lstStyle/>
                    <a:p>
                      <a:pPr algn="ctr">
                        <a:spcAft>
                          <a:spcPts val="0"/>
                        </a:spcAft>
                      </a:pPr>
                      <a:r>
                        <a:rPr lang="en-US" sz="1800" dirty="0">
                          <a:effectLst/>
                        </a:rPr>
                        <a:t>Team 2023 – Pacific Games</a:t>
                      </a:r>
                      <a:endParaRPr lang="en-AU" sz="18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marL="285750" indent="-285750">
                        <a:spcAft>
                          <a:spcPts val="0"/>
                        </a:spcAft>
                        <a:buFont typeface="Arial" panose="020B0604020202020204" pitchFamily="34" charset="0"/>
                        <a:buChar char="•"/>
                      </a:pPr>
                      <a:r>
                        <a:rPr lang="en-US" sz="1800" dirty="0">
                          <a:effectLst/>
                          <a:latin typeface="+mn-lt"/>
                        </a:rPr>
                        <a:t>Number of medals</a:t>
                      </a:r>
                      <a:r>
                        <a:rPr lang="en-US" sz="1800" baseline="0" dirty="0">
                          <a:effectLst/>
                          <a:latin typeface="+mn-lt"/>
                        </a:rPr>
                        <a:t> available at the SI 2023 Pacific Games</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Previous Games experience</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Predicted Performances</a:t>
                      </a:r>
                      <a:endParaRPr lang="en-AU" sz="1800" dirty="0">
                        <a:effectLst/>
                        <a:latin typeface="+mn-lt"/>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011480742"/>
                  </a:ext>
                </a:extLst>
              </a:tr>
              <a:tr h="670513">
                <a:tc>
                  <a:txBody>
                    <a:bodyPr/>
                    <a:lstStyle/>
                    <a:p>
                      <a:pPr algn="ctr">
                        <a:spcAft>
                          <a:spcPts val="0"/>
                        </a:spcAft>
                      </a:pPr>
                      <a:r>
                        <a:rPr lang="en-US" sz="1800" dirty="0">
                          <a:effectLst/>
                        </a:rPr>
                        <a:t>Team 2024 – Olympic Games</a:t>
                      </a:r>
                      <a:endParaRPr lang="en-AU" sz="18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marL="285750" indent="-285750">
                        <a:spcAft>
                          <a:spcPts val="0"/>
                        </a:spcAft>
                        <a:buFont typeface="Arial" panose="020B0604020202020204" pitchFamily="34" charset="0"/>
                        <a:buChar char="•"/>
                      </a:pPr>
                      <a:r>
                        <a:rPr lang="en-US" sz="1800" dirty="0">
                          <a:effectLst/>
                          <a:latin typeface="+mn-lt"/>
                        </a:rPr>
                        <a:t>Qualification Process</a:t>
                      </a:r>
                    </a:p>
                    <a:p>
                      <a:pPr marL="285750" indent="-285750">
                        <a:spcAft>
                          <a:spcPts val="0"/>
                        </a:spcAft>
                        <a:buFont typeface="Arial" panose="020B0604020202020204" pitchFamily="34" charset="0"/>
                        <a:buChar char="•"/>
                      </a:pPr>
                      <a:r>
                        <a:rPr lang="en-US" sz="1800" dirty="0">
                          <a:effectLst/>
                          <a:latin typeface="+mn-lt"/>
                          <a:ea typeface="MS Mincho"/>
                          <a:cs typeface="Times New Roman" panose="02020603050405020304" pitchFamily="18" charset="0"/>
                        </a:rPr>
                        <a:t>Olympic</a:t>
                      </a:r>
                      <a:r>
                        <a:rPr lang="en-US" sz="1800" baseline="0" dirty="0">
                          <a:effectLst/>
                          <a:latin typeface="+mn-lt"/>
                          <a:ea typeface="MS Mincho"/>
                          <a:cs typeface="Times New Roman" panose="02020603050405020304" pitchFamily="18" charset="0"/>
                        </a:rPr>
                        <a:t> competition structure</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Olympic Ranking</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Previous Games experience</a:t>
                      </a:r>
                    </a:p>
                    <a:p>
                      <a:pPr marL="285750" indent="-285750">
                        <a:spcAft>
                          <a:spcPts val="0"/>
                        </a:spcAft>
                        <a:buFont typeface="Arial" panose="020B0604020202020204" pitchFamily="34" charset="0"/>
                        <a:buChar char="•"/>
                      </a:pPr>
                      <a:r>
                        <a:rPr lang="en-US" sz="1800" baseline="0" dirty="0">
                          <a:effectLst/>
                          <a:latin typeface="+mn-lt"/>
                          <a:ea typeface="MS Mincho"/>
                          <a:cs typeface="Times New Roman" panose="02020603050405020304" pitchFamily="18" charset="0"/>
                        </a:rPr>
                        <a:t>Predicted performances</a:t>
                      </a:r>
                      <a:endParaRPr lang="en-AU" sz="1800" dirty="0">
                        <a:effectLst/>
                        <a:latin typeface="+mn-lt"/>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1680520025"/>
                  </a:ext>
                </a:extLst>
              </a:tr>
            </a:tbl>
          </a:graphicData>
        </a:graphic>
      </p:graphicFrame>
      <p:sp>
        <p:nvSpPr>
          <p:cNvPr id="3" name="TextBox 2"/>
          <p:cNvSpPr txBox="1"/>
          <p:nvPr/>
        </p:nvSpPr>
        <p:spPr>
          <a:xfrm>
            <a:off x="9583948" y="1178957"/>
            <a:ext cx="2281988" cy="2308324"/>
          </a:xfrm>
          <a:prstGeom prst="rect">
            <a:avLst/>
          </a:prstGeom>
          <a:noFill/>
        </p:spPr>
        <p:txBody>
          <a:bodyPr wrap="square" rtlCol="0">
            <a:spAutoFit/>
          </a:bodyPr>
          <a:lstStyle/>
          <a:p>
            <a:r>
              <a:rPr lang="en-AU" dirty="0"/>
              <a:t>Scoring:</a:t>
            </a:r>
          </a:p>
          <a:p>
            <a:r>
              <a:rPr lang="en-AU" b="1" dirty="0"/>
              <a:t>Level 1 </a:t>
            </a:r>
            <a:r>
              <a:rPr lang="en-AU" dirty="0"/>
              <a:t>– 1 Point (Some have “0”points for not meeting any criteria at all)</a:t>
            </a:r>
          </a:p>
          <a:p>
            <a:r>
              <a:rPr lang="en-AU" b="1" dirty="0"/>
              <a:t>Level 2 </a:t>
            </a:r>
            <a:r>
              <a:rPr lang="en-AU" dirty="0"/>
              <a:t>– 3 Points</a:t>
            </a:r>
          </a:p>
          <a:p>
            <a:r>
              <a:rPr lang="en-AU" b="1" dirty="0"/>
              <a:t>Level 3 </a:t>
            </a:r>
            <a:r>
              <a:rPr lang="en-AU" dirty="0"/>
              <a:t>– 5 Points</a:t>
            </a:r>
          </a:p>
          <a:p>
            <a:r>
              <a:rPr lang="en-AU" b="1" dirty="0"/>
              <a:t>Level 4 </a:t>
            </a:r>
            <a:r>
              <a:rPr lang="en-AU" dirty="0"/>
              <a:t>– 7 Points</a:t>
            </a:r>
          </a:p>
        </p:txBody>
      </p:sp>
    </p:spTree>
    <p:extLst>
      <p:ext uri="{BB962C8B-B14F-4D97-AF65-F5344CB8AC3E}">
        <p14:creationId xmlns:p14="http://schemas.microsoft.com/office/powerpoint/2010/main" val="18353431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593" y="133350"/>
            <a:ext cx="10490480" cy="1190625"/>
          </a:xfrm>
        </p:spPr>
        <p:txBody>
          <a:bodyPr>
            <a:normAutofit fontScale="90000"/>
          </a:bodyPr>
          <a:lstStyle/>
          <a:p>
            <a:r>
              <a:rPr lang="en-AU" dirty="0"/>
              <a:t>Performance Evaluation Scoring – </a:t>
            </a:r>
            <a:br>
              <a:rPr lang="en-AU" dirty="0"/>
            </a:br>
            <a:r>
              <a:rPr lang="en-AU" dirty="0"/>
              <a:t>Athlete Ranking</a:t>
            </a:r>
          </a:p>
        </p:txBody>
      </p:sp>
      <p:graphicFrame>
        <p:nvGraphicFramePr>
          <p:cNvPr id="3" name="Table 2"/>
          <p:cNvGraphicFramePr>
            <a:graphicFrameLocks noGrp="1"/>
          </p:cNvGraphicFramePr>
          <p:nvPr>
            <p:extLst>
              <p:ext uri="{D42A27DB-BD31-4B8C-83A1-F6EECF244321}">
                <p14:modId xmlns:p14="http://schemas.microsoft.com/office/powerpoint/2010/main" val="647610698"/>
              </p:ext>
            </p:extLst>
          </p:nvPr>
        </p:nvGraphicFramePr>
        <p:xfrm>
          <a:off x="954593" y="1323975"/>
          <a:ext cx="10007575" cy="4581572"/>
        </p:xfrm>
        <a:graphic>
          <a:graphicData uri="http://schemas.openxmlformats.org/drawingml/2006/table">
            <a:tbl>
              <a:tblPr>
                <a:tableStyleId>{5C22544A-7EE6-4342-B048-85BDC9FD1C3A}</a:tableStyleId>
              </a:tblPr>
              <a:tblGrid>
                <a:gridCol w="653201">
                  <a:extLst>
                    <a:ext uri="{9D8B030D-6E8A-4147-A177-3AD203B41FA5}">
                      <a16:colId xmlns:a16="http://schemas.microsoft.com/office/drawing/2014/main" val="473229494"/>
                    </a:ext>
                  </a:extLst>
                </a:gridCol>
                <a:gridCol w="1478531">
                  <a:extLst>
                    <a:ext uri="{9D8B030D-6E8A-4147-A177-3AD203B41FA5}">
                      <a16:colId xmlns:a16="http://schemas.microsoft.com/office/drawing/2014/main" val="1592454507"/>
                    </a:ext>
                  </a:extLst>
                </a:gridCol>
                <a:gridCol w="1512162">
                  <a:extLst>
                    <a:ext uri="{9D8B030D-6E8A-4147-A177-3AD203B41FA5}">
                      <a16:colId xmlns:a16="http://schemas.microsoft.com/office/drawing/2014/main" val="695254692"/>
                    </a:ext>
                  </a:extLst>
                </a:gridCol>
                <a:gridCol w="1669679">
                  <a:extLst>
                    <a:ext uri="{9D8B030D-6E8A-4147-A177-3AD203B41FA5}">
                      <a16:colId xmlns:a16="http://schemas.microsoft.com/office/drawing/2014/main" val="1777759906"/>
                    </a:ext>
                  </a:extLst>
                </a:gridCol>
                <a:gridCol w="1774690">
                  <a:extLst>
                    <a:ext uri="{9D8B030D-6E8A-4147-A177-3AD203B41FA5}">
                      <a16:colId xmlns:a16="http://schemas.microsoft.com/office/drawing/2014/main" val="399134877"/>
                    </a:ext>
                  </a:extLst>
                </a:gridCol>
                <a:gridCol w="819088">
                  <a:extLst>
                    <a:ext uri="{9D8B030D-6E8A-4147-A177-3AD203B41FA5}">
                      <a16:colId xmlns:a16="http://schemas.microsoft.com/office/drawing/2014/main" val="2937067868"/>
                    </a:ext>
                  </a:extLst>
                </a:gridCol>
                <a:gridCol w="651070">
                  <a:extLst>
                    <a:ext uri="{9D8B030D-6E8A-4147-A177-3AD203B41FA5}">
                      <a16:colId xmlns:a16="http://schemas.microsoft.com/office/drawing/2014/main" val="147488480"/>
                    </a:ext>
                  </a:extLst>
                </a:gridCol>
                <a:gridCol w="795953">
                  <a:extLst>
                    <a:ext uri="{9D8B030D-6E8A-4147-A177-3AD203B41FA5}">
                      <a16:colId xmlns:a16="http://schemas.microsoft.com/office/drawing/2014/main" val="3624570695"/>
                    </a:ext>
                  </a:extLst>
                </a:gridCol>
                <a:gridCol w="653201">
                  <a:extLst>
                    <a:ext uri="{9D8B030D-6E8A-4147-A177-3AD203B41FA5}">
                      <a16:colId xmlns:a16="http://schemas.microsoft.com/office/drawing/2014/main" val="2800691256"/>
                    </a:ext>
                  </a:extLst>
                </a:gridCol>
              </a:tblGrid>
              <a:tr h="181039">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188002">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20299">
                <a:tc rowSpan="8">
                  <a:txBody>
                    <a:bodyPr/>
                    <a:lstStyle/>
                    <a:p>
                      <a:pPr algn="ctr" fontAlgn="ctr"/>
                      <a:r>
                        <a:rPr lang="en-AU" sz="2000" u="none" strike="noStrike" dirty="0">
                          <a:effectLst/>
                        </a:rPr>
                        <a:t>1. </a:t>
                      </a:r>
                      <a:r>
                        <a:rPr lang="en-AU" sz="2000" b="1" u="none" strike="noStrike" dirty="0">
                          <a:effectLst/>
                        </a:rPr>
                        <a:t>Athlete ranking</a:t>
                      </a:r>
                      <a:endParaRPr lang="en-AU" sz="2000" b="1" i="0" u="none" strike="noStrike" dirty="0">
                        <a:solidFill>
                          <a:srgbClr val="000000"/>
                        </a:solidFill>
                        <a:effectLst/>
                        <a:latin typeface="Calibri" panose="020F0502020204030204" pitchFamily="34" charset="0"/>
                      </a:endParaRPr>
                    </a:p>
                  </a:txBody>
                  <a:tcPr marL="0" marR="0" marT="0" marB="0" vert="vert270" anchor="ctr"/>
                </a:tc>
                <a:tc gridSpan="4">
                  <a:txBody>
                    <a:bodyPr/>
                    <a:lstStyle/>
                    <a:p>
                      <a:pPr algn="l" fontAlgn="ctr"/>
                      <a:r>
                        <a:rPr lang="en-US" sz="1200" u="none" strike="noStrike">
                          <a:effectLst/>
                        </a:rPr>
                        <a:t>This area will consider World/Olympic/Commonwealth/Pacific (or other relative) ranking. </a:t>
                      </a:r>
                      <a:endParaRPr lang="en-US" sz="1200" b="0" i="0" u="none" strike="noStrike">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0127691"/>
                  </a:ext>
                </a:extLst>
              </a:tr>
              <a:tr h="501337">
                <a:tc vMerge="1">
                  <a:txBody>
                    <a:bodyPr/>
                    <a:lstStyle/>
                    <a:p>
                      <a:endParaRPr lang="en-AU"/>
                    </a:p>
                  </a:txBody>
                  <a:tcPr/>
                </a:tc>
                <a:tc gridSpan="4">
                  <a:txBody>
                    <a:bodyPr/>
                    <a:lstStyle/>
                    <a:p>
                      <a:pPr algn="l" fontAlgn="ctr"/>
                      <a:r>
                        <a:rPr lang="en-US" sz="1200" u="none" strike="noStrike" dirty="0">
                          <a:effectLst/>
                        </a:rPr>
                        <a:t>It can also consider the gap in performance levels between PNG athletes/teams and elements such as qualification standards, reaching finals or medal position for specific competitions</a:t>
                      </a:r>
                      <a:r>
                        <a:rPr lang="en-US" sz="1800" u="none" strike="noStrike" dirty="0">
                          <a:effectLst/>
                        </a:rPr>
                        <a:t>.</a:t>
                      </a:r>
                      <a:endParaRPr lang="en-U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tc>
                <a:extLst>
                  <a:ext uri="{0D108BD9-81ED-4DB2-BD59-A6C34878D82A}">
                    <a16:rowId xmlns:a16="http://schemas.microsoft.com/office/drawing/2014/main" val="2115180047"/>
                  </a:ext>
                </a:extLst>
              </a:tr>
              <a:tr h="362077">
                <a:tc vMerge="1">
                  <a:txBody>
                    <a:bodyPr/>
                    <a:lstStyle/>
                    <a:p>
                      <a:endParaRPr lang="en-AU"/>
                    </a:p>
                  </a:txBody>
                  <a:tcPr/>
                </a:tc>
                <a:tc>
                  <a:txBody>
                    <a:bodyPr/>
                    <a:lstStyle/>
                    <a:p>
                      <a:pPr algn="l" fontAlgn="t"/>
                      <a:r>
                        <a:rPr lang="en-US" sz="1400" u="none" strike="noStrike" dirty="0">
                          <a:effectLst/>
                        </a:rPr>
                        <a:t>Ranked lower than 3 in PNG (for individual sports)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Ranked 6-15 in Oceania, or</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Top 5 ranked in Pacific or Oceania, or</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ctr"/>
                      <a:r>
                        <a:rPr lang="en-US" sz="1400" u="none" strike="noStrike" dirty="0">
                          <a:effectLst/>
                        </a:rPr>
                        <a:t>In Top 100 world ranking, or</a:t>
                      </a:r>
                      <a:endParaRPr lang="en-US" sz="1400" b="0" i="0" u="none" strike="noStrike" dirty="0">
                        <a:solidFill>
                          <a:srgbClr val="000000"/>
                        </a:solidFill>
                        <a:effectLst/>
                        <a:latin typeface="Calibri" panose="020F0502020204030204" pitchFamily="34" charset="0"/>
                      </a:endParaRPr>
                    </a:p>
                  </a:txBody>
                  <a:tcPr marL="0" marR="0" marT="0" marB="0" anchor="ctr"/>
                </a:tc>
                <a:tc rowSpan="6">
                  <a:txBody>
                    <a:bodyPr/>
                    <a:lstStyle/>
                    <a:p>
                      <a:pPr algn="ctr" fontAlgn="ctr"/>
                      <a:r>
                        <a:rPr lang="en-AU" sz="1400" b="0" i="0" u="none" strike="noStrike" dirty="0">
                          <a:solidFill>
                            <a:srgbClr val="000000"/>
                          </a:solidFill>
                          <a:effectLst/>
                          <a:latin typeface="Calibri" panose="020F0502020204030204" pitchFamily="34" charset="0"/>
                        </a:rPr>
                        <a:t>7</a:t>
                      </a:r>
                    </a:p>
                  </a:txBody>
                  <a:tcPr marL="0" marR="0" marT="0" marB="0" anchor="ctr"/>
                </a:tc>
                <a:tc rowSpan="6">
                  <a:txBody>
                    <a:bodyPr/>
                    <a:lstStyle/>
                    <a:p>
                      <a:pPr algn="ctr" fontAlgn="ctr"/>
                      <a:r>
                        <a:rPr lang="en-AU" sz="1400" b="0" i="0" u="none" strike="noStrike" dirty="0">
                          <a:solidFill>
                            <a:srgbClr val="000000"/>
                          </a:solidFill>
                          <a:effectLst/>
                          <a:latin typeface="Calibri" panose="020F0502020204030204" pitchFamily="34" charset="0"/>
                        </a:rPr>
                        <a:t>7</a:t>
                      </a:r>
                    </a:p>
                  </a:txBody>
                  <a:tcPr marL="0" marR="0" marT="0" marB="0" anchor="ctr"/>
                </a:tc>
                <a:tc rowSpan="6">
                  <a:txBody>
                    <a:bodyPr/>
                    <a:lstStyle/>
                    <a:p>
                      <a:pPr algn="ctr" fontAlgn="ctr"/>
                      <a:r>
                        <a:rPr lang="en-AU" sz="1400" b="0" i="0" u="none" strike="noStrike" dirty="0">
                          <a:solidFill>
                            <a:srgbClr val="000000"/>
                          </a:solidFill>
                          <a:effectLst/>
                          <a:latin typeface="Calibri" panose="020F0502020204030204" pitchFamily="34" charset="0"/>
                        </a:rPr>
                        <a:t>5</a:t>
                      </a:r>
                    </a:p>
                  </a:txBody>
                  <a:tcPr marL="0" marR="0" marT="0" marB="0" anchor="ctr"/>
                </a:tc>
                <a:tc rowSpan="6">
                  <a:txBody>
                    <a:bodyPr/>
                    <a:lstStyle/>
                    <a:p>
                      <a:pPr algn="ctr" fontAlgn="ctr"/>
                      <a:r>
                        <a:rPr lang="en-AU" sz="1400" b="0" i="0" u="none" strike="noStrike" dirty="0">
                          <a:solidFill>
                            <a:srgbClr val="000000"/>
                          </a:solidFill>
                          <a:effectLst/>
                          <a:latin typeface="Calibri" panose="020F0502020204030204" pitchFamily="34" charset="0"/>
                        </a:rPr>
                        <a:t>3</a:t>
                      </a:r>
                    </a:p>
                  </a:txBody>
                  <a:tcPr marL="0" marR="0" marT="0" marB="0" anchor="ctr"/>
                </a:tc>
                <a:extLst>
                  <a:ext uri="{0D108BD9-81ED-4DB2-BD59-A6C34878D82A}">
                    <a16:rowId xmlns:a16="http://schemas.microsoft.com/office/drawing/2014/main" val="2430809816"/>
                  </a:ext>
                </a:extLst>
              </a:tr>
              <a:tr h="745043">
                <a:tc vMerge="1">
                  <a:txBody>
                    <a:bodyPr/>
                    <a:lstStyle/>
                    <a:p>
                      <a:endParaRPr lang="en-AU"/>
                    </a:p>
                  </a:txBody>
                  <a:tcPr/>
                </a:tc>
                <a:tc>
                  <a:txBody>
                    <a:bodyPr/>
                    <a:lstStyle/>
                    <a:p>
                      <a:pPr algn="l" fontAlgn="t"/>
                      <a:r>
                        <a:rPr lang="en-US" sz="1400" u="none" strike="noStrike">
                          <a:effectLst/>
                        </a:rPr>
                        <a:t>Team sport ranked &gt;16 Oceania or Pacific ranking</a:t>
                      </a:r>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rPr>
                        <a:t>Top 6-15 Pacific ranking, or</a:t>
                      </a:r>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rPr>
                        <a:t>Finish in top 3</a:t>
                      </a:r>
                      <a:r>
                        <a:rPr lang="en-US" sz="1400" u="none" strike="noStrike" baseline="30000">
                          <a:effectLst/>
                        </a:rPr>
                        <a:t>rd</a:t>
                      </a:r>
                      <a:r>
                        <a:rPr lang="en-US" sz="1400" u="none" strike="noStrike">
                          <a:effectLst/>
                        </a:rPr>
                        <a:t> of field third finish at most recent C/wealth Games, or</a:t>
                      </a:r>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rPr>
                        <a:t>Top 3 in Oceania or</a:t>
                      </a:r>
                      <a:endParaRPr lang="en-US" sz="1400" b="0" i="0" u="none" strike="noStrike">
                        <a:solidFill>
                          <a:srgbClr val="000000"/>
                        </a:solidFill>
                        <a:effectLst/>
                        <a:latin typeface="Calibri" panose="020F0502020204030204" pitchFamily="34" charset="0"/>
                      </a:endParaRPr>
                    </a:p>
                  </a:txBody>
                  <a:tcPr marL="0" marR="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364592292"/>
                  </a:ext>
                </a:extLst>
              </a:tr>
              <a:tr h="362077">
                <a:tc vMerge="1">
                  <a:txBody>
                    <a:bodyPr/>
                    <a:lstStyle/>
                    <a:p>
                      <a:endParaRPr lang="en-AU"/>
                    </a:p>
                  </a:txBody>
                  <a:tcPr/>
                </a:tc>
                <a:tc>
                  <a:txBody>
                    <a:bodyPr/>
                    <a:lstStyle/>
                    <a:p>
                      <a:pPr algn="l" fontAlgn="t"/>
                      <a:r>
                        <a:rPr lang="en-AU" sz="1100" u="none" strike="noStrike" dirty="0">
                          <a:effectLst/>
                        </a:rPr>
                        <a:t> </a:t>
                      </a:r>
                      <a:endParaRPr lang="en-AU" sz="11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rPr>
                        <a:t>Top 3 ranked in PNG</a:t>
                      </a:r>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Has met Olympic A or B standard or  </a:t>
                      </a:r>
                      <a:endParaRPr lang="en-US" sz="1400" b="0" i="0" u="none" strike="noStrike" dirty="0">
                        <a:solidFill>
                          <a:srgbClr val="000000"/>
                        </a:solidFill>
                        <a:effectLst/>
                        <a:latin typeface="Calibri" panose="020F0502020204030204" pitchFamily="34" charset="0"/>
                      </a:endParaRPr>
                    </a:p>
                  </a:txBody>
                  <a:tcPr marL="0" marR="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271631633"/>
                  </a:ext>
                </a:extLst>
              </a:tr>
              <a:tr h="543116">
                <a:tc vMerge="1">
                  <a:txBody>
                    <a:bodyPr/>
                    <a:lstStyle/>
                    <a:p>
                      <a:endParaRPr lang="en-AU"/>
                    </a:p>
                  </a:txBody>
                  <a:tcP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a:effectLst/>
                        </a:rPr>
                        <a:t>Podium finish at most recent Pacific Games</a:t>
                      </a:r>
                      <a:endParaRPr lang="en-US" sz="14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Has won Gold at most recent Pacific Games</a:t>
                      </a:r>
                      <a:endParaRPr lang="en-US" sz="1400" b="0" i="0" u="none" strike="noStrike" dirty="0">
                        <a:solidFill>
                          <a:srgbClr val="000000"/>
                        </a:solidFill>
                        <a:effectLst/>
                        <a:latin typeface="Calibri" panose="020F0502020204030204" pitchFamily="34" charset="0"/>
                      </a:endParaRPr>
                    </a:p>
                  </a:txBody>
                  <a:tcPr marL="0" marR="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821249866"/>
                  </a:ext>
                </a:extLst>
              </a:tr>
              <a:tr h="229780">
                <a:tc vMerge="1">
                  <a:txBody>
                    <a:bodyPr/>
                    <a:lstStyle/>
                    <a:p>
                      <a:endParaRPr lang="en-AU"/>
                    </a:p>
                  </a:txBody>
                  <a:tcP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AU" sz="1400" u="none" strike="noStrike">
                          <a:effectLst/>
                        </a:rPr>
                        <a:t>Podium finish or </a:t>
                      </a:r>
                      <a:endParaRPr lang="en-AU" sz="1400" b="0" i="0" u="none" strike="noStrike">
                        <a:solidFill>
                          <a:srgbClr val="000000"/>
                        </a:solidFill>
                        <a:effectLst/>
                        <a:latin typeface="Calibri" panose="020F0502020204030204" pitchFamily="34" charset="0"/>
                      </a:endParaRPr>
                    </a:p>
                  </a:txBody>
                  <a:tcPr marL="0" marR="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106103534"/>
                  </a:ext>
                </a:extLst>
              </a:tr>
              <a:tr h="543116">
                <a:tc vMerge="1">
                  <a:txBody>
                    <a:bodyPr/>
                    <a:lstStyle/>
                    <a:p>
                      <a:endParaRPr lang="en-AU"/>
                    </a:p>
                  </a:txBody>
                  <a:tcP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0" marR="0" marT="0" marB="0"/>
                </a:tc>
                <a:tc>
                  <a:txBody>
                    <a:bodyPr/>
                    <a:lstStyle/>
                    <a:p>
                      <a:pPr algn="l" fontAlgn="ctr"/>
                      <a:r>
                        <a:rPr lang="en-AU" sz="1400" u="none" strike="noStrike">
                          <a:effectLst/>
                        </a:rPr>
                        <a:t> </a:t>
                      </a:r>
                      <a:endParaRPr lang="en-AU" sz="1400" b="0" i="0" u="none" strike="noStrike">
                        <a:solidFill>
                          <a:srgbClr val="000000"/>
                        </a:solidFill>
                        <a:effectLst/>
                        <a:latin typeface="Calibri" panose="020F0502020204030204" pitchFamily="34" charset="0"/>
                      </a:endParaRPr>
                    </a:p>
                  </a:txBody>
                  <a:tcPr marL="0" marR="0" marT="0" marB="0" anchor="ctr"/>
                </a:tc>
                <a:tc>
                  <a:txBody>
                    <a:bodyPr/>
                    <a:lstStyle/>
                    <a:p>
                      <a:pPr algn="l" fontAlgn="t"/>
                      <a:r>
                        <a:rPr lang="en-AU" sz="1100" u="none" strike="noStrike">
                          <a:effectLst/>
                        </a:rPr>
                        <a:t> </a:t>
                      </a:r>
                      <a:endParaRPr lang="en-AU" sz="1100" b="0" i="0" u="none" strike="noStrike">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Has reached finals at most recent C/wealth Games or </a:t>
                      </a:r>
                      <a:endParaRPr lang="en-US" sz="1400" b="0" i="0" u="none" strike="noStrike" dirty="0">
                        <a:solidFill>
                          <a:srgbClr val="000000"/>
                        </a:solidFill>
                        <a:effectLst/>
                        <a:latin typeface="Calibri" panose="020F0502020204030204" pitchFamily="34" charset="0"/>
                      </a:endParaRPr>
                    </a:p>
                  </a:txBody>
                  <a:tcPr marL="0" marR="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02426843"/>
                  </a:ext>
                </a:extLst>
              </a:tr>
            </a:tbl>
          </a:graphicData>
        </a:graphic>
      </p:graphicFrame>
    </p:spTree>
    <p:extLst>
      <p:ext uri="{BB962C8B-B14F-4D97-AF65-F5344CB8AC3E}">
        <p14:creationId xmlns:p14="http://schemas.microsoft.com/office/powerpoint/2010/main" val="7500675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75" y="133350"/>
            <a:ext cx="9144000" cy="1190625"/>
          </a:xfrm>
        </p:spPr>
        <p:txBody>
          <a:bodyPr>
            <a:normAutofit fontScale="90000"/>
          </a:bodyPr>
          <a:lstStyle/>
          <a:p>
            <a:r>
              <a:rPr lang="en-AU" dirty="0"/>
              <a:t>Performance Evaluation Scoring – </a:t>
            </a:r>
            <a:br>
              <a:rPr lang="en-AU" dirty="0"/>
            </a:br>
            <a:r>
              <a:rPr lang="en-AU" dirty="0"/>
              <a:t>Direction of trend Ranking</a:t>
            </a:r>
          </a:p>
        </p:txBody>
      </p:sp>
      <p:graphicFrame>
        <p:nvGraphicFramePr>
          <p:cNvPr id="3" name="Table 2"/>
          <p:cNvGraphicFramePr>
            <a:graphicFrameLocks noGrp="1"/>
          </p:cNvGraphicFramePr>
          <p:nvPr>
            <p:extLst>
              <p:ext uri="{D42A27DB-BD31-4B8C-83A1-F6EECF244321}">
                <p14:modId xmlns:p14="http://schemas.microsoft.com/office/powerpoint/2010/main" val="4067415024"/>
              </p:ext>
            </p:extLst>
          </p:nvPr>
        </p:nvGraphicFramePr>
        <p:xfrm>
          <a:off x="960475" y="1323975"/>
          <a:ext cx="9077327" cy="4507709"/>
        </p:xfrm>
        <a:graphic>
          <a:graphicData uri="http://schemas.openxmlformats.org/drawingml/2006/table">
            <a:tbl>
              <a:tblPr>
                <a:tableStyleId>{5C22544A-7EE6-4342-B048-85BDC9FD1C3A}</a:tableStyleId>
              </a:tblPr>
              <a:tblGrid>
                <a:gridCol w="592483">
                  <a:extLst>
                    <a:ext uri="{9D8B030D-6E8A-4147-A177-3AD203B41FA5}">
                      <a16:colId xmlns:a16="http://schemas.microsoft.com/office/drawing/2014/main" val="473229494"/>
                    </a:ext>
                  </a:extLst>
                </a:gridCol>
                <a:gridCol w="1341095">
                  <a:extLst>
                    <a:ext uri="{9D8B030D-6E8A-4147-A177-3AD203B41FA5}">
                      <a16:colId xmlns:a16="http://schemas.microsoft.com/office/drawing/2014/main" val="1592454507"/>
                    </a:ext>
                  </a:extLst>
                </a:gridCol>
                <a:gridCol w="1371600">
                  <a:extLst>
                    <a:ext uri="{9D8B030D-6E8A-4147-A177-3AD203B41FA5}">
                      <a16:colId xmlns:a16="http://schemas.microsoft.com/office/drawing/2014/main" val="695254692"/>
                    </a:ext>
                  </a:extLst>
                </a:gridCol>
                <a:gridCol w="1514475">
                  <a:extLst>
                    <a:ext uri="{9D8B030D-6E8A-4147-A177-3AD203B41FA5}">
                      <a16:colId xmlns:a16="http://schemas.microsoft.com/office/drawing/2014/main" val="1777759906"/>
                    </a:ext>
                  </a:extLst>
                </a:gridCol>
                <a:gridCol w="1609725">
                  <a:extLst>
                    <a:ext uri="{9D8B030D-6E8A-4147-A177-3AD203B41FA5}">
                      <a16:colId xmlns:a16="http://schemas.microsoft.com/office/drawing/2014/main" val="399134877"/>
                    </a:ext>
                  </a:extLst>
                </a:gridCol>
                <a:gridCol w="742950">
                  <a:extLst>
                    <a:ext uri="{9D8B030D-6E8A-4147-A177-3AD203B41FA5}">
                      <a16:colId xmlns:a16="http://schemas.microsoft.com/office/drawing/2014/main" val="2937067868"/>
                    </a:ext>
                  </a:extLst>
                </a:gridCol>
                <a:gridCol w="590550">
                  <a:extLst>
                    <a:ext uri="{9D8B030D-6E8A-4147-A177-3AD203B41FA5}">
                      <a16:colId xmlns:a16="http://schemas.microsoft.com/office/drawing/2014/main" val="147488480"/>
                    </a:ext>
                  </a:extLst>
                </a:gridCol>
                <a:gridCol w="721966">
                  <a:extLst>
                    <a:ext uri="{9D8B030D-6E8A-4147-A177-3AD203B41FA5}">
                      <a16:colId xmlns:a16="http://schemas.microsoft.com/office/drawing/2014/main" val="3624570695"/>
                    </a:ext>
                  </a:extLst>
                </a:gridCol>
                <a:gridCol w="592483">
                  <a:extLst>
                    <a:ext uri="{9D8B030D-6E8A-4147-A177-3AD203B41FA5}">
                      <a16:colId xmlns:a16="http://schemas.microsoft.com/office/drawing/2014/main" val="2800691256"/>
                    </a:ext>
                  </a:extLst>
                </a:gridCol>
              </a:tblGrid>
              <a:tr h="292596">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92596">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501593">
                <a:tc rowSpan="3">
                  <a:txBody>
                    <a:bodyPr/>
                    <a:lstStyle/>
                    <a:p>
                      <a:pPr algn="ctr" fontAlgn="ctr"/>
                      <a:r>
                        <a:rPr lang="en-AU" sz="2000" u="none" strike="noStrike" dirty="0">
                          <a:effectLst/>
                        </a:rPr>
                        <a:t>2. </a:t>
                      </a:r>
                      <a:r>
                        <a:rPr lang="en-AU" sz="2000" b="1" u="none" strike="noStrike" dirty="0">
                          <a:effectLst/>
                        </a:rPr>
                        <a:t>Direction of trend ranking</a:t>
                      </a:r>
                      <a:endParaRPr lang="en-AU" sz="2000" b="1" i="0" u="none" strike="noStrike" dirty="0">
                        <a:solidFill>
                          <a:srgbClr val="000000"/>
                        </a:solidFill>
                        <a:effectLst/>
                        <a:latin typeface="Calibri" panose="020F0502020204030204" pitchFamily="34" charset="0"/>
                      </a:endParaRPr>
                    </a:p>
                  </a:txBody>
                  <a:tcPr marL="0" marR="0" marT="0" marB="0" vert="vert270" anchor="ctr"/>
                </a:tc>
                <a:tc gridSpan="4">
                  <a:txBody>
                    <a:bodyPr/>
                    <a:lstStyle/>
                    <a:p>
                      <a:pPr algn="l" fontAlgn="ctr"/>
                      <a:r>
                        <a:rPr lang="en-US" sz="1200" u="none" strike="noStrike" dirty="0">
                          <a:effectLst/>
                        </a:rPr>
                        <a:t>These criteria will consider the amount and direction of change in ranking and/or performance results.</a:t>
                      </a:r>
                      <a:endParaRPr lang="en-U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0127691"/>
                  </a:ext>
                </a:extLst>
              </a:tr>
              <a:tr h="1080154">
                <a:tc vMerge="1">
                  <a:txBody>
                    <a:bodyPr/>
                    <a:lstStyle/>
                    <a:p>
                      <a:endParaRPr lang="en-AU"/>
                    </a:p>
                  </a:txBody>
                  <a:tcPr/>
                </a:tc>
                <a:tc gridSpan="4">
                  <a:txBody>
                    <a:bodyPr/>
                    <a:lstStyle/>
                    <a:p>
                      <a:pPr algn="l" fontAlgn="ctr"/>
                      <a:r>
                        <a:rPr lang="en-US" sz="1200" u="none" strike="noStrike" dirty="0">
                          <a:effectLst/>
                        </a:rPr>
                        <a:t>If possible NFs should show discreet changes (i.e. how much and direction of change), as well as how they have changed in relation to primary competition. This could be the either the score or result, the result of head to head competition or other performance/statistical data to show relevant and relative improvement or decline in performance. Other relevant data can be considered.</a:t>
                      </a:r>
                      <a:endParaRPr lang="en-US" sz="1200" b="0"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hMerge="1">
                  <a:txBody>
                    <a:bodyPr/>
                    <a:lstStyle/>
                    <a:p>
                      <a:endParaRPr lang="en-AU"/>
                    </a:p>
                  </a:txBody>
                  <a:tcPr/>
                </a:tc>
                <a:tc h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tc>
                <a:extLst>
                  <a:ext uri="{0D108BD9-81ED-4DB2-BD59-A6C34878D82A}">
                    <a16:rowId xmlns:a16="http://schemas.microsoft.com/office/drawing/2014/main" val="2115180047"/>
                  </a:ext>
                </a:extLst>
              </a:tr>
              <a:tr h="2340770">
                <a:tc vMerge="1">
                  <a:txBody>
                    <a:bodyPr/>
                    <a:lstStyle/>
                    <a:p>
                      <a:endParaRPr lang="en-AU"/>
                    </a:p>
                  </a:txBody>
                  <a:tcPr/>
                </a:tc>
                <a:tc>
                  <a:txBody>
                    <a:bodyPr/>
                    <a:lstStyle/>
                    <a:p>
                      <a:pPr algn="l" fontAlgn="t"/>
                      <a:r>
                        <a:rPr lang="en-US" sz="1400" u="none" strike="noStrike" dirty="0">
                          <a:effectLst/>
                        </a:rPr>
                        <a:t>Athlete is consistently decreasing in Oceania ranking over previous 12 – 24 months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b="0" i="0" u="none" strike="noStrike" dirty="0">
                          <a:solidFill>
                            <a:srgbClr val="000000"/>
                          </a:solidFill>
                          <a:effectLst/>
                          <a:latin typeface="Calibri" panose="020F0502020204030204" pitchFamily="34" charset="0"/>
                        </a:rPr>
                        <a:t>Athlete or team showing only slight improvement over the previous 12 - 24 months (less than 10 Oceania ranking places)</a:t>
                      </a:r>
                    </a:p>
                  </a:txBody>
                  <a:tcPr marL="0" marR="0" marT="0" marB="0"/>
                </a:tc>
                <a:tc>
                  <a:txBody>
                    <a:bodyPr/>
                    <a:lstStyle/>
                    <a:p>
                      <a:pPr algn="l" fontAlgn="t"/>
                      <a:r>
                        <a:rPr lang="en-US" sz="1400" b="0" i="0" u="none" strike="noStrike" dirty="0">
                          <a:solidFill>
                            <a:srgbClr val="000000"/>
                          </a:solidFill>
                          <a:effectLst/>
                          <a:latin typeface="Calibri" panose="020F0502020204030204" pitchFamily="34" charset="0"/>
                        </a:rPr>
                        <a:t>Athlete or team showing moderate improvement over the previous 12 - 24 months (between 11 and 19 Oceania ranking places)</a:t>
                      </a:r>
                    </a:p>
                  </a:txBody>
                  <a:tcPr marL="0" marR="0" marT="0" marB="0"/>
                </a:tc>
                <a:tc>
                  <a:txBody>
                    <a:bodyPr/>
                    <a:lstStyle/>
                    <a:p>
                      <a:pPr algn="l" fontAlgn="ctr"/>
                      <a:r>
                        <a:rPr lang="en-US" sz="1400" b="0" i="0" u="none" strike="noStrike" dirty="0">
                          <a:solidFill>
                            <a:srgbClr val="000000"/>
                          </a:solidFill>
                          <a:effectLst/>
                          <a:latin typeface="Calibri" panose="020F0502020204030204" pitchFamily="34" charset="0"/>
                        </a:rPr>
                        <a:t>Athlete or team showing good improvement in ranking position over the previous 12 - 24 months (e.g. more than 20 Oceania ranking places)</a:t>
                      </a:r>
                    </a:p>
                  </a:txBody>
                  <a:tcPr marL="0" marR="0" marT="0" marB="0" anchor="ct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0" marR="0" marT="0" marB="0" anchor="ct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0" marR="0" marT="0" marB="0" anchor="ctr"/>
                </a:tc>
                <a:tc>
                  <a:txBody>
                    <a:bodyPr/>
                    <a:lstStyle/>
                    <a:p>
                      <a:pPr algn="ctr" fontAlgn="ctr"/>
                      <a:r>
                        <a:rPr lang="en-AU" sz="1400" b="0" i="0" u="none" strike="noStrike" dirty="0">
                          <a:solidFill>
                            <a:srgbClr val="000000"/>
                          </a:solidFill>
                          <a:effectLst/>
                          <a:latin typeface="Calibri" panose="020F0502020204030204" pitchFamily="34" charset="0"/>
                        </a:rPr>
                        <a:t>3</a:t>
                      </a:r>
                    </a:p>
                  </a:txBody>
                  <a:tcPr marL="0" marR="0" marT="0" marB="0" anchor="ct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932592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559" y="80187"/>
            <a:ext cx="9144000" cy="1190625"/>
          </a:xfrm>
        </p:spPr>
        <p:txBody>
          <a:bodyPr>
            <a:normAutofit fontScale="90000"/>
          </a:bodyPr>
          <a:lstStyle/>
          <a:p>
            <a:r>
              <a:rPr lang="en-AU" dirty="0"/>
              <a:t>Performance Evaluation Scoring – </a:t>
            </a:r>
            <a:br>
              <a:rPr lang="en-AU" dirty="0"/>
            </a:br>
            <a:r>
              <a:rPr lang="en-AU" dirty="0"/>
              <a:t># of Medals available at CWG</a:t>
            </a:r>
          </a:p>
        </p:txBody>
      </p:sp>
      <p:graphicFrame>
        <p:nvGraphicFramePr>
          <p:cNvPr id="3" name="Table 2"/>
          <p:cNvGraphicFramePr>
            <a:graphicFrameLocks noGrp="1"/>
          </p:cNvGraphicFramePr>
          <p:nvPr>
            <p:extLst>
              <p:ext uri="{D42A27DB-BD31-4B8C-83A1-F6EECF244321}">
                <p14:modId xmlns:p14="http://schemas.microsoft.com/office/powerpoint/2010/main" val="2559510863"/>
              </p:ext>
            </p:extLst>
          </p:nvPr>
        </p:nvGraphicFramePr>
        <p:xfrm>
          <a:off x="726559" y="1270812"/>
          <a:ext cx="9937899" cy="4259399"/>
        </p:xfrm>
        <a:graphic>
          <a:graphicData uri="http://schemas.openxmlformats.org/drawingml/2006/table">
            <a:tbl>
              <a:tblPr>
                <a:tableStyleId>{5C22544A-7EE6-4342-B048-85BDC9FD1C3A}</a:tableStyleId>
              </a:tblPr>
              <a:tblGrid>
                <a:gridCol w="698679">
                  <a:extLst>
                    <a:ext uri="{9D8B030D-6E8A-4147-A177-3AD203B41FA5}">
                      <a16:colId xmlns:a16="http://schemas.microsoft.com/office/drawing/2014/main" val="473229494"/>
                    </a:ext>
                  </a:extLst>
                </a:gridCol>
                <a:gridCol w="1614852">
                  <a:extLst>
                    <a:ext uri="{9D8B030D-6E8A-4147-A177-3AD203B41FA5}">
                      <a16:colId xmlns:a16="http://schemas.microsoft.com/office/drawing/2014/main" val="1592454507"/>
                    </a:ext>
                  </a:extLst>
                </a:gridCol>
                <a:gridCol w="1304993">
                  <a:extLst>
                    <a:ext uri="{9D8B030D-6E8A-4147-A177-3AD203B41FA5}">
                      <a16:colId xmlns:a16="http://schemas.microsoft.com/office/drawing/2014/main" val="1172011639"/>
                    </a:ext>
                  </a:extLst>
                </a:gridCol>
                <a:gridCol w="1658054">
                  <a:extLst>
                    <a:ext uri="{9D8B030D-6E8A-4147-A177-3AD203B41FA5}">
                      <a16:colId xmlns:a16="http://schemas.microsoft.com/office/drawing/2014/main" val="1777759906"/>
                    </a:ext>
                  </a:extLst>
                </a:gridCol>
                <a:gridCol w="1762334">
                  <a:extLst>
                    <a:ext uri="{9D8B030D-6E8A-4147-A177-3AD203B41FA5}">
                      <a16:colId xmlns:a16="http://schemas.microsoft.com/office/drawing/2014/main" val="399134877"/>
                    </a:ext>
                  </a:extLst>
                </a:gridCol>
                <a:gridCol w="813385">
                  <a:extLst>
                    <a:ext uri="{9D8B030D-6E8A-4147-A177-3AD203B41FA5}">
                      <a16:colId xmlns:a16="http://schemas.microsoft.com/office/drawing/2014/main" val="2937067868"/>
                    </a:ext>
                  </a:extLst>
                </a:gridCol>
                <a:gridCol w="646537">
                  <a:extLst>
                    <a:ext uri="{9D8B030D-6E8A-4147-A177-3AD203B41FA5}">
                      <a16:colId xmlns:a16="http://schemas.microsoft.com/office/drawing/2014/main" val="147488480"/>
                    </a:ext>
                  </a:extLst>
                </a:gridCol>
                <a:gridCol w="790412">
                  <a:extLst>
                    <a:ext uri="{9D8B030D-6E8A-4147-A177-3AD203B41FA5}">
                      <a16:colId xmlns:a16="http://schemas.microsoft.com/office/drawing/2014/main" val="3624570695"/>
                    </a:ext>
                  </a:extLst>
                </a:gridCol>
                <a:gridCol w="648653">
                  <a:extLst>
                    <a:ext uri="{9D8B030D-6E8A-4147-A177-3AD203B41FA5}">
                      <a16:colId xmlns:a16="http://schemas.microsoft.com/office/drawing/2014/main" val="2800691256"/>
                    </a:ext>
                  </a:extLst>
                </a:gridCol>
              </a:tblGrid>
              <a:tr h="181039">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188002">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20299">
                <a:tc rowSpan="4">
                  <a:txBody>
                    <a:bodyPr/>
                    <a:lstStyle/>
                    <a:p>
                      <a:pPr algn="ctr" fontAlgn="ctr"/>
                      <a:r>
                        <a:rPr lang="en-AU" sz="2000" u="none" strike="noStrike" dirty="0">
                          <a:effectLst/>
                        </a:rPr>
                        <a:t>3.  # </a:t>
                      </a:r>
                      <a:r>
                        <a:rPr lang="en-AU" sz="1800" b="1" kern="1200" dirty="0">
                          <a:solidFill>
                            <a:schemeClr val="dk1"/>
                          </a:solidFill>
                          <a:effectLst/>
                          <a:latin typeface="+mn-lt"/>
                          <a:ea typeface="+mn-ea"/>
                          <a:cs typeface="+mn-cs"/>
                        </a:rPr>
                        <a:t>of medals available in specific sports at the  Commonwealth Games</a:t>
                      </a:r>
                      <a:endParaRPr lang="en-AU" sz="2000" b="1" i="0" u="none" strike="noStrike" dirty="0">
                        <a:solidFill>
                          <a:srgbClr val="000000"/>
                        </a:solidFill>
                        <a:effectLst/>
                        <a:latin typeface="Calibri" panose="020F0502020204030204" pitchFamily="34" charset="0"/>
                      </a:endParaRPr>
                    </a:p>
                  </a:txBody>
                  <a:tcPr marL="0" marR="0" marT="0" marB="0" vert="vert270" anchor="ctr"/>
                </a:tc>
                <a:tc rowSpan="2" gridSpan="4">
                  <a:txBody>
                    <a:bodyPr/>
                    <a:lstStyle/>
                    <a:p>
                      <a:pPr algn="l" fontAlgn="ctr"/>
                      <a:r>
                        <a:rPr lang="en-AU" sz="1200" kern="1200" dirty="0">
                          <a:solidFill>
                            <a:schemeClr val="dk1"/>
                          </a:solidFill>
                          <a:effectLst/>
                          <a:latin typeface="+mn-lt"/>
                          <a:ea typeface="+mn-ea"/>
                          <a:cs typeface="+mn-cs"/>
                        </a:rPr>
                        <a:t>How many medals are possible for PNG to win in the sport? Consider team size number of entries per country etc. NF must indicate the targeted athlete for each targeted event and provide evidence to back the predicted performance in criteria # 5.</a:t>
                      </a:r>
                      <a:endParaRPr lang="en-US" sz="1000" b="0" i="0" u="none" strike="noStrike" dirty="0">
                        <a:solidFill>
                          <a:srgbClr val="000000"/>
                        </a:solidFill>
                        <a:effectLst/>
                        <a:latin typeface="Calibri" panose="020F0502020204030204" pitchFamily="34" charset="0"/>
                      </a:endParaRPr>
                    </a:p>
                  </a:txBody>
                  <a:tcPr marL="0" marR="0" marT="0" marB="0" anchor="ct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0127691"/>
                  </a:ext>
                </a:extLst>
              </a:tr>
              <a:tr h="501337">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tc>
                <a:extLst>
                  <a:ext uri="{0D108BD9-81ED-4DB2-BD59-A6C34878D82A}">
                    <a16:rowId xmlns:a16="http://schemas.microsoft.com/office/drawing/2014/main" val="2115180047"/>
                  </a:ext>
                </a:extLst>
              </a:tr>
              <a:tr h="362077">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Sport or discipline not on the next Commonwealth Games schedule</a:t>
                      </a: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1 medal</a:t>
                      </a:r>
                    </a:p>
                  </a:txBody>
                  <a:tcPr marL="68580" marR="68580" marT="0" marB="0"/>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2 medals</a:t>
                      </a: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3 or more medals</a:t>
                      </a:r>
                    </a:p>
                  </a:txBody>
                  <a:tcPr marL="68580" marR="68580" marT="0" marB="0"/>
                </a:tc>
                <a:tc rowSpan="2">
                  <a:txBody>
                    <a:bodyPr/>
                    <a:lstStyle/>
                    <a:p>
                      <a:pPr algn="ctr" fontAlgn="ctr"/>
                      <a:r>
                        <a:rPr lang="en-AU" sz="1400" b="0" i="0" u="none" strike="noStrike" dirty="0">
                          <a:solidFill>
                            <a:srgbClr val="000000"/>
                          </a:solidFill>
                          <a:effectLst/>
                          <a:latin typeface="Calibri" panose="020F0502020204030204" pitchFamily="34" charset="0"/>
                        </a:rPr>
                        <a:t>3</a:t>
                      </a:r>
                    </a:p>
                  </a:txBody>
                  <a:tcPr marL="0" marR="0" marT="0" marB="0" anchor="ct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0809816"/>
                  </a:ext>
                </a:extLst>
              </a:tr>
              <a:tr h="745043">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Sport or discipline not on the next Commonwealth Games schedule</a:t>
                      </a: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1 medal</a:t>
                      </a: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2 medals</a:t>
                      </a: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More than 2 team medals</a:t>
                      </a:r>
                    </a:p>
                  </a:txBody>
                  <a:tcPr marL="68580" marR="68580" marT="0" marB="0"/>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364592292"/>
                  </a:ext>
                </a:extLst>
              </a:tr>
            </a:tbl>
          </a:graphicData>
        </a:graphic>
      </p:graphicFrame>
    </p:spTree>
    <p:extLst>
      <p:ext uri="{BB962C8B-B14F-4D97-AF65-F5344CB8AC3E}">
        <p14:creationId xmlns:p14="http://schemas.microsoft.com/office/powerpoint/2010/main" val="21392457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739" y="133350"/>
            <a:ext cx="9144000" cy="1190625"/>
          </a:xfrm>
        </p:spPr>
        <p:txBody>
          <a:bodyPr>
            <a:normAutofit fontScale="90000"/>
          </a:bodyPr>
          <a:lstStyle/>
          <a:p>
            <a:r>
              <a:rPr lang="en-AU" dirty="0"/>
              <a:t>Performance Evaluation Scoring – </a:t>
            </a:r>
            <a:br>
              <a:rPr lang="en-AU" dirty="0"/>
            </a:br>
            <a:r>
              <a:rPr lang="en-AU" dirty="0"/>
              <a:t>Previous CWG experience/results</a:t>
            </a:r>
          </a:p>
        </p:txBody>
      </p:sp>
      <p:graphicFrame>
        <p:nvGraphicFramePr>
          <p:cNvPr id="3" name="Table 2"/>
          <p:cNvGraphicFramePr>
            <a:graphicFrameLocks noGrp="1"/>
          </p:cNvGraphicFramePr>
          <p:nvPr>
            <p:extLst>
              <p:ext uri="{D42A27DB-BD31-4B8C-83A1-F6EECF244321}">
                <p14:modId xmlns:p14="http://schemas.microsoft.com/office/powerpoint/2010/main" val="3304944248"/>
              </p:ext>
            </p:extLst>
          </p:nvPr>
        </p:nvGraphicFramePr>
        <p:xfrm>
          <a:off x="981739" y="1467848"/>
          <a:ext cx="9077327" cy="4100511"/>
        </p:xfrm>
        <a:graphic>
          <a:graphicData uri="http://schemas.openxmlformats.org/drawingml/2006/table">
            <a:tbl>
              <a:tblPr>
                <a:tableStyleId>{5C22544A-7EE6-4342-B048-85BDC9FD1C3A}</a:tableStyleId>
              </a:tblPr>
              <a:tblGrid>
                <a:gridCol w="638177">
                  <a:extLst>
                    <a:ext uri="{9D8B030D-6E8A-4147-A177-3AD203B41FA5}">
                      <a16:colId xmlns:a16="http://schemas.microsoft.com/office/drawing/2014/main" val="473229494"/>
                    </a:ext>
                  </a:extLst>
                </a:gridCol>
                <a:gridCol w="1295401">
                  <a:extLst>
                    <a:ext uri="{9D8B030D-6E8A-4147-A177-3AD203B41FA5}">
                      <a16:colId xmlns:a16="http://schemas.microsoft.com/office/drawing/2014/main" val="1592454507"/>
                    </a:ext>
                  </a:extLst>
                </a:gridCol>
                <a:gridCol w="187778">
                  <a:extLst>
                    <a:ext uri="{9D8B030D-6E8A-4147-A177-3AD203B41FA5}">
                      <a16:colId xmlns:a16="http://schemas.microsoft.com/office/drawing/2014/main" val="695254692"/>
                    </a:ext>
                  </a:extLst>
                </a:gridCol>
                <a:gridCol w="1183822">
                  <a:extLst>
                    <a:ext uri="{9D8B030D-6E8A-4147-A177-3AD203B41FA5}">
                      <a16:colId xmlns:a16="http://schemas.microsoft.com/office/drawing/2014/main" val="1730639644"/>
                    </a:ext>
                  </a:extLst>
                </a:gridCol>
                <a:gridCol w="261256">
                  <a:extLst>
                    <a:ext uri="{9D8B030D-6E8A-4147-A177-3AD203B41FA5}">
                      <a16:colId xmlns:a16="http://schemas.microsoft.com/office/drawing/2014/main" val="1777759906"/>
                    </a:ext>
                  </a:extLst>
                </a:gridCol>
                <a:gridCol w="1253219">
                  <a:extLst>
                    <a:ext uri="{9D8B030D-6E8A-4147-A177-3AD203B41FA5}">
                      <a16:colId xmlns:a16="http://schemas.microsoft.com/office/drawing/2014/main" val="2317676318"/>
                    </a:ext>
                  </a:extLst>
                </a:gridCol>
                <a:gridCol w="200024">
                  <a:extLst>
                    <a:ext uri="{9D8B030D-6E8A-4147-A177-3AD203B41FA5}">
                      <a16:colId xmlns:a16="http://schemas.microsoft.com/office/drawing/2014/main" val="399134877"/>
                    </a:ext>
                  </a:extLst>
                </a:gridCol>
                <a:gridCol w="1257300">
                  <a:extLst>
                    <a:ext uri="{9D8B030D-6E8A-4147-A177-3AD203B41FA5}">
                      <a16:colId xmlns:a16="http://schemas.microsoft.com/office/drawing/2014/main" val="2264622942"/>
                    </a:ext>
                  </a:extLst>
                </a:gridCol>
                <a:gridCol w="742950">
                  <a:extLst>
                    <a:ext uri="{9D8B030D-6E8A-4147-A177-3AD203B41FA5}">
                      <a16:colId xmlns:a16="http://schemas.microsoft.com/office/drawing/2014/main" val="2937067868"/>
                    </a:ext>
                  </a:extLst>
                </a:gridCol>
                <a:gridCol w="581025">
                  <a:extLst>
                    <a:ext uri="{9D8B030D-6E8A-4147-A177-3AD203B41FA5}">
                      <a16:colId xmlns:a16="http://schemas.microsoft.com/office/drawing/2014/main" val="147488480"/>
                    </a:ext>
                  </a:extLst>
                </a:gridCol>
                <a:gridCol w="723900">
                  <a:extLst>
                    <a:ext uri="{9D8B030D-6E8A-4147-A177-3AD203B41FA5}">
                      <a16:colId xmlns:a16="http://schemas.microsoft.com/office/drawing/2014/main" val="3624570695"/>
                    </a:ext>
                  </a:extLst>
                </a:gridCol>
                <a:gridCol w="752475">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tc>
                <a:tc gridSpan="2">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gridSpan="2">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gridSpan="2">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gridSpan="2">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gridSpan="2">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en-AU"/>
                    </a:p>
                  </a:txBody>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fontAlgn="ctr"/>
                      <a:r>
                        <a:rPr lang="en-AU" sz="2000" u="none" strike="noStrike" dirty="0">
                          <a:effectLst/>
                        </a:rPr>
                        <a:t>4. </a:t>
                      </a:r>
                      <a:r>
                        <a:rPr lang="en-AU" sz="1800" b="1" kern="1200" dirty="0">
                          <a:solidFill>
                            <a:schemeClr val="dk1"/>
                          </a:solidFill>
                          <a:effectLst/>
                          <a:latin typeface="+mn-lt"/>
                          <a:ea typeface="+mn-ea"/>
                          <a:cs typeface="+mn-cs"/>
                        </a:rPr>
                        <a:t>Previous Commonwealth Games experience/ result</a:t>
                      </a:r>
                      <a:endParaRPr lang="en-AU" sz="2000" b="1" i="0" u="none" strike="noStrike" dirty="0">
                        <a:solidFill>
                          <a:srgbClr val="000000"/>
                        </a:solidFill>
                        <a:effectLst/>
                        <a:latin typeface="Calibri" panose="020F0502020204030204" pitchFamily="34" charset="0"/>
                      </a:endParaRPr>
                    </a:p>
                  </a:txBody>
                  <a:tcPr marL="0" marR="0" marT="0" marB="0" vert="vert270" anchor="ctr"/>
                </a:tc>
                <a:tc rowSpan="2" gridSpan="7">
                  <a:txBody>
                    <a:bodyPr/>
                    <a:lstStyle/>
                    <a:p>
                      <a:pPr algn="l" fontAlgn="ctr"/>
                      <a:r>
                        <a:rPr lang="en-AU" sz="1400" kern="1200" dirty="0">
                          <a:solidFill>
                            <a:schemeClr val="dk1"/>
                          </a:solidFill>
                          <a:effectLst/>
                          <a:latin typeface="+mn-lt"/>
                          <a:ea typeface="+mn-ea"/>
                          <a:cs typeface="+mn-cs"/>
                        </a:rPr>
                        <a:t>Previous best performance in most recent Commonwealth Games (or equivalent benchmark event) by the same athlete(s)/team(s)</a:t>
                      </a:r>
                      <a:endParaRPr lang="en-US" sz="800" b="0" i="0" u="none" strike="noStrike" dirty="0">
                        <a:solidFill>
                          <a:srgbClr val="000000"/>
                        </a:solidFill>
                        <a:effectLst/>
                        <a:latin typeface="Calibri" panose="020F0502020204030204" pitchFamily="34" charset="0"/>
                      </a:endParaRPr>
                    </a:p>
                  </a:txBody>
                  <a:tcPr marL="0" marR="0" marT="0" marB="0" anchor="ct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0127691"/>
                  </a:ext>
                </a:extLst>
              </a:tr>
              <a:tr h="568479">
                <a:tc vMerge="1">
                  <a:txBody>
                    <a:bodyPr/>
                    <a:lstStyle/>
                    <a:p>
                      <a:endParaRPr lang="en-AU"/>
                    </a:p>
                  </a:txBody>
                  <a:tcPr/>
                </a:tc>
                <a:tc gridSpan="7"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tc>
                <a:extLst>
                  <a:ext uri="{0D108BD9-81ED-4DB2-BD59-A6C34878D82A}">
                    <a16:rowId xmlns:a16="http://schemas.microsoft.com/office/drawing/2014/main" val="2115180047"/>
                  </a:ext>
                </a:extLst>
              </a:tr>
              <a:tr h="2684969">
                <a:tc vMerge="1">
                  <a:txBody>
                    <a:bodyPr/>
                    <a:lstStyle/>
                    <a:p>
                      <a:endParaRPr lang="en-AU"/>
                    </a:p>
                  </a:txBody>
                  <a:tcPr/>
                </a:tc>
                <a:tc gridSpan="2">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Progressed to 2nd round or equivalent or finished in the top half of the field</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 if they haven’t met any of these criteria)</a:t>
                      </a:r>
                    </a:p>
                  </a:txBody>
                  <a:tcPr marL="68580" marR="68580" marT="0" marB="0"/>
                </a:tc>
                <a:tc hMerge="1">
                  <a:txBody>
                    <a:bodyPr/>
                    <a:lstStyle/>
                    <a:p>
                      <a:pPr>
                        <a:lnSpc>
                          <a:spcPct val="107000"/>
                        </a:lnSpc>
                        <a:spcAft>
                          <a:spcPts val="800"/>
                        </a:spcAft>
                      </a:pPr>
                      <a:endParaRPr lang="en-AU" sz="1400" dirty="0">
                        <a:effectLst/>
                        <a:latin typeface="Cambria" panose="02040503050406030204" pitchFamily="18" charset="0"/>
                        <a:ea typeface="MS Mincho"/>
                        <a:cs typeface="Times New Roman" panose="02020603050405020304" pitchFamily="18" charset="0"/>
                      </a:endParaRPr>
                    </a:p>
                  </a:txBody>
                  <a:tcPr marL="68580" marR="68580" marT="0" marB="0"/>
                </a:tc>
                <a:tc gridSpan="2">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Finalist or equivalent (e.g. top 8, last round, top third etc.)</a:t>
                      </a:r>
                    </a:p>
                  </a:txBody>
                  <a:tcPr marL="68580" marR="68580" marT="0" marB="0"/>
                </a:tc>
                <a:tc hMerge="1">
                  <a:txBody>
                    <a:bodyPr/>
                    <a:lstStyle/>
                    <a:p>
                      <a:pPr>
                        <a:lnSpc>
                          <a:spcPct val="107000"/>
                        </a:lnSpc>
                        <a:spcAft>
                          <a:spcPts val="800"/>
                        </a:spcAft>
                      </a:pPr>
                      <a:endParaRPr lang="en-AU" sz="1400" dirty="0">
                        <a:effectLst/>
                        <a:latin typeface="Cambria" panose="02040503050406030204" pitchFamily="18" charset="0"/>
                        <a:ea typeface="MS Mincho"/>
                        <a:cs typeface="Times New Roman" panose="02020603050405020304" pitchFamily="18" charset="0"/>
                      </a:endParaRPr>
                    </a:p>
                  </a:txBody>
                  <a:tcPr marL="68580" marR="68580" marT="0" marB="0"/>
                </a:tc>
                <a:tc gridSpan="2">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Podium finish (Silver or Bronze)</a:t>
                      </a:r>
                    </a:p>
                  </a:txBody>
                  <a:tcPr marL="68580" marR="68580" marT="0" marB="0"/>
                </a:tc>
                <a:tc hMerge="1">
                  <a:txBody>
                    <a:bodyPr/>
                    <a:lstStyle/>
                    <a:p>
                      <a:pPr>
                        <a:lnSpc>
                          <a:spcPct val="107000"/>
                        </a:lnSpc>
                        <a:spcAft>
                          <a:spcPts val="800"/>
                        </a:spcAft>
                      </a:pPr>
                      <a:endParaRPr lang="en-AU" sz="14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Gold medallist</a:t>
                      </a:r>
                    </a:p>
                  </a:txBody>
                  <a:tcPr marL="68580" marR="68580" marT="0" marB="0"/>
                </a:tc>
                <a:tc>
                  <a:txBody>
                    <a:bodyPr/>
                    <a:lstStyle/>
                    <a:p>
                      <a:pPr algn="ctr" fontAlgn="ctr"/>
                      <a:r>
                        <a:rPr lang="en-AU" sz="14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AU" sz="1400" b="0" i="0" u="none" strike="noStrike" dirty="0">
                          <a:solidFill>
                            <a:srgbClr val="000000"/>
                          </a:solidFill>
                          <a:effectLst/>
                          <a:latin typeface="Calibri" panose="020F0502020204030204" pitchFamily="34" charset="0"/>
                        </a:rPr>
                        <a:t>1</a:t>
                      </a:r>
                    </a:p>
                  </a:txBody>
                  <a:tcPr marL="0" marR="0" marT="0" marB="0" anchor="ctr"/>
                </a:tc>
                <a:tc>
                  <a:txBody>
                    <a:bodyPr/>
                    <a:lstStyle/>
                    <a:p>
                      <a:pPr algn="ctr" fontAlgn="ctr"/>
                      <a:r>
                        <a:rPr lang="en-AU" sz="14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n-AU" sz="1400" b="0" i="0" u="none" strike="noStrike" dirty="0">
                          <a:solidFill>
                            <a:srgbClr val="000000"/>
                          </a:solidFill>
                          <a:effectLst/>
                          <a:latin typeface="Calibri" panose="020F0502020204030204" pitchFamily="34" charset="0"/>
                        </a:rPr>
                        <a:t>5</a:t>
                      </a:r>
                    </a:p>
                  </a:txBody>
                  <a:tcPr marL="0" marR="0" marT="0" marB="0" anchor="ct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21996175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46" y="165247"/>
            <a:ext cx="9144000" cy="1190625"/>
          </a:xfrm>
        </p:spPr>
        <p:txBody>
          <a:bodyPr>
            <a:normAutofit fontScale="90000"/>
          </a:bodyPr>
          <a:lstStyle/>
          <a:p>
            <a:r>
              <a:rPr lang="en-AU" dirty="0"/>
              <a:t>Performance Evaluation Scoring – </a:t>
            </a:r>
            <a:br>
              <a:rPr lang="en-AU" dirty="0"/>
            </a:br>
            <a:r>
              <a:rPr lang="en-AU" dirty="0"/>
              <a:t>Predicted CWG performance</a:t>
            </a:r>
          </a:p>
        </p:txBody>
      </p:sp>
      <p:graphicFrame>
        <p:nvGraphicFramePr>
          <p:cNvPr id="3" name="Table 2"/>
          <p:cNvGraphicFramePr>
            <a:graphicFrameLocks noGrp="1"/>
          </p:cNvGraphicFramePr>
          <p:nvPr>
            <p:extLst>
              <p:ext uri="{D42A27DB-BD31-4B8C-83A1-F6EECF244321}">
                <p14:modId xmlns:p14="http://schemas.microsoft.com/office/powerpoint/2010/main" val="1533356655"/>
              </p:ext>
            </p:extLst>
          </p:nvPr>
        </p:nvGraphicFramePr>
        <p:xfrm>
          <a:off x="919382" y="1563541"/>
          <a:ext cx="9827640" cy="4100511"/>
        </p:xfrm>
        <a:graphic>
          <a:graphicData uri="http://schemas.openxmlformats.org/drawingml/2006/table">
            <a:tbl>
              <a:tblPr>
                <a:tableStyleId>{5C22544A-7EE6-4342-B048-85BDC9FD1C3A}</a:tableStyleId>
              </a:tblPr>
              <a:tblGrid>
                <a:gridCol w="763114">
                  <a:extLst>
                    <a:ext uri="{9D8B030D-6E8A-4147-A177-3AD203B41FA5}">
                      <a16:colId xmlns:a16="http://schemas.microsoft.com/office/drawing/2014/main" val="473229494"/>
                    </a:ext>
                  </a:extLst>
                </a:gridCol>
                <a:gridCol w="1330290">
                  <a:extLst>
                    <a:ext uri="{9D8B030D-6E8A-4147-A177-3AD203B41FA5}">
                      <a16:colId xmlns:a16="http://schemas.microsoft.com/office/drawing/2014/main" val="1592454507"/>
                    </a:ext>
                  </a:extLst>
                </a:gridCol>
                <a:gridCol w="1484974">
                  <a:extLst>
                    <a:ext uri="{9D8B030D-6E8A-4147-A177-3AD203B41FA5}">
                      <a16:colId xmlns:a16="http://schemas.microsoft.com/office/drawing/2014/main" val="695254692"/>
                    </a:ext>
                  </a:extLst>
                </a:gridCol>
                <a:gridCol w="1639658">
                  <a:extLst>
                    <a:ext uri="{9D8B030D-6E8A-4147-A177-3AD203B41FA5}">
                      <a16:colId xmlns:a16="http://schemas.microsoft.com/office/drawing/2014/main" val="1777759906"/>
                    </a:ext>
                  </a:extLst>
                </a:gridCol>
                <a:gridCol w="1577783">
                  <a:extLst>
                    <a:ext uri="{9D8B030D-6E8A-4147-A177-3AD203B41FA5}">
                      <a16:colId xmlns:a16="http://schemas.microsoft.com/office/drawing/2014/main" val="399134877"/>
                    </a:ext>
                  </a:extLst>
                </a:gridCol>
                <a:gridCol w="804361">
                  <a:extLst>
                    <a:ext uri="{9D8B030D-6E8A-4147-A177-3AD203B41FA5}">
                      <a16:colId xmlns:a16="http://schemas.microsoft.com/office/drawing/2014/main" val="2937067868"/>
                    </a:ext>
                  </a:extLst>
                </a:gridCol>
                <a:gridCol w="629051">
                  <a:extLst>
                    <a:ext uri="{9D8B030D-6E8A-4147-A177-3AD203B41FA5}">
                      <a16:colId xmlns:a16="http://schemas.microsoft.com/office/drawing/2014/main" val="147488480"/>
                    </a:ext>
                  </a:extLst>
                </a:gridCol>
                <a:gridCol w="783736">
                  <a:extLst>
                    <a:ext uri="{9D8B030D-6E8A-4147-A177-3AD203B41FA5}">
                      <a16:colId xmlns:a16="http://schemas.microsoft.com/office/drawing/2014/main" val="3624570695"/>
                    </a:ext>
                  </a:extLst>
                </a:gridCol>
                <a:gridCol w="814673">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fontAlgn="ctr"/>
                      <a:r>
                        <a:rPr lang="en-AU" sz="2000" u="none" strike="noStrike" dirty="0">
                          <a:effectLst/>
                        </a:rPr>
                        <a:t>5. </a:t>
                      </a:r>
                      <a:r>
                        <a:rPr lang="en-AU" sz="1800" b="1" kern="1200" dirty="0">
                          <a:solidFill>
                            <a:schemeClr val="dk1"/>
                          </a:solidFill>
                          <a:effectLst/>
                          <a:latin typeface="+mn-lt"/>
                          <a:ea typeface="+mn-ea"/>
                          <a:cs typeface="+mn-cs"/>
                        </a:rPr>
                        <a:t>Predicted Commonwealth Games performance</a:t>
                      </a:r>
                      <a:endParaRPr lang="en-AU" sz="2000" b="1" i="0" u="none" strike="noStrike" dirty="0">
                        <a:solidFill>
                          <a:srgbClr val="000000"/>
                        </a:solidFill>
                        <a:effectLst/>
                        <a:latin typeface="Calibri" panose="020F0502020204030204" pitchFamily="34" charset="0"/>
                      </a:endParaRPr>
                    </a:p>
                  </a:txBody>
                  <a:tcPr marL="0" marR="0" marT="0" marB="0" vert="vert270" anchor="ctr"/>
                </a:tc>
                <a:tc rowSpan="2" gridSpan="4">
                  <a:txBody>
                    <a:bodyPr/>
                    <a:lstStyle/>
                    <a:p>
                      <a:pPr algn="l" fontAlgn="ctr"/>
                      <a:r>
                        <a:rPr lang="en-AU" sz="1400" kern="1200" dirty="0">
                          <a:solidFill>
                            <a:schemeClr val="dk1"/>
                          </a:solidFill>
                          <a:effectLst/>
                          <a:latin typeface="+mn-lt"/>
                          <a:ea typeface="+mn-ea"/>
                          <a:cs typeface="+mn-cs"/>
                        </a:rPr>
                        <a:t>Predicted performance outcome in Commonwealth Games performance – support by evidence. NF must provide evidence for the targeted athlete for each targeted event provided in criteria # 3.</a:t>
                      </a:r>
                      <a:endParaRPr lang="en-US" sz="600" b="0" i="0" u="none" strike="noStrike" dirty="0">
                        <a:solidFill>
                          <a:srgbClr val="000000"/>
                        </a:solidFill>
                        <a:effectLst/>
                        <a:latin typeface="Calibri" panose="020F0502020204030204" pitchFamily="34" charset="0"/>
                      </a:endParaRPr>
                    </a:p>
                  </a:txBody>
                  <a:tcPr marL="0" marR="0" marT="0" marB="0" anchor="ct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Progress to 2nd round or equivalent, or finish in the top half of the field </a:t>
                      </a:r>
                    </a:p>
                  </a:txBody>
                  <a:tcPr marL="68580" marR="68580" marT="0" marB="0"/>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Finalist or equivalent (e.g. top 8, last round, top third of the field etc.)</a:t>
                      </a:r>
                    </a:p>
                  </a:txBody>
                  <a:tcPr marL="68580" marR="68580" marT="0" marB="0"/>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Silver or Bronze</a:t>
                      </a:r>
                    </a:p>
                  </a:txBody>
                  <a:tcPr marL="68580" marR="68580" marT="0" marB="0"/>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Gold medallist</a:t>
                      </a:r>
                    </a:p>
                  </a:txBody>
                  <a:tcPr marL="68580" marR="68580" marT="0" marB="0"/>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1671166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74" y="0"/>
            <a:ext cx="9144000" cy="1190625"/>
          </a:xfrm>
        </p:spPr>
        <p:txBody>
          <a:bodyPr>
            <a:normAutofit fontScale="90000"/>
          </a:bodyPr>
          <a:lstStyle/>
          <a:p>
            <a:r>
              <a:rPr lang="en-AU" dirty="0"/>
              <a:t>Performance Evaluation Scoring – </a:t>
            </a:r>
            <a:br>
              <a:rPr lang="en-AU" dirty="0"/>
            </a:br>
            <a:r>
              <a:rPr lang="en-AU" dirty="0"/>
              <a:t># of Medals available at Pacific Games</a:t>
            </a:r>
          </a:p>
        </p:txBody>
      </p:sp>
      <p:graphicFrame>
        <p:nvGraphicFramePr>
          <p:cNvPr id="3" name="Table 2"/>
          <p:cNvGraphicFramePr>
            <a:graphicFrameLocks noGrp="1"/>
          </p:cNvGraphicFramePr>
          <p:nvPr>
            <p:extLst>
              <p:ext uri="{D42A27DB-BD31-4B8C-83A1-F6EECF244321}">
                <p14:modId xmlns:p14="http://schemas.microsoft.com/office/powerpoint/2010/main" val="4137235050"/>
              </p:ext>
            </p:extLst>
          </p:nvPr>
        </p:nvGraphicFramePr>
        <p:xfrm>
          <a:off x="960474" y="1270812"/>
          <a:ext cx="10396147" cy="4259399"/>
        </p:xfrm>
        <a:graphic>
          <a:graphicData uri="http://schemas.openxmlformats.org/drawingml/2006/table">
            <a:tbl>
              <a:tblPr>
                <a:tableStyleId>{5C22544A-7EE6-4342-B048-85BDC9FD1C3A}</a:tableStyleId>
              </a:tblPr>
              <a:tblGrid>
                <a:gridCol w="730896">
                  <a:extLst>
                    <a:ext uri="{9D8B030D-6E8A-4147-A177-3AD203B41FA5}">
                      <a16:colId xmlns:a16="http://schemas.microsoft.com/office/drawing/2014/main" val="473229494"/>
                    </a:ext>
                  </a:extLst>
                </a:gridCol>
                <a:gridCol w="1483606">
                  <a:extLst>
                    <a:ext uri="{9D8B030D-6E8A-4147-A177-3AD203B41FA5}">
                      <a16:colId xmlns:a16="http://schemas.microsoft.com/office/drawing/2014/main" val="1592454507"/>
                    </a:ext>
                  </a:extLst>
                </a:gridCol>
                <a:gridCol w="1570876">
                  <a:extLst>
                    <a:ext uri="{9D8B030D-6E8A-4147-A177-3AD203B41FA5}">
                      <a16:colId xmlns:a16="http://schemas.microsoft.com/office/drawing/2014/main" val="695254692"/>
                    </a:ext>
                  </a:extLst>
                </a:gridCol>
                <a:gridCol w="1734509">
                  <a:extLst>
                    <a:ext uri="{9D8B030D-6E8A-4147-A177-3AD203B41FA5}">
                      <a16:colId xmlns:a16="http://schemas.microsoft.com/office/drawing/2014/main" val="1777759906"/>
                    </a:ext>
                  </a:extLst>
                </a:gridCol>
                <a:gridCol w="1843597">
                  <a:extLst>
                    <a:ext uri="{9D8B030D-6E8A-4147-A177-3AD203B41FA5}">
                      <a16:colId xmlns:a16="http://schemas.microsoft.com/office/drawing/2014/main" val="399134877"/>
                    </a:ext>
                  </a:extLst>
                </a:gridCol>
                <a:gridCol w="850891">
                  <a:extLst>
                    <a:ext uri="{9D8B030D-6E8A-4147-A177-3AD203B41FA5}">
                      <a16:colId xmlns:a16="http://schemas.microsoft.com/office/drawing/2014/main" val="2937067868"/>
                    </a:ext>
                  </a:extLst>
                </a:gridCol>
                <a:gridCol w="676350">
                  <a:extLst>
                    <a:ext uri="{9D8B030D-6E8A-4147-A177-3AD203B41FA5}">
                      <a16:colId xmlns:a16="http://schemas.microsoft.com/office/drawing/2014/main" val="147488480"/>
                    </a:ext>
                  </a:extLst>
                </a:gridCol>
                <a:gridCol w="826859">
                  <a:extLst>
                    <a:ext uri="{9D8B030D-6E8A-4147-A177-3AD203B41FA5}">
                      <a16:colId xmlns:a16="http://schemas.microsoft.com/office/drawing/2014/main" val="3624570695"/>
                    </a:ext>
                  </a:extLst>
                </a:gridCol>
                <a:gridCol w="678563">
                  <a:extLst>
                    <a:ext uri="{9D8B030D-6E8A-4147-A177-3AD203B41FA5}">
                      <a16:colId xmlns:a16="http://schemas.microsoft.com/office/drawing/2014/main" val="2800691256"/>
                    </a:ext>
                  </a:extLst>
                </a:gridCol>
              </a:tblGrid>
              <a:tr h="181039">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Level 1</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6">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188002">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20299">
                <a:tc rowSpan="4">
                  <a:txBody>
                    <a:bodyPr/>
                    <a:lstStyle/>
                    <a:p>
                      <a:pPr algn="ctr" fontAlgn="ctr"/>
                      <a:r>
                        <a:rPr lang="en-AU" sz="2000" u="none" strike="noStrike" dirty="0">
                          <a:effectLst/>
                        </a:rPr>
                        <a:t>6.  # </a:t>
                      </a:r>
                      <a:r>
                        <a:rPr lang="en-AU" sz="1800" b="1" kern="1200" dirty="0">
                          <a:solidFill>
                            <a:schemeClr val="dk1"/>
                          </a:solidFill>
                          <a:effectLst/>
                          <a:latin typeface="+mn-lt"/>
                          <a:ea typeface="+mn-ea"/>
                          <a:cs typeface="+mn-cs"/>
                        </a:rPr>
                        <a:t>of medals available in specific sports at the  Pacific Games</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6">
                        <a:lumMod val="20000"/>
                        <a:lumOff val="80000"/>
                      </a:schemeClr>
                    </a:solidFill>
                  </a:tcPr>
                </a:tc>
                <a:tc rowSpan="2" gridSpan="4">
                  <a:txBody>
                    <a:bodyPr/>
                    <a:lstStyle/>
                    <a:p>
                      <a:pPr algn="l" fontAlgn="ctr"/>
                      <a:r>
                        <a:rPr lang="en-AU" sz="1200" kern="1200" dirty="0">
                          <a:solidFill>
                            <a:schemeClr val="dk1"/>
                          </a:solidFill>
                          <a:effectLst/>
                          <a:latin typeface="+mn-lt"/>
                          <a:ea typeface="+mn-ea"/>
                          <a:cs typeface="+mn-cs"/>
                        </a:rPr>
                        <a:t>How many medals are possible for PNG to win in the sport? Consider team size number of entries per country etc. NF must indicate the targeted athlete for each targeted event and provide evidence to back the predicted performance in criteria # 8.</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6">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6">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00127691"/>
                  </a:ext>
                </a:extLst>
              </a:tr>
              <a:tr h="501337">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6">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6">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6">
                        <a:lumMod val="20000"/>
                        <a:lumOff val="80000"/>
                      </a:schemeClr>
                    </a:solidFill>
                  </a:tcPr>
                </a:tc>
                <a:extLst>
                  <a:ext uri="{0D108BD9-81ED-4DB2-BD59-A6C34878D82A}">
                    <a16:rowId xmlns:a16="http://schemas.microsoft.com/office/drawing/2014/main" val="2115180047"/>
                  </a:ext>
                </a:extLst>
              </a:tr>
              <a:tr h="362077">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Sport or discipline not on the next Pacific Games schedule</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1 medal</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2 medals</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3 or more medals</a:t>
                      </a:r>
                    </a:p>
                  </a:txBody>
                  <a:tcPr marL="68580" marR="68580" marT="0" marB="0">
                    <a:solidFill>
                      <a:schemeClr val="accent6">
                        <a:lumMod val="20000"/>
                        <a:lumOff val="80000"/>
                      </a:schemeClr>
                    </a:solidFill>
                  </a:tcP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30809816"/>
                  </a:ext>
                </a:extLst>
              </a:tr>
              <a:tr h="745043">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Sport or discipline not on the next Pacific Games schedule</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1 medal</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2 medals</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(For team scoring only)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More than 2 team medals</a:t>
                      </a:r>
                    </a:p>
                  </a:txBody>
                  <a:tcPr marL="68580" marR="68580" marT="0" marB="0">
                    <a:solidFill>
                      <a:schemeClr val="accent6">
                        <a:lumMod val="20000"/>
                        <a:lumOff val="80000"/>
                      </a:schemeClr>
                    </a:solidFill>
                  </a:tcPr>
                </a:tc>
                <a:tc vMerge="1">
                  <a:txBody>
                    <a:bodyPr/>
                    <a:lstStyle/>
                    <a:p>
                      <a:endParaRPr lang="en-AU"/>
                    </a:p>
                  </a:txBody>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364592292"/>
                  </a:ext>
                </a:extLst>
              </a:tr>
            </a:tbl>
          </a:graphicData>
        </a:graphic>
      </p:graphicFrame>
    </p:spTree>
    <p:extLst>
      <p:ext uri="{BB962C8B-B14F-4D97-AF65-F5344CB8AC3E}">
        <p14:creationId xmlns:p14="http://schemas.microsoft.com/office/powerpoint/2010/main" val="818125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5AEA1-B254-4F6F-8F2E-534135C7617E}"/>
              </a:ext>
            </a:extLst>
          </p:cNvPr>
          <p:cNvSpPr/>
          <p:nvPr/>
        </p:nvSpPr>
        <p:spPr>
          <a:xfrm>
            <a:off x="1224116" y="199033"/>
            <a:ext cx="10073960" cy="646331"/>
          </a:xfrm>
          <a:prstGeom prst="rect">
            <a:avLst/>
          </a:prstGeom>
          <a:solidFill>
            <a:schemeClr val="tx1"/>
          </a:solidFill>
        </p:spPr>
        <p:txBody>
          <a:bodyPr wrap="square" lIns="91440" tIns="45720" rIns="91440" bIns="45720">
            <a:spAutoFit/>
          </a:bodyPr>
          <a:lstStyle/>
          <a:p>
            <a:pPr algn="ctr"/>
            <a:r>
              <a:rPr lang="en-US" sz="36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36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36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5" name="Text Box 4">
            <a:extLst>
              <a:ext uri="{FF2B5EF4-FFF2-40B4-BE49-F238E27FC236}">
                <a16:creationId xmlns:a16="http://schemas.microsoft.com/office/drawing/2014/main" id="{5B570D23-392C-4B4C-BB17-FFE2C57AEE0A}"/>
              </a:ext>
            </a:extLst>
          </p:cNvPr>
          <p:cNvSpPr txBox="1"/>
          <p:nvPr/>
        </p:nvSpPr>
        <p:spPr>
          <a:xfrm>
            <a:off x="1651819" y="4125830"/>
            <a:ext cx="9114504" cy="122783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2400" b="1" dirty="0">
                <a:latin typeface="Bookman Old Style" panose="02050604050505020204" pitchFamily="18" charset="0"/>
                <a:ea typeface="Calibri" panose="020F0502020204030204" pitchFamily="34" charset="0"/>
                <a:cs typeface="Times New Roman" panose="02020603050405020304" pitchFamily="18" charset="0"/>
              </a:rPr>
              <a:t>21</a:t>
            </a:r>
            <a:r>
              <a:rPr lang="en-AU" sz="2400" b="1" baseline="30000" dirty="0">
                <a:latin typeface="Bookman Old Style" panose="02050604050505020204" pitchFamily="18" charset="0"/>
                <a:ea typeface="Calibri" panose="020F0502020204030204" pitchFamily="34" charset="0"/>
                <a:cs typeface="Times New Roman" panose="02020603050405020304" pitchFamily="18" charset="0"/>
              </a:rPr>
              <a:t>st</a:t>
            </a:r>
            <a:r>
              <a:rPr lang="en-AU" sz="2400" b="1" dirty="0">
                <a:latin typeface="Bookman Old Style" panose="02050604050505020204" pitchFamily="18" charset="0"/>
                <a:ea typeface="Calibri" panose="020F0502020204030204" pitchFamily="34" charset="0"/>
                <a:cs typeface="Times New Roman" panose="02020603050405020304" pitchFamily="18" charset="0"/>
              </a:rPr>
              <a:t> November– 05</a:t>
            </a:r>
            <a:r>
              <a:rPr lang="en-AU" sz="2400" b="1" baseline="30000" dirty="0">
                <a:latin typeface="Bookman Old Style" panose="02050604050505020204" pitchFamily="18" charset="0"/>
                <a:ea typeface="Calibri" panose="020F0502020204030204" pitchFamily="34" charset="0"/>
                <a:cs typeface="Times New Roman" panose="02020603050405020304" pitchFamily="18" charset="0"/>
              </a:rPr>
              <a:t>th</a:t>
            </a:r>
            <a:r>
              <a:rPr lang="en-AU" sz="2400" b="1" dirty="0">
                <a:latin typeface="Bookman Old Style" panose="02050604050505020204" pitchFamily="18" charset="0"/>
                <a:ea typeface="Calibri" panose="020F0502020204030204" pitchFamily="34" charset="0"/>
                <a:cs typeface="Times New Roman" panose="02020603050405020304" pitchFamily="18" charset="0"/>
              </a:rPr>
              <a:t> December 2021</a:t>
            </a:r>
          </a:p>
          <a:p>
            <a:pPr algn="ctr">
              <a:lnSpc>
                <a:spcPct val="107000"/>
              </a:lnSpc>
              <a:spcAft>
                <a:spcPts val="800"/>
              </a:spcAft>
            </a:pPr>
            <a:r>
              <a:rPr lang="en-AU" sz="4000" b="1" u="sng" dirty="0">
                <a:latin typeface="Bookman Old Style" panose="02050604050505020204" pitchFamily="18" charset="0"/>
                <a:ea typeface="Calibri" panose="020F0502020204030204" pitchFamily="34" charset="0"/>
                <a:cs typeface="Times New Roman" panose="02020603050405020304" pitchFamily="18" charset="0"/>
              </a:rPr>
              <a:t>Mendi</a:t>
            </a:r>
          </a:p>
          <a:p>
            <a:pPr algn="ctr">
              <a:lnSpc>
                <a:spcPct val="107000"/>
              </a:lnSpc>
              <a:spcAft>
                <a:spcPts val="800"/>
              </a:spcAft>
            </a:pPr>
            <a:r>
              <a:rPr lang="en-AU" sz="4000" b="1" dirty="0">
                <a:effectLst/>
                <a:latin typeface="Bookman Old Style" panose="02050604050505020204" pitchFamily="18" charset="0"/>
                <a:ea typeface="Calibri" panose="020F0502020204030204" pitchFamily="34" charset="0"/>
                <a:cs typeface="Times New Roman" panose="02020603050405020304" pitchFamily="18" charset="0"/>
              </a:rPr>
              <a:t>Southern Highlands Province</a:t>
            </a:r>
          </a:p>
        </p:txBody>
      </p:sp>
      <p:pic>
        <p:nvPicPr>
          <p:cNvPr id="6" name="Picture 5">
            <a:extLst>
              <a:ext uri="{FF2B5EF4-FFF2-40B4-BE49-F238E27FC236}">
                <a16:creationId xmlns:a16="http://schemas.microsoft.com/office/drawing/2014/main" id="{4C7D0E28-D45C-4024-9B28-EF7380DF2F4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3633" y="973394"/>
            <a:ext cx="3019260" cy="3152435"/>
          </a:xfrm>
          <a:prstGeom prst="rect">
            <a:avLst/>
          </a:prstGeom>
          <a:noFill/>
          <a:ln>
            <a:noFill/>
          </a:ln>
        </p:spPr>
      </p:pic>
    </p:spTree>
    <p:extLst>
      <p:ext uri="{BB962C8B-B14F-4D97-AF65-F5344CB8AC3E}">
        <p14:creationId xmlns:p14="http://schemas.microsoft.com/office/powerpoint/2010/main" val="12770708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841" y="143983"/>
            <a:ext cx="9144000" cy="1190625"/>
          </a:xfrm>
        </p:spPr>
        <p:txBody>
          <a:bodyPr>
            <a:normAutofit fontScale="90000"/>
          </a:bodyPr>
          <a:lstStyle/>
          <a:p>
            <a:r>
              <a:rPr lang="en-AU" dirty="0"/>
              <a:t>Performance Evaluation Scoring – </a:t>
            </a:r>
            <a:br>
              <a:rPr lang="en-AU" dirty="0"/>
            </a:br>
            <a:r>
              <a:rPr lang="en-AU" dirty="0"/>
              <a:t>Previous Pacific Games experience/results</a:t>
            </a:r>
          </a:p>
        </p:txBody>
      </p:sp>
      <p:graphicFrame>
        <p:nvGraphicFramePr>
          <p:cNvPr id="3" name="Table 2"/>
          <p:cNvGraphicFramePr>
            <a:graphicFrameLocks noGrp="1"/>
          </p:cNvGraphicFramePr>
          <p:nvPr>
            <p:extLst>
              <p:ext uri="{D42A27DB-BD31-4B8C-83A1-F6EECF244321}">
                <p14:modId xmlns:p14="http://schemas.microsoft.com/office/powerpoint/2010/main" val="3285669045"/>
              </p:ext>
            </p:extLst>
          </p:nvPr>
        </p:nvGraphicFramePr>
        <p:xfrm>
          <a:off x="949841" y="1574173"/>
          <a:ext cx="10361625" cy="4100511"/>
        </p:xfrm>
        <a:graphic>
          <a:graphicData uri="http://schemas.openxmlformats.org/drawingml/2006/table">
            <a:tbl>
              <a:tblPr>
                <a:tableStyleId>{5C22544A-7EE6-4342-B048-85BDC9FD1C3A}</a:tableStyleId>
              </a:tblPr>
              <a:tblGrid>
                <a:gridCol w="728469">
                  <a:extLst>
                    <a:ext uri="{9D8B030D-6E8A-4147-A177-3AD203B41FA5}">
                      <a16:colId xmlns:a16="http://schemas.microsoft.com/office/drawing/2014/main" val="473229494"/>
                    </a:ext>
                  </a:extLst>
                </a:gridCol>
                <a:gridCol w="1478680">
                  <a:extLst>
                    <a:ext uri="{9D8B030D-6E8A-4147-A177-3AD203B41FA5}">
                      <a16:colId xmlns:a16="http://schemas.microsoft.com/office/drawing/2014/main" val="1592454507"/>
                    </a:ext>
                  </a:extLst>
                </a:gridCol>
                <a:gridCol w="1565660">
                  <a:extLst>
                    <a:ext uri="{9D8B030D-6E8A-4147-A177-3AD203B41FA5}">
                      <a16:colId xmlns:a16="http://schemas.microsoft.com/office/drawing/2014/main" val="695254692"/>
                    </a:ext>
                  </a:extLst>
                </a:gridCol>
                <a:gridCol w="1728749">
                  <a:extLst>
                    <a:ext uri="{9D8B030D-6E8A-4147-A177-3AD203B41FA5}">
                      <a16:colId xmlns:a16="http://schemas.microsoft.com/office/drawing/2014/main" val="1777759906"/>
                    </a:ext>
                  </a:extLst>
                </a:gridCol>
                <a:gridCol w="1663512">
                  <a:extLst>
                    <a:ext uri="{9D8B030D-6E8A-4147-A177-3AD203B41FA5}">
                      <a16:colId xmlns:a16="http://schemas.microsoft.com/office/drawing/2014/main" val="399134877"/>
                    </a:ext>
                  </a:extLst>
                </a:gridCol>
                <a:gridCol w="848066">
                  <a:extLst>
                    <a:ext uri="{9D8B030D-6E8A-4147-A177-3AD203B41FA5}">
                      <a16:colId xmlns:a16="http://schemas.microsoft.com/office/drawing/2014/main" val="2937067868"/>
                    </a:ext>
                  </a:extLst>
                </a:gridCol>
                <a:gridCol w="663231">
                  <a:extLst>
                    <a:ext uri="{9D8B030D-6E8A-4147-A177-3AD203B41FA5}">
                      <a16:colId xmlns:a16="http://schemas.microsoft.com/office/drawing/2014/main" val="147488480"/>
                    </a:ext>
                  </a:extLst>
                </a:gridCol>
                <a:gridCol w="826320">
                  <a:extLst>
                    <a:ext uri="{9D8B030D-6E8A-4147-A177-3AD203B41FA5}">
                      <a16:colId xmlns:a16="http://schemas.microsoft.com/office/drawing/2014/main" val="3624570695"/>
                    </a:ext>
                  </a:extLst>
                </a:gridCol>
                <a:gridCol w="858938">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6">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fontAlgn="ctr"/>
                      <a:r>
                        <a:rPr lang="en-AU" sz="2000" u="none" strike="noStrike" dirty="0">
                          <a:effectLst/>
                        </a:rPr>
                        <a:t>7. </a:t>
                      </a:r>
                      <a:r>
                        <a:rPr lang="en-AU" sz="1800" b="1" kern="1200" dirty="0">
                          <a:solidFill>
                            <a:schemeClr val="dk1"/>
                          </a:solidFill>
                          <a:effectLst/>
                          <a:latin typeface="+mn-lt"/>
                          <a:ea typeface="+mn-ea"/>
                          <a:cs typeface="+mn-cs"/>
                        </a:rPr>
                        <a:t>Previous Pacific Games experience/ result</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6">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Previous best performance in most recent Pacific Games (or equivalent benchmark event) by the same athlete(s)/team(s)</a:t>
                      </a:r>
                      <a:endParaRPr lang="en-US" sz="8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6">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6">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6">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6">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6">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Progressed to 2nd round or equivalent or finished in the top half of the field</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 if they haven’t met any of these criteria)</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Finalist or equivalent (e.g. top 8, last round, top third etc.)</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Podium finish (Silver or Bronze)</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Gold medallist</a:t>
                      </a:r>
                    </a:p>
                  </a:txBody>
                  <a:tcPr marL="68580" marR="68580" marT="0" marB="0">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37851953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47" y="122718"/>
            <a:ext cx="9144000" cy="1190625"/>
          </a:xfrm>
        </p:spPr>
        <p:txBody>
          <a:bodyPr>
            <a:normAutofit fontScale="90000"/>
          </a:bodyPr>
          <a:lstStyle/>
          <a:p>
            <a:r>
              <a:rPr lang="en-AU" dirty="0"/>
              <a:t>Performance Evaluation Scoring – </a:t>
            </a:r>
            <a:br>
              <a:rPr lang="en-AU" dirty="0"/>
            </a:br>
            <a:r>
              <a:rPr lang="en-AU" dirty="0"/>
              <a:t>Predicted Pacific Games performance</a:t>
            </a:r>
          </a:p>
        </p:txBody>
      </p:sp>
      <p:graphicFrame>
        <p:nvGraphicFramePr>
          <p:cNvPr id="3" name="Table 2"/>
          <p:cNvGraphicFramePr>
            <a:graphicFrameLocks noGrp="1"/>
          </p:cNvGraphicFramePr>
          <p:nvPr>
            <p:extLst>
              <p:ext uri="{D42A27DB-BD31-4B8C-83A1-F6EECF244321}">
                <p14:modId xmlns:p14="http://schemas.microsoft.com/office/powerpoint/2010/main" val="2591976300"/>
              </p:ext>
            </p:extLst>
          </p:nvPr>
        </p:nvGraphicFramePr>
        <p:xfrm>
          <a:off x="952720" y="1563541"/>
          <a:ext cx="10460347" cy="4100511"/>
        </p:xfrm>
        <a:graphic>
          <a:graphicData uri="http://schemas.openxmlformats.org/drawingml/2006/table">
            <a:tbl>
              <a:tblPr>
                <a:tableStyleId>{5C22544A-7EE6-4342-B048-85BDC9FD1C3A}</a:tableStyleId>
              </a:tblPr>
              <a:tblGrid>
                <a:gridCol w="812243">
                  <a:extLst>
                    <a:ext uri="{9D8B030D-6E8A-4147-A177-3AD203B41FA5}">
                      <a16:colId xmlns:a16="http://schemas.microsoft.com/office/drawing/2014/main" val="473229494"/>
                    </a:ext>
                  </a:extLst>
                </a:gridCol>
                <a:gridCol w="1415934">
                  <a:extLst>
                    <a:ext uri="{9D8B030D-6E8A-4147-A177-3AD203B41FA5}">
                      <a16:colId xmlns:a16="http://schemas.microsoft.com/office/drawing/2014/main" val="1592454507"/>
                    </a:ext>
                  </a:extLst>
                </a:gridCol>
                <a:gridCol w="1580577">
                  <a:extLst>
                    <a:ext uri="{9D8B030D-6E8A-4147-A177-3AD203B41FA5}">
                      <a16:colId xmlns:a16="http://schemas.microsoft.com/office/drawing/2014/main" val="695254692"/>
                    </a:ext>
                  </a:extLst>
                </a:gridCol>
                <a:gridCol w="1745220">
                  <a:extLst>
                    <a:ext uri="{9D8B030D-6E8A-4147-A177-3AD203B41FA5}">
                      <a16:colId xmlns:a16="http://schemas.microsoft.com/office/drawing/2014/main" val="1777759906"/>
                    </a:ext>
                  </a:extLst>
                </a:gridCol>
                <a:gridCol w="1679362">
                  <a:extLst>
                    <a:ext uri="{9D8B030D-6E8A-4147-A177-3AD203B41FA5}">
                      <a16:colId xmlns:a16="http://schemas.microsoft.com/office/drawing/2014/main" val="399134877"/>
                    </a:ext>
                  </a:extLst>
                </a:gridCol>
                <a:gridCol w="856146">
                  <a:extLst>
                    <a:ext uri="{9D8B030D-6E8A-4147-A177-3AD203B41FA5}">
                      <a16:colId xmlns:a16="http://schemas.microsoft.com/office/drawing/2014/main" val="2937067868"/>
                    </a:ext>
                  </a:extLst>
                </a:gridCol>
                <a:gridCol w="669550">
                  <a:extLst>
                    <a:ext uri="{9D8B030D-6E8A-4147-A177-3AD203B41FA5}">
                      <a16:colId xmlns:a16="http://schemas.microsoft.com/office/drawing/2014/main" val="147488480"/>
                    </a:ext>
                  </a:extLst>
                </a:gridCol>
                <a:gridCol w="834193">
                  <a:extLst>
                    <a:ext uri="{9D8B030D-6E8A-4147-A177-3AD203B41FA5}">
                      <a16:colId xmlns:a16="http://schemas.microsoft.com/office/drawing/2014/main" val="3624570695"/>
                    </a:ext>
                  </a:extLst>
                </a:gridCol>
                <a:gridCol w="867122">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6">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fontAlgn="ctr"/>
                      <a:r>
                        <a:rPr lang="en-AU" sz="2000" u="none" strike="noStrike" dirty="0">
                          <a:effectLst/>
                        </a:rPr>
                        <a:t>8. </a:t>
                      </a:r>
                      <a:r>
                        <a:rPr lang="en-AU" sz="1800" b="1" kern="1200" dirty="0">
                          <a:solidFill>
                            <a:schemeClr val="dk1"/>
                          </a:solidFill>
                          <a:effectLst/>
                          <a:latin typeface="+mn-lt"/>
                          <a:ea typeface="+mn-ea"/>
                          <a:cs typeface="+mn-cs"/>
                        </a:rPr>
                        <a:t>Predicted Pacific Games performance</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6">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Predicted performance outcome in Pacific Games performance – support by evidence. NF must provide evidence for the targeted athlete for each targeted event provided in criteria # 6.</a:t>
                      </a:r>
                      <a:endParaRPr lang="en-US" sz="6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6">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6">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6">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6">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6">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Progress to 2nd round or equivalent, or finish in the top half of the field </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Finalist or equivalent (e.g. top 8, last round, top third of the field etc.)</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Silver or Bronze</a:t>
                      </a:r>
                    </a:p>
                  </a:txBody>
                  <a:tcPr marL="68580" marR="68580" marT="0" marB="0">
                    <a:solidFill>
                      <a:schemeClr val="accent6">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Gold medallist</a:t>
                      </a:r>
                    </a:p>
                  </a:txBody>
                  <a:tcPr marL="68580" marR="68580" marT="0" marB="0">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6">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323778019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902" y="133350"/>
            <a:ext cx="9144000" cy="1190625"/>
          </a:xfrm>
        </p:spPr>
        <p:txBody>
          <a:bodyPr>
            <a:normAutofit fontScale="90000"/>
          </a:bodyPr>
          <a:lstStyle/>
          <a:p>
            <a:r>
              <a:rPr lang="en-AU" dirty="0"/>
              <a:t>Performance Evaluation Scoring – </a:t>
            </a:r>
            <a:br>
              <a:rPr lang="en-AU" dirty="0"/>
            </a:br>
            <a:r>
              <a:rPr lang="en-AU" dirty="0"/>
              <a:t>Qualification Process (Olympic Games)</a:t>
            </a:r>
          </a:p>
        </p:txBody>
      </p:sp>
      <p:graphicFrame>
        <p:nvGraphicFramePr>
          <p:cNvPr id="3" name="Table 2"/>
          <p:cNvGraphicFramePr>
            <a:graphicFrameLocks noGrp="1"/>
          </p:cNvGraphicFramePr>
          <p:nvPr>
            <p:extLst>
              <p:ext uri="{D42A27DB-BD31-4B8C-83A1-F6EECF244321}">
                <p14:modId xmlns:p14="http://schemas.microsoft.com/office/powerpoint/2010/main" val="3361805973"/>
              </p:ext>
            </p:extLst>
          </p:nvPr>
        </p:nvGraphicFramePr>
        <p:xfrm>
          <a:off x="1034902" y="1478479"/>
          <a:ext cx="10054855" cy="4468241"/>
        </p:xfrm>
        <a:graphic>
          <a:graphicData uri="http://schemas.openxmlformats.org/drawingml/2006/table">
            <a:tbl>
              <a:tblPr>
                <a:tableStyleId>{5C22544A-7EE6-4342-B048-85BDC9FD1C3A}</a:tableStyleId>
              </a:tblPr>
              <a:tblGrid>
                <a:gridCol w="780757">
                  <a:extLst>
                    <a:ext uri="{9D8B030D-6E8A-4147-A177-3AD203B41FA5}">
                      <a16:colId xmlns:a16="http://schemas.microsoft.com/office/drawing/2014/main" val="473229494"/>
                    </a:ext>
                  </a:extLst>
                </a:gridCol>
                <a:gridCol w="1632350">
                  <a:extLst>
                    <a:ext uri="{9D8B030D-6E8A-4147-A177-3AD203B41FA5}">
                      <a16:colId xmlns:a16="http://schemas.microsoft.com/office/drawing/2014/main" val="1592454507"/>
                    </a:ext>
                  </a:extLst>
                </a:gridCol>
                <a:gridCol w="1428871">
                  <a:extLst>
                    <a:ext uri="{9D8B030D-6E8A-4147-A177-3AD203B41FA5}">
                      <a16:colId xmlns:a16="http://schemas.microsoft.com/office/drawing/2014/main" val="1210410473"/>
                    </a:ext>
                  </a:extLst>
                </a:gridCol>
                <a:gridCol w="1496698">
                  <a:extLst>
                    <a:ext uri="{9D8B030D-6E8A-4147-A177-3AD203B41FA5}">
                      <a16:colId xmlns:a16="http://schemas.microsoft.com/office/drawing/2014/main" val="38852647"/>
                    </a:ext>
                  </a:extLst>
                </a:gridCol>
                <a:gridCol w="1614262">
                  <a:extLst>
                    <a:ext uri="{9D8B030D-6E8A-4147-A177-3AD203B41FA5}">
                      <a16:colId xmlns:a16="http://schemas.microsoft.com/office/drawing/2014/main" val="399134877"/>
                    </a:ext>
                  </a:extLst>
                </a:gridCol>
                <a:gridCol w="822958">
                  <a:extLst>
                    <a:ext uri="{9D8B030D-6E8A-4147-A177-3AD203B41FA5}">
                      <a16:colId xmlns:a16="http://schemas.microsoft.com/office/drawing/2014/main" val="2937067868"/>
                    </a:ext>
                  </a:extLst>
                </a:gridCol>
                <a:gridCol w="643595">
                  <a:extLst>
                    <a:ext uri="{9D8B030D-6E8A-4147-A177-3AD203B41FA5}">
                      <a16:colId xmlns:a16="http://schemas.microsoft.com/office/drawing/2014/main" val="147488480"/>
                    </a:ext>
                  </a:extLst>
                </a:gridCol>
                <a:gridCol w="801856">
                  <a:extLst>
                    <a:ext uri="{9D8B030D-6E8A-4147-A177-3AD203B41FA5}">
                      <a16:colId xmlns:a16="http://schemas.microsoft.com/office/drawing/2014/main" val="3624570695"/>
                    </a:ext>
                  </a:extLst>
                </a:gridCol>
                <a:gridCol w="833508">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3">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a:r>
                        <a:rPr lang="en-AU" sz="1800" b="1" kern="1200" dirty="0">
                          <a:solidFill>
                            <a:schemeClr val="dk1"/>
                          </a:solidFill>
                          <a:effectLst/>
                          <a:latin typeface="+mn-lt"/>
                          <a:ea typeface="+mn-ea"/>
                          <a:cs typeface="+mn-cs"/>
                        </a:rPr>
                        <a:t>9. Qualification process (Olympic Games)</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3">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These criteria consider the qualification process for the Olympic Games and the potential to qualify on merit e.g. regional qualification, world ranking qualification, multiple or single qualification opportunities etc.</a:t>
                      </a:r>
                      <a:endParaRPr lang="en-US" sz="6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3">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3">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Qualification process is extremely difficult, and potentially expensive. Athlete or teams are unlikely to qualify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May possibly receive Universality placing or Tripartite invitation</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Regional qualification process favours PNG athlete/teams but is potentially difficult &amp; expensive.</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 Regional qualification process favours PNG athlete/teams. </a:t>
                      </a:r>
                    </a:p>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Some realistic potential to qualify on merit. ...</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World qualification process favours PNG athlete/teams.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 </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Some realistic potential to qualify on merit. ...have already qualified</a:t>
                      </a:r>
                    </a:p>
                  </a:txBody>
                  <a:tcPr marL="68580" marR="68580" marT="0" marB="0">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3069437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311" y="143983"/>
            <a:ext cx="9144000" cy="1190625"/>
          </a:xfrm>
        </p:spPr>
        <p:txBody>
          <a:bodyPr>
            <a:normAutofit fontScale="90000"/>
          </a:bodyPr>
          <a:lstStyle/>
          <a:p>
            <a:r>
              <a:rPr lang="en-AU" dirty="0"/>
              <a:t>Performance Evaluation Scoring – </a:t>
            </a:r>
            <a:br>
              <a:rPr lang="en-AU" dirty="0"/>
            </a:br>
            <a:r>
              <a:rPr lang="en-AU" dirty="0"/>
              <a:t>Olympic Games competition structure</a:t>
            </a:r>
          </a:p>
        </p:txBody>
      </p:sp>
      <p:graphicFrame>
        <p:nvGraphicFramePr>
          <p:cNvPr id="3" name="Table 2"/>
          <p:cNvGraphicFramePr>
            <a:graphicFrameLocks noGrp="1"/>
          </p:cNvGraphicFramePr>
          <p:nvPr>
            <p:extLst>
              <p:ext uri="{D42A27DB-BD31-4B8C-83A1-F6EECF244321}">
                <p14:modId xmlns:p14="http://schemas.microsoft.com/office/powerpoint/2010/main" val="2484716889"/>
              </p:ext>
            </p:extLst>
          </p:nvPr>
        </p:nvGraphicFramePr>
        <p:xfrm>
          <a:off x="940647" y="1334608"/>
          <a:ext cx="10563782" cy="4138359"/>
        </p:xfrm>
        <a:graphic>
          <a:graphicData uri="http://schemas.openxmlformats.org/drawingml/2006/table">
            <a:tbl>
              <a:tblPr>
                <a:tableStyleId>{5C22544A-7EE6-4342-B048-85BDC9FD1C3A}</a:tableStyleId>
              </a:tblPr>
              <a:tblGrid>
                <a:gridCol w="820275">
                  <a:extLst>
                    <a:ext uri="{9D8B030D-6E8A-4147-A177-3AD203B41FA5}">
                      <a16:colId xmlns:a16="http://schemas.microsoft.com/office/drawing/2014/main" val="473229494"/>
                    </a:ext>
                  </a:extLst>
                </a:gridCol>
                <a:gridCol w="1429935">
                  <a:extLst>
                    <a:ext uri="{9D8B030D-6E8A-4147-A177-3AD203B41FA5}">
                      <a16:colId xmlns:a16="http://schemas.microsoft.com/office/drawing/2014/main" val="1592454507"/>
                    </a:ext>
                  </a:extLst>
                </a:gridCol>
                <a:gridCol w="1596205">
                  <a:extLst>
                    <a:ext uri="{9D8B030D-6E8A-4147-A177-3AD203B41FA5}">
                      <a16:colId xmlns:a16="http://schemas.microsoft.com/office/drawing/2014/main" val="695254692"/>
                    </a:ext>
                  </a:extLst>
                </a:gridCol>
                <a:gridCol w="1762478">
                  <a:extLst>
                    <a:ext uri="{9D8B030D-6E8A-4147-A177-3AD203B41FA5}">
                      <a16:colId xmlns:a16="http://schemas.microsoft.com/office/drawing/2014/main" val="1777759906"/>
                    </a:ext>
                  </a:extLst>
                </a:gridCol>
                <a:gridCol w="1695967">
                  <a:extLst>
                    <a:ext uri="{9D8B030D-6E8A-4147-A177-3AD203B41FA5}">
                      <a16:colId xmlns:a16="http://schemas.microsoft.com/office/drawing/2014/main" val="399134877"/>
                    </a:ext>
                  </a:extLst>
                </a:gridCol>
                <a:gridCol w="864612">
                  <a:extLst>
                    <a:ext uri="{9D8B030D-6E8A-4147-A177-3AD203B41FA5}">
                      <a16:colId xmlns:a16="http://schemas.microsoft.com/office/drawing/2014/main" val="2937067868"/>
                    </a:ext>
                  </a:extLst>
                </a:gridCol>
                <a:gridCol w="676171">
                  <a:extLst>
                    <a:ext uri="{9D8B030D-6E8A-4147-A177-3AD203B41FA5}">
                      <a16:colId xmlns:a16="http://schemas.microsoft.com/office/drawing/2014/main" val="147488480"/>
                    </a:ext>
                  </a:extLst>
                </a:gridCol>
                <a:gridCol w="842442">
                  <a:extLst>
                    <a:ext uri="{9D8B030D-6E8A-4147-A177-3AD203B41FA5}">
                      <a16:colId xmlns:a16="http://schemas.microsoft.com/office/drawing/2014/main" val="3624570695"/>
                    </a:ext>
                  </a:extLst>
                </a:gridCol>
                <a:gridCol w="875697">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3">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a:r>
                        <a:rPr lang="en-AU" sz="1800" b="1" kern="1200" dirty="0">
                          <a:solidFill>
                            <a:schemeClr val="dk1"/>
                          </a:solidFill>
                          <a:effectLst/>
                          <a:latin typeface="+mn-lt"/>
                          <a:ea typeface="+mn-ea"/>
                          <a:cs typeface="+mn-cs"/>
                        </a:rPr>
                        <a:t>10. </a:t>
                      </a:r>
                      <a:r>
                        <a:rPr lang="en-AU" sz="1800" b="0" kern="1200" baseline="0" dirty="0">
                          <a:solidFill>
                            <a:schemeClr val="dk1"/>
                          </a:solidFill>
                          <a:effectLst/>
                          <a:latin typeface="+mn-lt"/>
                          <a:ea typeface="+mn-ea"/>
                          <a:cs typeface="+mn-cs"/>
                        </a:rPr>
                        <a:t> </a:t>
                      </a:r>
                      <a:r>
                        <a:rPr lang="en-AU" sz="1800" b="1" kern="1200" dirty="0">
                          <a:solidFill>
                            <a:schemeClr val="dk1"/>
                          </a:solidFill>
                          <a:effectLst/>
                          <a:latin typeface="+mn-lt"/>
                          <a:ea typeface="+mn-ea"/>
                          <a:cs typeface="+mn-cs"/>
                        </a:rPr>
                        <a:t>Olympic competition structure</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3">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These criteria consider the relative difficulty of being “successful” in the Olympic Games (e.g. progressing through multiple rounds, reaching semi-finals or finals etc.). It may include elements such as usual number of entrants, whether the Olympic competition structure is favourable to positive performance outcomes, and other relevant factors</a:t>
                      </a:r>
                      <a:r>
                        <a:rPr lang="en-AU" sz="1800" kern="1200" dirty="0">
                          <a:solidFill>
                            <a:schemeClr val="dk1"/>
                          </a:solidFill>
                          <a:effectLst/>
                          <a:latin typeface="+mn-lt"/>
                          <a:ea typeface="+mn-ea"/>
                          <a:cs typeface="+mn-cs"/>
                        </a:rPr>
                        <a:t>.</a:t>
                      </a:r>
                      <a:endParaRPr lang="en-US" sz="8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3">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3">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Traditionally a highly competitive international field with multiple performance heats or rounds. Unlikely for PNG athlete/team to progress past Round 1 </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 competitive international field with multiple performance heats or rounds. Potential for athlete/team to progress to the next stage or finish in the top half of the number of participants</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Potential to finish in top 3</a:t>
                      </a:r>
                      <a:r>
                        <a:rPr lang="en-AU" sz="1400" baseline="30000">
                          <a:effectLst/>
                          <a:latin typeface="Cambria" panose="02040503050406030204" pitchFamily="18" charset="0"/>
                          <a:ea typeface="MS Mincho"/>
                          <a:cs typeface="Times New Roman" panose="02020603050405020304" pitchFamily="18" charset="0"/>
                        </a:rPr>
                        <a:t>rd</a:t>
                      </a:r>
                      <a:r>
                        <a:rPr lang="en-AU" sz="1400">
                          <a:effectLst/>
                          <a:latin typeface="Cambria" panose="02040503050406030204" pitchFamily="18" charset="0"/>
                          <a:ea typeface="MS Mincho"/>
                          <a:cs typeface="Times New Roman" panose="02020603050405020304" pitchFamily="18" charset="0"/>
                        </a:rPr>
                        <a:t> of competition</a:t>
                      </a:r>
                    </a:p>
                    <a:p>
                      <a:pPr indent="457200">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 </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Favourable number of entrants and/or rounds or heats. A good chance that athletes/ teams might reach at least semi-final</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Possibly to attain an Olympic Diploma</a:t>
                      </a:r>
                    </a:p>
                  </a:txBody>
                  <a:tcPr marL="68580" marR="68580" marT="0" marB="0">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18216465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842" y="165247"/>
            <a:ext cx="9144000" cy="1190625"/>
          </a:xfrm>
        </p:spPr>
        <p:txBody>
          <a:bodyPr>
            <a:normAutofit fontScale="90000"/>
          </a:bodyPr>
          <a:lstStyle/>
          <a:p>
            <a:r>
              <a:rPr lang="en-AU" dirty="0"/>
              <a:t>Performance Evaluation Scoring – </a:t>
            </a:r>
            <a:br>
              <a:rPr lang="en-AU" dirty="0"/>
            </a:br>
            <a:r>
              <a:rPr lang="en-AU" dirty="0"/>
              <a:t>Olympic ranking</a:t>
            </a:r>
          </a:p>
        </p:txBody>
      </p:sp>
      <p:graphicFrame>
        <p:nvGraphicFramePr>
          <p:cNvPr id="3" name="Table 2"/>
          <p:cNvGraphicFramePr>
            <a:graphicFrameLocks noGrp="1"/>
          </p:cNvGraphicFramePr>
          <p:nvPr>
            <p:extLst>
              <p:ext uri="{D42A27DB-BD31-4B8C-83A1-F6EECF244321}">
                <p14:modId xmlns:p14="http://schemas.microsoft.com/office/powerpoint/2010/main" val="1098121422"/>
              </p:ext>
            </p:extLst>
          </p:nvPr>
        </p:nvGraphicFramePr>
        <p:xfrm>
          <a:off x="1016515" y="1552909"/>
          <a:ext cx="10622329" cy="4100511"/>
        </p:xfrm>
        <a:graphic>
          <a:graphicData uri="http://schemas.openxmlformats.org/drawingml/2006/table">
            <a:tbl>
              <a:tblPr>
                <a:tableStyleId>{5C22544A-7EE6-4342-B048-85BDC9FD1C3A}</a:tableStyleId>
              </a:tblPr>
              <a:tblGrid>
                <a:gridCol w="824821">
                  <a:extLst>
                    <a:ext uri="{9D8B030D-6E8A-4147-A177-3AD203B41FA5}">
                      <a16:colId xmlns:a16="http://schemas.microsoft.com/office/drawing/2014/main" val="473229494"/>
                    </a:ext>
                  </a:extLst>
                </a:gridCol>
                <a:gridCol w="1437861">
                  <a:extLst>
                    <a:ext uri="{9D8B030D-6E8A-4147-A177-3AD203B41FA5}">
                      <a16:colId xmlns:a16="http://schemas.microsoft.com/office/drawing/2014/main" val="1592454507"/>
                    </a:ext>
                  </a:extLst>
                </a:gridCol>
                <a:gridCol w="1605053">
                  <a:extLst>
                    <a:ext uri="{9D8B030D-6E8A-4147-A177-3AD203B41FA5}">
                      <a16:colId xmlns:a16="http://schemas.microsoft.com/office/drawing/2014/main" val="695254692"/>
                    </a:ext>
                  </a:extLst>
                </a:gridCol>
                <a:gridCol w="1772245">
                  <a:extLst>
                    <a:ext uri="{9D8B030D-6E8A-4147-A177-3AD203B41FA5}">
                      <a16:colId xmlns:a16="http://schemas.microsoft.com/office/drawing/2014/main" val="1777759906"/>
                    </a:ext>
                  </a:extLst>
                </a:gridCol>
                <a:gridCol w="1705367">
                  <a:extLst>
                    <a:ext uri="{9D8B030D-6E8A-4147-A177-3AD203B41FA5}">
                      <a16:colId xmlns:a16="http://schemas.microsoft.com/office/drawing/2014/main" val="399134877"/>
                    </a:ext>
                  </a:extLst>
                </a:gridCol>
                <a:gridCol w="869403">
                  <a:extLst>
                    <a:ext uri="{9D8B030D-6E8A-4147-A177-3AD203B41FA5}">
                      <a16:colId xmlns:a16="http://schemas.microsoft.com/office/drawing/2014/main" val="2937067868"/>
                    </a:ext>
                  </a:extLst>
                </a:gridCol>
                <a:gridCol w="679918">
                  <a:extLst>
                    <a:ext uri="{9D8B030D-6E8A-4147-A177-3AD203B41FA5}">
                      <a16:colId xmlns:a16="http://schemas.microsoft.com/office/drawing/2014/main" val="147488480"/>
                    </a:ext>
                  </a:extLst>
                </a:gridCol>
                <a:gridCol w="847111">
                  <a:extLst>
                    <a:ext uri="{9D8B030D-6E8A-4147-A177-3AD203B41FA5}">
                      <a16:colId xmlns:a16="http://schemas.microsoft.com/office/drawing/2014/main" val="3624570695"/>
                    </a:ext>
                  </a:extLst>
                </a:gridCol>
                <a:gridCol w="880550">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3">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a:r>
                        <a:rPr lang="en-AU" sz="1800" b="1" kern="1200" dirty="0">
                          <a:solidFill>
                            <a:schemeClr val="dk1"/>
                          </a:solidFill>
                          <a:effectLst/>
                          <a:latin typeface="+mn-lt"/>
                          <a:ea typeface="+mn-ea"/>
                          <a:cs typeface="+mn-cs"/>
                        </a:rPr>
                        <a:t>11.</a:t>
                      </a:r>
                      <a:r>
                        <a:rPr lang="en-AU" sz="1800" b="0" kern="1200" baseline="0" dirty="0">
                          <a:solidFill>
                            <a:schemeClr val="dk1"/>
                          </a:solidFill>
                          <a:effectLst/>
                          <a:latin typeface="+mn-lt"/>
                          <a:ea typeface="+mn-ea"/>
                          <a:cs typeface="+mn-cs"/>
                        </a:rPr>
                        <a:t> </a:t>
                      </a:r>
                      <a:r>
                        <a:rPr lang="en-AU" sz="1800" b="1" kern="1200" dirty="0">
                          <a:solidFill>
                            <a:schemeClr val="dk1"/>
                          </a:solidFill>
                          <a:effectLst/>
                          <a:latin typeface="+mn-lt"/>
                          <a:ea typeface="+mn-ea"/>
                          <a:cs typeface="+mn-cs"/>
                        </a:rPr>
                        <a:t>Olympic ranking</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3">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This will consider an individual athlete’s or team’s Olympic ranking</a:t>
                      </a:r>
                      <a:endParaRPr lang="en-US" sz="6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3">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3">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No specific Olympic ranking</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Ranked &gt;100 Olympic ranking</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Ranked between 51 – 100 Olympic ranking</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Ranked in top 50 Olympic ranking</a:t>
                      </a:r>
                    </a:p>
                  </a:txBody>
                  <a:tcPr marL="68580" marR="68580" marT="0" marB="0">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33737579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373" y="112085"/>
            <a:ext cx="9144000" cy="1190625"/>
          </a:xfrm>
        </p:spPr>
        <p:txBody>
          <a:bodyPr>
            <a:normAutofit fontScale="90000"/>
          </a:bodyPr>
          <a:lstStyle/>
          <a:p>
            <a:r>
              <a:rPr lang="en-AU" dirty="0"/>
              <a:t>Performance Evaluation Scoring – </a:t>
            </a:r>
            <a:br>
              <a:rPr lang="en-AU" dirty="0"/>
            </a:br>
            <a:r>
              <a:rPr lang="en-AU" dirty="0"/>
              <a:t>Previous Olympic Games experience</a:t>
            </a:r>
          </a:p>
        </p:txBody>
      </p:sp>
      <p:graphicFrame>
        <p:nvGraphicFramePr>
          <p:cNvPr id="3" name="Table 2"/>
          <p:cNvGraphicFramePr>
            <a:graphicFrameLocks noGrp="1"/>
          </p:cNvGraphicFramePr>
          <p:nvPr>
            <p:extLst>
              <p:ext uri="{D42A27DB-BD31-4B8C-83A1-F6EECF244321}">
                <p14:modId xmlns:p14="http://schemas.microsoft.com/office/powerpoint/2010/main" val="1812311263"/>
              </p:ext>
            </p:extLst>
          </p:nvPr>
        </p:nvGraphicFramePr>
        <p:xfrm>
          <a:off x="1059046" y="1478480"/>
          <a:ext cx="10647533" cy="4100511"/>
        </p:xfrm>
        <a:graphic>
          <a:graphicData uri="http://schemas.openxmlformats.org/drawingml/2006/table">
            <a:tbl>
              <a:tblPr>
                <a:tableStyleId>{5C22544A-7EE6-4342-B048-85BDC9FD1C3A}</a:tableStyleId>
              </a:tblPr>
              <a:tblGrid>
                <a:gridCol w="826778">
                  <a:extLst>
                    <a:ext uri="{9D8B030D-6E8A-4147-A177-3AD203B41FA5}">
                      <a16:colId xmlns:a16="http://schemas.microsoft.com/office/drawing/2014/main" val="473229494"/>
                    </a:ext>
                  </a:extLst>
                </a:gridCol>
                <a:gridCol w="1441272">
                  <a:extLst>
                    <a:ext uri="{9D8B030D-6E8A-4147-A177-3AD203B41FA5}">
                      <a16:colId xmlns:a16="http://schemas.microsoft.com/office/drawing/2014/main" val="1592454507"/>
                    </a:ext>
                  </a:extLst>
                </a:gridCol>
                <a:gridCol w="1608861">
                  <a:extLst>
                    <a:ext uri="{9D8B030D-6E8A-4147-A177-3AD203B41FA5}">
                      <a16:colId xmlns:a16="http://schemas.microsoft.com/office/drawing/2014/main" val="695254692"/>
                    </a:ext>
                  </a:extLst>
                </a:gridCol>
                <a:gridCol w="1776451">
                  <a:extLst>
                    <a:ext uri="{9D8B030D-6E8A-4147-A177-3AD203B41FA5}">
                      <a16:colId xmlns:a16="http://schemas.microsoft.com/office/drawing/2014/main" val="1777759906"/>
                    </a:ext>
                  </a:extLst>
                </a:gridCol>
                <a:gridCol w="1709413">
                  <a:extLst>
                    <a:ext uri="{9D8B030D-6E8A-4147-A177-3AD203B41FA5}">
                      <a16:colId xmlns:a16="http://schemas.microsoft.com/office/drawing/2014/main" val="399134877"/>
                    </a:ext>
                  </a:extLst>
                </a:gridCol>
                <a:gridCol w="871466">
                  <a:extLst>
                    <a:ext uri="{9D8B030D-6E8A-4147-A177-3AD203B41FA5}">
                      <a16:colId xmlns:a16="http://schemas.microsoft.com/office/drawing/2014/main" val="2937067868"/>
                    </a:ext>
                  </a:extLst>
                </a:gridCol>
                <a:gridCol w="681532">
                  <a:extLst>
                    <a:ext uri="{9D8B030D-6E8A-4147-A177-3AD203B41FA5}">
                      <a16:colId xmlns:a16="http://schemas.microsoft.com/office/drawing/2014/main" val="147488480"/>
                    </a:ext>
                  </a:extLst>
                </a:gridCol>
                <a:gridCol w="849121">
                  <a:extLst>
                    <a:ext uri="{9D8B030D-6E8A-4147-A177-3AD203B41FA5}">
                      <a16:colId xmlns:a16="http://schemas.microsoft.com/office/drawing/2014/main" val="3624570695"/>
                    </a:ext>
                  </a:extLst>
                </a:gridCol>
                <a:gridCol w="882639">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3">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a:r>
                        <a:rPr lang="en-AU" sz="1800" b="1" kern="1200" dirty="0">
                          <a:solidFill>
                            <a:schemeClr val="dk1"/>
                          </a:solidFill>
                          <a:effectLst/>
                          <a:latin typeface="+mn-lt"/>
                          <a:ea typeface="+mn-ea"/>
                          <a:cs typeface="+mn-cs"/>
                        </a:rPr>
                        <a:t>12.</a:t>
                      </a:r>
                      <a:r>
                        <a:rPr lang="en-AU" sz="1800" b="0" kern="1200" baseline="0" dirty="0">
                          <a:solidFill>
                            <a:schemeClr val="dk1"/>
                          </a:solidFill>
                          <a:effectLst/>
                          <a:latin typeface="+mn-lt"/>
                          <a:ea typeface="+mn-ea"/>
                          <a:cs typeface="+mn-cs"/>
                        </a:rPr>
                        <a:t> </a:t>
                      </a:r>
                      <a:r>
                        <a:rPr lang="en-AU" sz="1800" b="1" kern="1200" dirty="0">
                          <a:solidFill>
                            <a:schemeClr val="dk1"/>
                          </a:solidFill>
                          <a:effectLst/>
                          <a:latin typeface="+mn-lt"/>
                          <a:ea typeface="+mn-ea"/>
                          <a:cs typeface="+mn-cs"/>
                        </a:rPr>
                        <a:t>Previous Olympic Games experience</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3">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Previous best performance in most recent Olympic Games (or closest equivalent benchmark event – in quality of level of competition) by the same athlete(s)/team(s)</a:t>
                      </a:r>
                      <a:endParaRPr lang="en-US" sz="6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3">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3">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(0 points)</a:t>
                      </a:r>
                    </a:p>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Athlete or team has not previously attended an Olympic Games</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Athlete or team was previously a targeted athlete/team for the previous Olympic Games</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Athlete or team has previously attended an Olympic Games</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Athlete or team has previously attended an Olympic Games and progressed past 1</a:t>
                      </a:r>
                      <a:r>
                        <a:rPr lang="en-AU" sz="1400" baseline="30000" dirty="0">
                          <a:effectLst/>
                          <a:latin typeface="Cambria" panose="02040503050406030204" pitchFamily="18" charset="0"/>
                          <a:ea typeface="MS Mincho"/>
                          <a:cs typeface="Times New Roman" panose="02020603050405020304" pitchFamily="18" charset="0"/>
                        </a:rPr>
                        <a:t>st</a:t>
                      </a:r>
                      <a:r>
                        <a:rPr lang="en-AU" sz="1400" dirty="0">
                          <a:effectLst/>
                          <a:latin typeface="Cambria" panose="02040503050406030204" pitchFamily="18" charset="0"/>
                          <a:ea typeface="MS Mincho"/>
                          <a:cs typeface="Times New Roman" panose="02020603050405020304" pitchFamily="18" charset="0"/>
                        </a:rPr>
                        <a:t> round (or equivalent-Top 8 (Olympic Diploma)</a:t>
                      </a:r>
                      <a:r>
                        <a:rPr lang="en-AU" sz="1400" baseline="0" dirty="0">
                          <a:effectLst/>
                          <a:latin typeface="Cambria" panose="02040503050406030204" pitchFamily="18" charset="0"/>
                          <a:ea typeface="MS Mincho"/>
                          <a:cs typeface="Times New Roman" panose="02020603050405020304" pitchFamily="18" charset="0"/>
                        </a:rPr>
                        <a:t> etc., 2</a:t>
                      </a:r>
                      <a:r>
                        <a:rPr lang="en-AU" sz="1400" baseline="30000" dirty="0">
                          <a:effectLst/>
                          <a:latin typeface="Cambria" panose="02040503050406030204" pitchFamily="18" charset="0"/>
                          <a:ea typeface="MS Mincho"/>
                          <a:cs typeface="Times New Roman" panose="02020603050405020304" pitchFamily="18" charset="0"/>
                        </a:rPr>
                        <a:t>nd</a:t>
                      </a:r>
                      <a:r>
                        <a:rPr lang="en-AU" sz="1400" baseline="0" dirty="0">
                          <a:effectLst/>
                          <a:latin typeface="Cambria" panose="02040503050406030204" pitchFamily="18" charset="0"/>
                          <a:ea typeface="MS Mincho"/>
                          <a:cs typeface="Times New Roman" panose="02020603050405020304" pitchFamily="18" charset="0"/>
                        </a:rPr>
                        <a:t> in Pool</a:t>
                      </a:r>
                      <a:r>
                        <a:rPr lang="en-AU" sz="1400" dirty="0">
                          <a:effectLst/>
                          <a:latin typeface="Cambria" panose="02040503050406030204" pitchFamily="18" charset="0"/>
                          <a:ea typeface="MS Mincho"/>
                          <a:cs typeface="Times New Roman" panose="02020603050405020304" pitchFamily="18" charset="0"/>
                        </a:rPr>
                        <a:t>) </a:t>
                      </a:r>
                    </a:p>
                  </a:txBody>
                  <a:tcPr marL="68580" marR="68580" marT="0" marB="0">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35687861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312" y="133350"/>
            <a:ext cx="9144000" cy="1190625"/>
          </a:xfrm>
        </p:spPr>
        <p:txBody>
          <a:bodyPr>
            <a:normAutofit fontScale="90000"/>
          </a:bodyPr>
          <a:lstStyle/>
          <a:p>
            <a:r>
              <a:rPr lang="en-AU" dirty="0"/>
              <a:t>Performance Evaluation Scoring – </a:t>
            </a:r>
            <a:br>
              <a:rPr lang="en-AU" dirty="0"/>
            </a:br>
            <a:r>
              <a:rPr lang="en-AU" dirty="0"/>
              <a:t>Predicted Olympic Games performance</a:t>
            </a:r>
          </a:p>
        </p:txBody>
      </p:sp>
      <p:graphicFrame>
        <p:nvGraphicFramePr>
          <p:cNvPr id="3" name="Table 2"/>
          <p:cNvGraphicFramePr>
            <a:graphicFrameLocks noGrp="1"/>
          </p:cNvGraphicFramePr>
          <p:nvPr>
            <p:extLst>
              <p:ext uri="{D42A27DB-BD31-4B8C-83A1-F6EECF244321}">
                <p14:modId xmlns:p14="http://schemas.microsoft.com/office/powerpoint/2010/main" val="731982289"/>
              </p:ext>
            </p:extLst>
          </p:nvPr>
        </p:nvGraphicFramePr>
        <p:xfrm>
          <a:off x="973985" y="1531644"/>
          <a:ext cx="10687437" cy="4100511"/>
        </p:xfrm>
        <a:graphic>
          <a:graphicData uri="http://schemas.openxmlformats.org/drawingml/2006/table">
            <a:tbl>
              <a:tblPr>
                <a:tableStyleId>{5C22544A-7EE6-4342-B048-85BDC9FD1C3A}</a:tableStyleId>
              </a:tblPr>
              <a:tblGrid>
                <a:gridCol w="829877">
                  <a:extLst>
                    <a:ext uri="{9D8B030D-6E8A-4147-A177-3AD203B41FA5}">
                      <a16:colId xmlns:a16="http://schemas.microsoft.com/office/drawing/2014/main" val="473229494"/>
                    </a:ext>
                  </a:extLst>
                </a:gridCol>
                <a:gridCol w="1446674">
                  <a:extLst>
                    <a:ext uri="{9D8B030D-6E8A-4147-A177-3AD203B41FA5}">
                      <a16:colId xmlns:a16="http://schemas.microsoft.com/office/drawing/2014/main" val="1592454507"/>
                    </a:ext>
                  </a:extLst>
                </a:gridCol>
                <a:gridCol w="1614890">
                  <a:extLst>
                    <a:ext uri="{9D8B030D-6E8A-4147-A177-3AD203B41FA5}">
                      <a16:colId xmlns:a16="http://schemas.microsoft.com/office/drawing/2014/main" val="695254692"/>
                    </a:ext>
                  </a:extLst>
                </a:gridCol>
                <a:gridCol w="1783108">
                  <a:extLst>
                    <a:ext uri="{9D8B030D-6E8A-4147-A177-3AD203B41FA5}">
                      <a16:colId xmlns:a16="http://schemas.microsoft.com/office/drawing/2014/main" val="1777759906"/>
                    </a:ext>
                  </a:extLst>
                </a:gridCol>
                <a:gridCol w="1715820">
                  <a:extLst>
                    <a:ext uri="{9D8B030D-6E8A-4147-A177-3AD203B41FA5}">
                      <a16:colId xmlns:a16="http://schemas.microsoft.com/office/drawing/2014/main" val="399134877"/>
                    </a:ext>
                  </a:extLst>
                </a:gridCol>
                <a:gridCol w="874732">
                  <a:extLst>
                    <a:ext uri="{9D8B030D-6E8A-4147-A177-3AD203B41FA5}">
                      <a16:colId xmlns:a16="http://schemas.microsoft.com/office/drawing/2014/main" val="2937067868"/>
                    </a:ext>
                  </a:extLst>
                </a:gridCol>
                <a:gridCol w="684086">
                  <a:extLst>
                    <a:ext uri="{9D8B030D-6E8A-4147-A177-3AD203B41FA5}">
                      <a16:colId xmlns:a16="http://schemas.microsoft.com/office/drawing/2014/main" val="147488480"/>
                    </a:ext>
                  </a:extLst>
                </a:gridCol>
                <a:gridCol w="852303">
                  <a:extLst>
                    <a:ext uri="{9D8B030D-6E8A-4147-A177-3AD203B41FA5}">
                      <a16:colId xmlns:a16="http://schemas.microsoft.com/office/drawing/2014/main" val="3624570695"/>
                    </a:ext>
                  </a:extLst>
                </a:gridCol>
                <a:gridCol w="885947">
                  <a:extLst>
                    <a:ext uri="{9D8B030D-6E8A-4147-A177-3AD203B41FA5}">
                      <a16:colId xmlns:a16="http://schemas.microsoft.com/office/drawing/2014/main" val="2800691256"/>
                    </a:ext>
                  </a:extLst>
                </a:gridCol>
              </a:tblGrid>
              <a:tr h="241934">
                <a:tc rowSpan="2">
                  <a:txBody>
                    <a:bodyPr/>
                    <a:lstStyle/>
                    <a:p>
                      <a:pPr algn="ctr" fontAlgn="ctr"/>
                      <a:r>
                        <a:rPr lang="en-AU" sz="1400" u="none" strike="noStrike">
                          <a:effectLst/>
                        </a:rPr>
                        <a:t>Criteria</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1</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Level 2</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3</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Level 4</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gridSpan="4">
                  <a:txBody>
                    <a:bodyPr/>
                    <a:lstStyle/>
                    <a:p>
                      <a:pPr algn="ctr" fontAlgn="ctr"/>
                      <a:r>
                        <a:rPr lang="en-AU" sz="1400" b="1" i="0" u="none" strike="noStrike" dirty="0">
                          <a:solidFill>
                            <a:srgbClr val="000000"/>
                          </a:solidFill>
                          <a:effectLst/>
                          <a:latin typeface="Calibri" panose="020F0502020204030204" pitchFamily="34" charset="0"/>
                        </a:rPr>
                        <a:t>FINAL SCORES</a:t>
                      </a:r>
                    </a:p>
                  </a:txBody>
                  <a:tcPr marL="0" marR="0" marT="0" marB="0" anchor="ctr">
                    <a:solidFill>
                      <a:schemeClr val="accent3">
                        <a:lumMod val="20000"/>
                        <a:lumOff val="80000"/>
                      </a:schemeClr>
                    </a:solidFill>
                  </a:tcP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tc rowSpan="2" hMerge="1">
                  <a:txBody>
                    <a:bodyPr/>
                    <a:lstStyle/>
                    <a:p>
                      <a:pPr algn="ctr" fontAlgn="ctr"/>
                      <a:endParaRPr lang="en-AU"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75386605"/>
                  </a:ext>
                </a:extLst>
              </a:tr>
              <a:tr h="241934">
                <a:tc vMerge="1">
                  <a:txBody>
                    <a:bodyPr/>
                    <a:lstStyle/>
                    <a:p>
                      <a:endParaRPr lang="en-AU"/>
                    </a:p>
                  </a:txBody>
                  <a:tcPr/>
                </a:tc>
                <a:tc>
                  <a:txBody>
                    <a:bodyPr/>
                    <a:lstStyle/>
                    <a:p>
                      <a:pPr algn="ctr" fontAlgn="ctr"/>
                      <a:r>
                        <a:rPr lang="en-AU" sz="1400" b="1" u="none" strike="noStrike" dirty="0">
                          <a:effectLst/>
                        </a:rPr>
                        <a:t>(1 point)</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(3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a:effectLst/>
                        </a:rPr>
                        <a:t>(5 Points</a:t>
                      </a:r>
                      <a:endParaRPr lang="en-AU" sz="1400" b="1" i="0" u="none" strike="noStrike">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AU" sz="1400" b="1" u="none" strike="noStrike" dirty="0">
                          <a:effectLst/>
                        </a:rPr>
                        <a:t> (7 points)</a:t>
                      </a:r>
                      <a:endParaRPr lang="en-AU" sz="14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4" vMerge="1">
                  <a:txBody>
                    <a:bodyPr/>
                    <a:lstStyle/>
                    <a:p>
                      <a:endParaRPr lang="en-AU"/>
                    </a:p>
                  </a:txBody>
                  <a:tcP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extLst>
                  <a:ext uri="{0D108BD9-81ED-4DB2-BD59-A6C34878D82A}">
                    <a16:rowId xmlns:a16="http://schemas.microsoft.com/office/drawing/2014/main" val="2997987790"/>
                  </a:ext>
                </a:extLst>
              </a:tr>
              <a:tr h="363195">
                <a:tc rowSpan="3">
                  <a:txBody>
                    <a:bodyPr/>
                    <a:lstStyle/>
                    <a:p>
                      <a:pPr algn="ctr"/>
                      <a:r>
                        <a:rPr lang="en-AU" sz="1800" b="1" kern="1200" dirty="0">
                          <a:solidFill>
                            <a:schemeClr val="dk1"/>
                          </a:solidFill>
                          <a:effectLst/>
                          <a:latin typeface="+mn-lt"/>
                          <a:ea typeface="+mn-ea"/>
                          <a:cs typeface="+mn-cs"/>
                        </a:rPr>
                        <a:t>13.</a:t>
                      </a:r>
                      <a:r>
                        <a:rPr lang="en-AU" sz="1800" b="0" kern="1200" baseline="0" dirty="0">
                          <a:solidFill>
                            <a:schemeClr val="dk1"/>
                          </a:solidFill>
                          <a:effectLst/>
                          <a:latin typeface="+mn-lt"/>
                          <a:ea typeface="+mn-ea"/>
                          <a:cs typeface="+mn-cs"/>
                        </a:rPr>
                        <a:t> </a:t>
                      </a:r>
                      <a:r>
                        <a:rPr lang="en-AU" sz="1800" b="1" kern="1200" dirty="0">
                          <a:solidFill>
                            <a:schemeClr val="dk1"/>
                          </a:solidFill>
                          <a:effectLst/>
                          <a:latin typeface="+mn-lt"/>
                          <a:ea typeface="+mn-ea"/>
                          <a:cs typeface="+mn-cs"/>
                        </a:rPr>
                        <a:t>(Predicted) Olympic performance</a:t>
                      </a:r>
                      <a:endParaRPr lang="en-AU" sz="2000" b="1" i="0" u="none" strike="noStrike" dirty="0">
                        <a:solidFill>
                          <a:srgbClr val="000000"/>
                        </a:solidFill>
                        <a:effectLst/>
                        <a:latin typeface="Calibri" panose="020F0502020204030204" pitchFamily="34" charset="0"/>
                      </a:endParaRPr>
                    </a:p>
                  </a:txBody>
                  <a:tcPr marL="0" marR="0" marT="0" marB="0" vert="vert270" anchor="ctr">
                    <a:solidFill>
                      <a:schemeClr val="accent3">
                        <a:lumMod val="20000"/>
                        <a:lumOff val="80000"/>
                      </a:schemeClr>
                    </a:solidFill>
                  </a:tcPr>
                </a:tc>
                <a:tc rowSpan="2" gridSpan="4">
                  <a:txBody>
                    <a:bodyPr/>
                    <a:lstStyle/>
                    <a:p>
                      <a:pPr algn="l" fontAlgn="ctr"/>
                      <a:r>
                        <a:rPr lang="en-AU" sz="1400" kern="1200" dirty="0">
                          <a:solidFill>
                            <a:schemeClr val="dk1"/>
                          </a:solidFill>
                          <a:effectLst/>
                          <a:latin typeface="+mn-lt"/>
                          <a:ea typeface="+mn-ea"/>
                          <a:cs typeface="+mn-cs"/>
                        </a:rPr>
                        <a:t>Predicted performance outcome at the Olympic Games performance – support by evidence</a:t>
                      </a:r>
                      <a:endParaRPr lang="en-US" sz="6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rowSpan="2" hMerge="1">
                  <a:txBody>
                    <a:bodyPr/>
                    <a:lstStyle/>
                    <a:p>
                      <a:endParaRPr lang="en-AU"/>
                    </a:p>
                  </a:txBody>
                  <a:tcPr/>
                </a:tc>
                <a:tc rowSpan="2" hMerge="1">
                  <a:txBody>
                    <a:bodyPr/>
                    <a:lstStyle/>
                    <a:p>
                      <a:endParaRPr lang="en-AU"/>
                    </a:p>
                  </a:txBody>
                  <a:tcPr/>
                </a:tc>
                <a:tc rowSpan="2" hMerge="1">
                  <a:txBody>
                    <a:bodyPr/>
                    <a:lstStyle/>
                    <a:p>
                      <a:endParaRPr lang="en-AU"/>
                    </a:p>
                  </a:txBody>
                  <a:tcPr/>
                </a:tc>
                <a:tc gridSpan="2">
                  <a:txBody>
                    <a:bodyPr/>
                    <a:lstStyle/>
                    <a:p>
                      <a:pPr algn="ctr" fontAlgn="ctr"/>
                      <a:r>
                        <a:rPr lang="en-US" sz="1200" b="1" i="0" u="none" strike="noStrike" dirty="0">
                          <a:solidFill>
                            <a:srgbClr val="000000"/>
                          </a:solidFill>
                          <a:effectLst/>
                          <a:latin typeface="Calibri" panose="020F0502020204030204" pitchFamily="34" charset="0"/>
                        </a:rPr>
                        <a:t>Athletics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gridSpan="2">
                  <a:txBody>
                    <a:bodyPr/>
                    <a:lstStyle/>
                    <a:p>
                      <a:pPr algn="ctr" fontAlgn="ctr"/>
                      <a:r>
                        <a:rPr lang="en-US" sz="1200" b="1" i="0" u="none" strike="noStrike" dirty="0">
                          <a:solidFill>
                            <a:srgbClr val="000000"/>
                          </a:solidFill>
                          <a:effectLst/>
                          <a:latin typeface="Calibri" panose="020F0502020204030204" pitchFamily="34" charset="0"/>
                        </a:rPr>
                        <a:t>Rugby 7s</a:t>
                      </a:r>
                    </a:p>
                  </a:txBody>
                  <a:tcPr marL="0" marR="0" marT="0" marB="0" anchor="ctr">
                    <a:solidFill>
                      <a:schemeClr val="accent3">
                        <a:lumMod val="20000"/>
                        <a:lumOff val="80000"/>
                      </a:schemeClr>
                    </a:solidFill>
                  </a:tcPr>
                </a:tc>
                <a:tc hMerge="1">
                  <a:txBody>
                    <a:bodyPr/>
                    <a:lstStyle/>
                    <a:p>
                      <a:pPr algn="ctr" fontAlgn="ct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00127691"/>
                  </a:ext>
                </a:extLst>
              </a:tr>
              <a:tr h="568479">
                <a:tc vMerge="1">
                  <a:txBody>
                    <a:bodyPr/>
                    <a:lstStyle/>
                    <a:p>
                      <a:endParaRPr lang="en-AU"/>
                    </a:p>
                  </a:txBody>
                  <a:tcPr/>
                </a:tc>
                <a:tc gridSpan="4" vMerge="1">
                  <a:txBody>
                    <a:bodyPr/>
                    <a:lstStyle/>
                    <a:p>
                      <a:pPr algn="l" fontAlgn="ctr"/>
                      <a:endParaRPr lang="en-US" sz="1200" b="0" i="0" u="none" strike="noStrike" dirty="0">
                        <a:solidFill>
                          <a:srgbClr val="000000"/>
                        </a:solidFill>
                        <a:effectLst/>
                        <a:latin typeface="Calibri" panose="020F0502020204030204" pitchFamily="34" charset="0"/>
                      </a:endParaRPr>
                    </a:p>
                  </a:txBody>
                  <a:tcPr marL="0" marR="0" marT="0" marB="0" anchor="ctr"/>
                </a:tc>
                <a:tc hMerge="1" vMerge="1">
                  <a:txBody>
                    <a:bodyPr/>
                    <a:lstStyle/>
                    <a:p>
                      <a:endParaRPr lang="en-AU"/>
                    </a:p>
                  </a:txBody>
                  <a:tcPr/>
                </a:tc>
                <a:tc hMerge="1" vMerge="1">
                  <a:txBody>
                    <a:bodyPr/>
                    <a:lstStyle/>
                    <a:p>
                      <a:endParaRPr lang="en-AU"/>
                    </a:p>
                  </a:txBody>
                  <a:tcPr/>
                </a:tc>
                <a:tc hMerge="1" vMerge="1">
                  <a:txBody>
                    <a:bodyPr/>
                    <a:lstStyle/>
                    <a:p>
                      <a:endParaRPr lang="en-AU"/>
                    </a:p>
                  </a:txBody>
                  <a:tcPr/>
                </a:tc>
                <a:tc>
                  <a:txBody>
                    <a:bodyPr/>
                    <a:lstStyle/>
                    <a:p>
                      <a:pPr algn="ctr" fontAlgn="ctr"/>
                      <a:r>
                        <a:rPr lang="en-US" sz="1200" b="1" i="0" u="none" strike="noStrike" dirty="0">
                          <a:solidFill>
                            <a:srgbClr val="000000"/>
                          </a:solidFill>
                          <a:effectLst/>
                          <a:latin typeface="Calibri" panose="020F0502020204030204" pitchFamily="34" charset="0"/>
                        </a:rPr>
                        <a:t>Toea </a:t>
                      </a:r>
                    </a:p>
                    <a:p>
                      <a:pPr algn="ctr" fontAlgn="ctr"/>
                      <a:r>
                        <a:rPr lang="en-US" sz="1200" b="1" i="0" u="none" strike="noStrike" dirty="0">
                          <a:solidFill>
                            <a:srgbClr val="000000"/>
                          </a:solidFill>
                          <a:effectLst/>
                          <a:latin typeface="Calibri" panose="020F0502020204030204" pitchFamily="34" charset="0"/>
                        </a:rPr>
                        <a:t>Wisil</a:t>
                      </a:r>
                    </a:p>
                  </a:txBody>
                  <a:tcPr marL="0" marR="0" marT="0" marB="0" anchor="ctr">
                    <a:solidFill>
                      <a:schemeClr val="accent3">
                        <a:lumMod val="20000"/>
                        <a:lumOff val="80000"/>
                      </a:schemeClr>
                    </a:solidFill>
                  </a:tcPr>
                </a:tc>
                <a:tc>
                  <a:txBody>
                    <a:bodyPr/>
                    <a:lstStyle/>
                    <a:p>
                      <a:pPr algn="ctr" fontAlgn="ctr"/>
                      <a:r>
                        <a:rPr lang="en-US" sz="1200" b="1" i="0" u="none" strike="noStrike" dirty="0" err="1">
                          <a:solidFill>
                            <a:srgbClr val="000000"/>
                          </a:solidFill>
                          <a:effectLst/>
                          <a:latin typeface="Calibri" panose="020F0502020204030204" pitchFamily="34" charset="0"/>
                        </a:rPr>
                        <a:t>Peniel</a:t>
                      </a:r>
                      <a:r>
                        <a:rPr lang="en-US" sz="1200" b="1" i="0" u="none" strike="noStrike" baseline="0" dirty="0">
                          <a:solidFill>
                            <a:srgbClr val="000000"/>
                          </a:solidFill>
                          <a:effectLst/>
                          <a:latin typeface="Calibri" panose="020F0502020204030204" pitchFamily="34" charset="0"/>
                        </a:rPr>
                        <a:t> </a:t>
                      </a:r>
                    </a:p>
                    <a:p>
                      <a:pPr algn="ctr" fontAlgn="ctr"/>
                      <a:r>
                        <a:rPr lang="en-US" sz="1200" b="1" i="0" u="none" strike="noStrike" baseline="0" dirty="0">
                          <a:solidFill>
                            <a:srgbClr val="000000"/>
                          </a:solidFill>
                          <a:effectLst/>
                          <a:latin typeface="Calibri" panose="020F0502020204030204" pitchFamily="34" charset="0"/>
                        </a:rPr>
                        <a:t>Richard</a:t>
                      </a:r>
                      <a:endParaRPr lang="en-US" sz="1200" b="1"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Women’s Team</a:t>
                      </a:r>
                    </a:p>
                  </a:txBody>
                  <a:tcPr marL="0" marR="0" marT="0" marB="0" anchor="ctr">
                    <a:solidFill>
                      <a:schemeClr val="accent3">
                        <a:lumMod val="20000"/>
                        <a:lumOff val="80000"/>
                      </a:schemeClr>
                    </a:solidFill>
                  </a:tcPr>
                </a:tc>
                <a:tc>
                  <a:txBody>
                    <a:bodyPr/>
                    <a:lstStyle/>
                    <a:p>
                      <a:pPr algn="ctr" fontAlgn="ctr"/>
                      <a:r>
                        <a:rPr lang="en-US" sz="1200" b="1" i="0" u="none" strike="noStrike" dirty="0">
                          <a:solidFill>
                            <a:srgbClr val="000000"/>
                          </a:solidFill>
                          <a:effectLst/>
                          <a:latin typeface="Calibri" panose="020F0502020204030204" pitchFamily="34" charset="0"/>
                        </a:rPr>
                        <a:t>Men’s Team</a:t>
                      </a:r>
                    </a:p>
                  </a:txBody>
                  <a:tcPr marL="0" marR="0" marT="0" marB="0" anchor="ctr">
                    <a:solidFill>
                      <a:schemeClr val="accent3">
                        <a:lumMod val="20000"/>
                        <a:lumOff val="80000"/>
                      </a:schemeClr>
                    </a:solidFill>
                  </a:tcPr>
                </a:tc>
                <a:extLst>
                  <a:ext uri="{0D108BD9-81ED-4DB2-BD59-A6C34878D82A}">
                    <a16:rowId xmlns:a16="http://schemas.microsoft.com/office/drawing/2014/main" val="2115180047"/>
                  </a:ext>
                </a:extLst>
              </a:tr>
              <a:tr h="2684969">
                <a:tc vMerge="1">
                  <a:txBody>
                    <a:bodyPr/>
                    <a:lstStyle/>
                    <a:p>
                      <a:endParaRPr lang="en-AU"/>
                    </a:p>
                  </a:txBody>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Athlete(s) or team(s) is unlikely to progress past 1</a:t>
                      </a:r>
                      <a:r>
                        <a:rPr lang="en-AU" sz="1400" baseline="30000" dirty="0">
                          <a:effectLst/>
                          <a:latin typeface="Cambria" panose="02040503050406030204" pitchFamily="18" charset="0"/>
                          <a:ea typeface="MS Mincho"/>
                          <a:cs typeface="Times New Roman" panose="02020603050405020304" pitchFamily="18" charset="0"/>
                        </a:rPr>
                        <a:t>st</a:t>
                      </a:r>
                      <a:r>
                        <a:rPr lang="en-AU" sz="1400" dirty="0">
                          <a:effectLst/>
                          <a:latin typeface="Cambria" panose="02040503050406030204" pitchFamily="18" charset="0"/>
                          <a:ea typeface="MS Mincho"/>
                          <a:cs typeface="Times New Roman" panose="02020603050405020304" pitchFamily="18" charset="0"/>
                        </a:rPr>
                        <a:t> round or heat or equivalent, or win a match in pool play etc.</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Athlete(s) or team(s) is likely t move to at least 2</a:t>
                      </a:r>
                      <a:r>
                        <a:rPr lang="en-AU" sz="1400" baseline="30000">
                          <a:effectLst/>
                          <a:latin typeface="Cambria" panose="02040503050406030204" pitchFamily="18" charset="0"/>
                          <a:ea typeface="MS Mincho"/>
                          <a:cs typeface="Times New Roman" panose="02020603050405020304" pitchFamily="18" charset="0"/>
                        </a:rPr>
                        <a:t>nd</a:t>
                      </a:r>
                      <a:r>
                        <a:rPr lang="en-AU" sz="1400">
                          <a:effectLst/>
                          <a:latin typeface="Cambria" panose="02040503050406030204" pitchFamily="18" charset="0"/>
                          <a:ea typeface="MS Mincho"/>
                          <a:cs typeface="Times New Roman" panose="02020603050405020304" pitchFamily="18" charset="0"/>
                        </a:rPr>
                        <a:t> round, win a match in pool play or equivalent</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a:effectLst/>
                          <a:latin typeface="Cambria" panose="02040503050406030204" pitchFamily="18" charset="0"/>
                          <a:ea typeface="MS Mincho"/>
                          <a:cs typeface="Times New Roman" panose="02020603050405020304" pitchFamily="18" charset="0"/>
                        </a:rPr>
                        <a:t>Athlete(s) or team(s) has potential to reach at least quarter-final or semi-final (or equivalent depending on structure of competition</a:t>
                      </a:r>
                    </a:p>
                  </a:txBody>
                  <a:tcPr marL="68580" marR="68580" marT="0" marB="0">
                    <a:solidFill>
                      <a:schemeClr val="accent3">
                        <a:lumMod val="20000"/>
                        <a:lumOff val="80000"/>
                      </a:schemeClr>
                    </a:solidFill>
                  </a:tcPr>
                </a:tc>
                <a:tc>
                  <a:txBody>
                    <a:bodyPr/>
                    <a:lstStyle/>
                    <a:p>
                      <a:pPr>
                        <a:lnSpc>
                          <a:spcPct val="107000"/>
                        </a:lnSpc>
                        <a:spcAft>
                          <a:spcPts val="800"/>
                        </a:spcAft>
                      </a:pPr>
                      <a:r>
                        <a:rPr lang="en-AU" sz="1400" dirty="0">
                          <a:effectLst/>
                          <a:latin typeface="Cambria" panose="02040503050406030204" pitchFamily="18" charset="0"/>
                          <a:ea typeface="MS Mincho"/>
                          <a:cs typeface="Times New Roman" panose="02020603050405020304" pitchFamily="18" charset="0"/>
                        </a:rPr>
                        <a:t>Athlete(s) or team(s) have a realistic chance of reaching a final based on performances</a:t>
                      </a:r>
                    </a:p>
                  </a:txBody>
                  <a:tcPr marL="68580" marR="68580" marT="0" marB="0">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tc>
                  <a:txBody>
                    <a:bodyPr/>
                    <a:lstStyle/>
                    <a:p>
                      <a:pPr algn="ctr" fontAlgn="ctr"/>
                      <a:endParaRPr lang="en-AU" sz="1400" b="0" i="0" u="none" strike="noStrike" dirty="0">
                        <a:solidFill>
                          <a:srgbClr val="000000"/>
                        </a:solidFill>
                        <a:effectLst/>
                        <a:latin typeface="Calibri" panose="020F0502020204030204" pitchFamily="34" charset="0"/>
                      </a:endParaRPr>
                    </a:p>
                  </a:txBody>
                  <a:tcPr marL="0" marR="0" marT="0" marB="0" anchor="ctr">
                    <a:solidFill>
                      <a:schemeClr val="accent3">
                        <a:lumMod val="20000"/>
                        <a:lumOff val="80000"/>
                      </a:schemeClr>
                    </a:solidFill>
                  </a:tcPr>
                </a:tc>
                <a:extLst>
                  <a:ext uri="{0D108BD9-81ED-4DB2-BD59-A6C34878D82A}">
                    <a16:rowId xmlns:a16="http://schemas.microsoft.com/office/drawing/2014/main" val="2430809816"/>
                  </a:ext>
                </a:extLst>
              </a:tr>
            </a:tbl>
          </a:graphicData>
        </a:graphic>
      </p:graphicFrame>
    </p:spTree>
    <p:extLst>
      <p:ext uri="{BB962C8B-B14F-4D97-AF65-F5344CB8AC3E}">
        <p14:creationId xmlns:p14="http://schemas.microsoft.com/office/powerpoint/2010/main" val="4149710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474" y="133349"/>
            <a:ext cx="9144000" cy="1190625"/>
          </a:xfrm>
        </p:spPr>
        <p:txBody>
          <a:bodyPr>
            <a:normAutofit fontScale="90000"/>
          </a:bodyPr>
          <a:lstStyle/>
          <a:p>
            <a:r>
              <a:rPr lang="en-AU" dirty="0"/>
              <a:t>Performance Evaluation Scoring – </a:t>
            </a:r>
            <a:br>
              <a:rPr lang="en-AU" dirty="0"/>
            </a:br>
            <a:r>
              <a:rPr lang="en-AU" dirty="0"/>
              <a:t>Team 2022 Scoring Summary (Example)</a:t>
            </a:r>
          </a:p>
        </p:txBody>
      </p:sp>
      <p:sp>
        <p:nvSpPr>
          <p:cNvPr id="6" name="TextBox 5"/>
          <p:cNvSpPr txBox="1"/>
          <p:nvPr/>
        </p:nvSpPr>
        <p:spPr>
          <a:xfrm>
            <a:off x="8304249" y="1966158"/>
            <a:ext cx="3508523" cy="1754326"/>
          </a:xfrm>
          <a:prstGeom prst="rect">
            <a:avLst/>
          </a:prstGeom>
          <a:noFill/>
        </p:spPr>
        <p:txBody>
          <a:bodyPr wrap="square" rtlCol="0">
            <a:spAutoFit/>
          </a:bodyPr>
          <a:lstStyle/>
          <a:p>
            <a:r>
              <a:rPr lang="en-AU" dirty="0"/>
              <a:t>Individual sports</a:t>
            </a:r>
          </a:p>
          <a:p>
            <a:pPr marL="285750" indent="-285750">
              <a:buFontTx/>
              <a:buChar char="-"/>
            </a:pPr>
            <a:r>
              <a:rPr lang="en-AU" dirty="0"/>
              <a:t>Scoring for each athlete for each event</a:t>
            </a:r>
          </a:p>
          <a:p>
            <a:pPr marL="285750" indent="-285750">
              <a:buFontTx/>
              <a:buChar char="-"/>
            </a:pPr>
            <a:endParaRPr lang="en-AU" dirty="0"/>
          </a:p>
          <a:p>
            <a:r>
              <a:rPr lang="en-AU" dirty="0"/>
              <a:t>Team Sports</a:t>
            </a:r>
          </a:p>
          <a:p>
            <a:r>
              <a:rPr lang="en-AU" dirty="0"/>
              <a:t>- Scoring for each team</a:t>
            </a:r>
          </a:p>
        </p:txBody>
      </p:sp>
      <p:pic>
        <p:nvPicPr>
          <p:cNvPr id="3" name="Picture 2"/>
          <p:cNvPicPr>
            <a:picLocks noChangeAspect="1"/>
          </p:cNvPicPr>
          <p:nvPr/>
        </p:nvPicPr>
        <p:blipFill>
          <a:blip r:embed="rId2"/>
          <a:stretch>
            <a:fillRect/>
          </a:stretch>
        </p:blipFill>
        <p:spPr>
          <a:xfrm>
            <a:off x="960474" y="1585726"/>
            <a:ext cx="7201905" cy="3953427"/>
          </a:xfrm>
          <a:prstGeom prst="rect">
            <a:avLst/>
          </a:prstGeom>
        </p:spPr>
      </p:pic>
    </p:spTree>
    <p:extLst>
      <p:ext uri="{BB962C8B-B14F-4D97-AF65-F5344CB8AC3E}">
        <p14:creationId xmlns:p14="http://schemas.microsoft.com/office/powerpoint/2010/main" val="296171857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370" y="215356"/>
            <a:ext cx="9144000" cy="1190625"/>
          </a:xfrm>
        </p:spPr>
        <p:txBody>
          <a:bodyPr>
            <a:normAutofit fontScale="90000"/>
          </a:bodyPr>
          <a:lstStyle/>
          <a:p>
            <a:r>
              <a:rPr lang="en-AU" dirty="0"/>
              <a:t>Performance Evaluation Scoring – </a:t>
            </a:r>
            <a:br>
              <a:rPr lang="en-AU" dirty="0"/>
            </a:br>
            <a:r>
              <a:rPr lang="en-AU" dirty="0"/>
              <a:t>Team 2023 Scoring Summary (Example)</a:t>
            </a:r>
          </a:p>
        </p:txBody>
      </p:sp>
      <p:pic>
        <p:nvPicPr>
          <p:cNvPr id="3" name="Picture 2"/>
          <p:cNvPicPr>
            <a:picLocks noChangeAspect="1"/>
          </p:cNvPicPr>
          <p:nvPr/>
        </p:nvPicPr>
        <p:blipFill>
          <a:blip r:embed="rId2"/>
          <a:stretch>
            <a:fillRect/>
          </a:stretch>
        </p:blipFill>
        <p:spPr>
          <a:xfrm>
            <a:off x="1659145" y="1518870"/>
            <a:ext cx="8506324" cy="4136863"/>
          </a:xfrm>
          <a:prstGeom prst="rect">
            <a:avLst/>
          </a:prstGeom>
        </p:spPr>
      </p:pic>
    </p:spTree>
    <p:extLst>
      <p:ext uri="{BB962C8B-B14F-4D97-AF65-F5344CB8AC3E}">
        <p14:creationId xmlns:p14="http://schemas.microsoft.com/office/powerpoint/2010/main" val="3058489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824" y="133349"/>
            <a:ext cx="9144000" cy="1190625"/>
          </a:xfrm>
        </p:spPr>
        <p:txBody>
          <a:bodyPr>
            <a:normAutofit fontScale="90000"/>
          </a:bodyPr>
          <a:lstStyle/>
          <a:p>
            <a:r>
              <a:rPr lang="en-AU" dirty="0"/>
              <a:t>Performance Evaluation Scoring – </a:t>
            </a:r>
            <a:br>
              <a:rPr lang="en-AU" dirty="0"/>
            </a:br>
            <a:r>
              <a:rPr lang="en-AU" dirty="0"/>
              <a:t>Team 2024 Scoring Summary (Example)</a:t>
            </a:r>
          </a:p>
        </p:txBody>
      </p:sp>
      <p:pic>
        <p:nvPicPr>
          <p:cNvPr id="3" name="Picture 2"/>
          <p:cNvPicPr>
            <a:picLocks noChangeAspect="1"/>
          </p:cNvPicPr>
          <p:nvPr/>
        </p:nvPicPr>
        <p:blipFill>
          <a:blip r:embed="rId2"/>
          <a:stretch>
            <a:fillRect/>
          </a:stretch>
        </p:blipFill>
        <p:spPr>
          <a:xfrm>
            <a:off x="1489201" y="1791185"/>
            <a:ext cx="9357839" cy="3571037"/>
          </a:xfrm>
          <a:prstGeom prst="rect">
            <a:avLst/>
          </a:prstGeom>
        </p:spPr>
      </p:pic>
    </p:spTree>
    <p:extLst>
      <p:ext uri="{BB962C8B-B14F-4D97-AF65-F5344CB8AC3E}">
        <p14:creationId xmlns:p14="http://schemas.microsoft.com/office/powerpoint/2010/main" val="148762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5AEA1-B254-4F6F-8F2E-534135C7617E}"/>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9" name="TextBox 8">
            <a:extLst>
              <a:ext uri="{FF2B5EF4-FFF2-40B4-BE49-F238E27FC236}">
                <a16:creationId xmlns:a16="http://schemas.microsoft.com/office/drawing/2014/main" id="{8C9BF035-7870-45FD-8F10-2F1A6E9A706A}"/>
              </a:ext>
            </a:extLst>
          </p:cNvPr>
          <p:cNvSpPr txBox="1"/>
          <p:nvPr/>
        </p:nvSpPr>
        <p:spPr>
          <a:xfrm>
            <a:off x="2030362" y="660698"/>
            <a:ext cx="8937522" cy="615553"/>
          </a:xfrm>
          <a:prstGeom prst="rect">
            <a:avLst/>
          </a:prstGeom>
          <a:noFill/>
        </p:spPr>
        <p:txBody>
          <a:bodyPr wrap="square" rtlCol="0">
            <a:spAutoFit/>
          </a:bodyPr>
          <a:lstStyle/>
          <a:p>
            <a:pPr algn="ctr"/>
            <a:r>
              <a:rPr lang="en-AU" b="1" u="sng" dirty="0"/>
              <a:t>COUNT DOWN TO 2021 MENDI 8</a:t>
            </a:r>
            <a:r>
              <a:rPr lang="en-AU" b="1" u="sng" baseline="30000" dirty="0"/>
              <a:t>TH</a:t>
            </a:r>
            <a:r>
              <a:rPr lang="en-AU" b="1" u="sng" dirty="0"/>
              <a:t> PNG GAM</a:t>
            </a:r>
            <a:r>
              <a:rPr lang="en-AU" b="1" dirty="0"/>
              <a:t>ES</a:t>
            </a:r>
          </a:p>
          <a:p>
            <a:pPr algn="ctr"/>
            <a:r>
              <a:rPr lang="en-AU" sz="1600" b="1" dirty="0"/>
              <a:t>June – November 2021</a:t>
            </a:r>
          </a:p>
        </p:txBody>
      </p:sp>
      <p:graphicFrame>
        <p:nvGraphicFramePr>
          <p:cNvPr id="10" name="Table 6">
            <a:extLst>
              <a:ext uri="{FF2B5EF4-FFF2-40B4-BE49-F238E27FC236}">
                <a16:creationId xmlns:a16="http://schemas.microsoft.com/office/drawing/2014/main" id="{CF15F29D-E512-470C-AF02-13A00F8EDA34}"/>
              </a:ext>
            </a:extLst>
          </p:cNvPr>
          <p:cNvGraphicFramePr>
            <a:graphicFrameLocks noGrp="1"/>
          </p:cNvGraphicFramePr>
          <p:nvPr>
            <p:extLst>
              <p:ext uri="{D42A27DB-BD31-4B8C-83A1-F6EECF244321}">
                <p14:modId xmlns:p14="http://schemas.microsoft.com/office/powerpoint/2010/main" val="1616621280"/>
              </p:ext>
            </p:extLst>
          </p:nvPr>
        </p:nvGraphicFramePr>
        <p:xfrm>
          <a:off x="1700170" y="1122363"/>
          <a:ext cx="8884621" cy="4937760"/>
        </p:xfrm>
        <a:graphic>
          <a:graphicData uri="http://schemas.openxmlformats.org/drawingml/2006/table">
            <a:tbl>
              <a:tblPr firstRow="1" bandRow="1">
                <a:tableStyleId>{5C22544A-7EE6-4342-B048-85BDC9FD1C3A}</a:tableStyleId>
              </a:tblPr>
              <a:tblGrid>
                <a:gridCol w="576000">
                  <a:extLst>
                    <a:ext uri="{9D8B030D-6E8A-4147-A177-3AD203B41FA5}">
                      <a16:colId xmlns:a16="http://schemas.microsoft.com/office/drawing/2014/main" val="1324641291"/>
                    </a:ext>
                  </a:extLst>
                </a:gridCol>
                <a:gridCol w="2124000">
                  <a:extLst>
                    <a:ext uri="{9D8B030D-6E8A-4147-A177-3AD203B41FA5}">
                      <a16:colId xmlns:a16="http://schemas.microsoft.com/office/drawing/2014/main" val="3140768026"/>
                    </a:ext>
                  </a:extLst>
                </a:gridCol>
                <a:gridCol w="4428000">
                  <a:extLst>
                    <a:ext uri="{9D8B030D-6E8A-4147-A177-3AD203B41FA5}">
                      <a16:colId xmlns:a16="http://schemas.microsoft.com/office/drawing/2014/main" val="3074685935"/>
                    </a:ext>
                  </a:extLst>
                </a:gridCol>
                <a:gridCol w="1756621">
                  <a:extLst>
                    <a:ext uri="{9D8B030D-6E8A-4147-A177-3AD203B41FA5}">
                      <a16:colId xmlns:a16="http://schemas.microsoft.com/office/drawing/2014/main" val="3053563118"/>
                    </a:ext>
                  </a:extLst>
                </a:gridCol>
              </a:tblGrid>
              <a:tr h="324000">
                <a:tc>
                  <a:txBody>
                    <a:bodyPr/>
                    <a:lstStyle/>
                    <a:p>
                      <a:pPr algn="ctr"/>
                      <a:r>
                        <a:rPr lang="en-AU"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AU" dirty="0">
                          <a:solidFill>
                            <a:schemeClr val="tx1"/>
                          </a:solidFill>
                        </a:rPr>
                        <a:t>Due Dates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AU" dirty="0">
                          <a:solidFill>
                            <a:schemeClr val="tx1"/>
                          </a:solidFill>
                        </a:rPr>
                        <a:t>Activities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tc>
                  <a:txBody>
                    <a:bodyPr/>
                    <a:lstStyle/>
                    <a:p>
                      <a:pPr algn="ctr"/>
                      <a:r>
                        <a:rPr lang="en-AU" dirty="0">
                          <a:solidFill>
                            <a:schemeClr val="tx1"/>
                          </a:solidFill>
                        </a:rPr>
                        <a:t>Venue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3215287341"/>
                  </a:ext>
                </a:extLst>
              </a:tr>
              <a:tr h="37084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42900" indent="-342900">
                        <a:buAutoNum type="arabicPlain" startAt="14"/>
                      </a:pPr>
                      <a:r>
                        <a:rPr lang="en-AU" sz="1600" dirty="0">
                          <a:solidFill>
                            <a:schemeClr val="accent2">
                              <a:lumMod val="75000"/>
                            </a:schemeClr>
                          </a:solidFill>
                        </a:rPr>
                        <a:t>May 2021</a:t>
                      </a:r>
                    </a:p>
                    <a:p>
                      <a:pPr marL="342900" indent="-342900">
                        <a:buAutoNum type="arabicPlain" startAt="14"/>
                      </a:pPr>
                      <a:endParaRPr lang="en-AU" sz="1600" dirty="0">
                        <a:solidFill>
                          <a:schemeClr val="accent2">
                            <a:lumMod val="75000"/>
                          </a:schemeClr>
                        </a:solidFill>
                      </a:endParaRPr>
                    </a:p>
                    <a:p>
                      <a:pPr marL="0" indent="0">
                        <a:buNone/>
                      </a:pPr>
                      <a:r>
                        <a:rPr lang="en-AU" sz="1600" dirty="0">
                          <a:solidFill>
                            <a:srgbClr val="FFFF00"/>
                          </a:solidFill>
                        </a:rPr>
                        <a:t>New Date to be confirmed on 5</a:t>
                      </a:r>
                      <a:r>
                        <a:rPr lang="en-AU" sz="1600" baseline="30000" dirty="0">
                          <a:solidFill>
                            <a:srgbClr val="FFFF00"/>
                          </a:solidFill>
                        </a:rPr>
                        <a:t>th</a:t>
                      </a:r>
                      <a:r>
                        <a:rPr lang="en-AU" sz="1600" dirty="0">
                          <a:solidFill>
                            <a:srgbClr val="FFFF00"/>
                          </a:solidFill>
                        </a:rPr>
                        <a:t> 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342900" indent="-342900">
                        <a:buFont typeface="+mj-lt"/>
                        <a:buAutoNum type="arabicPeriod"/>
                      </a:pPr>
                      <a:r>
                        <a:rPr lang="en-AU" sz="1600" dirty="0">
                          <a:solidFill>
                            <a:schemeClr val="accent2">
                              <a:lumMod val="75000"/>
                            </a:schemeClr>
                          </a:solidFill>
                        </a:rPr>
                        <a:t>Appointment of TD and TC</a:t>
                      </a:r>
                    </a:p>
                    <a:p>
                      <a:pPr marL="342900" indent="-342900">
                        <a:buFont typeface="+mj-lt"/>
                        <a:buAutoNum type="arabicPeriod"/>
                      </a:pPr>
                      <a:r>
                        <a:rPr lang="en-AU" sz="1600" dirty="0">
                          <a:solidFill>
                            <a:schemeClr val="accent2">
                              <a:lumMod val="75000"/>
                            </a:schemeClr>
                          </a:solidFill>
                        </a:rPr>
                        <a:t>List of Technical Officials</a:t>
                      </a:r>
                    </a:p>
                    <a:p>
                      <a:pPr marL="342900" indent="-342900">
                        <a:buFont typeface="+mj-lt"/>
                        <a:buAutoNum type="arabicPeriod"/>
                      </a:pPr>
                      <a:r>
                        <a:rPr lang="en-AU" sz="1600" dirty="0">
                          <a:solidFill>
                            <a:schemeClr val="accent2">
                              <a:lumMod val="75000"/>
                            </a:schemeClr>
                          </a:solidFill>
                        </a:rPr>
                        <a:t>Confirmation of Sport Equipment List</a:t>
                      </a:r>
                    </a:p>
                    <a:p>
                      <a:pPr marL="342900" indent="-342900">
                        <a:buFont typeface="+mj-lt"/>
                        <a:buAutoNum type="arabicPeriod"/>
                      </a:pPr>
                      <a:r>
                        <a:rPr lang="en-AU" sz="1600" dirty="0">
                          <a:solidFill>
                            <a:schemeClr val="accent2">
                              <a:lumMod val="75000"/>
                            </a:schemeClr>
                          </a:solidFill>
                        </a:rPr>
                        <a:t>Master Entry Form</a:t>
                      </a:r>
                    </a:p>
                    <a:p>
                      <a:pPr marL="342900" indent="-342900">
                        <a:buFont typeface="+mj-lt"/>
                        <a:buAutoNum type="arabicPeriod"/>
                      </a:pPr>
                      <a:r>
                        <a:rPr lang="en-AU" sz="1600" dirty="0">
                          <a:solidFill>
                            <a:schemeClr val="accent2">
                              <a:lumMod val="75000"/>
                            </a:schemeClr>
                          </a:solidFill>
                        </a:rPr>
                        <a:t>Sport Medal Allocation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47131874"/>
                  </a:ext>
                </a:extLst>
              </a:tr>
              <a:tr h="324000">
                <a:tc>
                  <a:txBody>
                    <a:bodyPr/>
                    <a:lstStyle/>
                    <a:p>
                      <a:pPr algn="ctr"/>
                      <a:endParaRPr lang="en-AU"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02 – 04 June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Online Sport Data Entry Workshop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Goroka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38240989"/>
                  </a:ext>
                </a:extLst>
              </a:tr>
              <a:tr h="324000">
                <a:tc>
                  <a:txBody>
                    <a:bodyPr/>
                    <a:lstStyle/>
                    <a:p>
                      <a:pPr algn="ctr"/>
                      <a:endParaRPr lang="en-AU"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05 June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PNGOC NF Sport Workshop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Port Moresby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9346635"/>
                  </a:ext>
                </a:extLst>
              </a:tr>
              <a:tr h="324000">
                <a:tc>
                  <a:txBody>
                    <a:bodyPr/>
                    <a:lstStyle/>
                    <a:p>
                      <a:pPr algn="ctr"/>
                      <a:endParaRPr lang="en-AU"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31 May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Entries by Numbers (Provinces indicate 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Provinces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89749929"/>
                  </a:ext>
                </a:extLst>
              </a:tr>
              <a:tr h="32400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31 July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District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Districts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8886060"/>
                  </a:ext>
                </a:extLst>
              </a:tr>
              <a:tr h="32400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31 Aug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Provincial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Provinces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583397331"/>
                  </a:ext>
                </a:extLst>
              </a:tr>
              <a:tr h="32400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solidFill>
                            <a:schemeClr val="accent2">
                              <a:lumMod val="75000"/>
                            </a:schemeClr>
                          </a:solidFill>
                        </a:rPr>
                        <a:t>17 Sept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solidFill>
                            <a:schemeClr val="accent2">
                              <a:lumMod val="75000"/>
                            </a:schemeClr>
                          </a:solidFill>
                        </a:rPr>
                        <a:t>Final Entries by 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Provinces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59819329"/>
                  </a:ext>
                </a:extLst>
              </a:tr>
              <a:tr h="32400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solidFill>
                            <a:schemeClr val="accent2">
                              <a:lumMod val="75000"/>
                            </a:schemeClr>
                          </a:solidFill>
                        </a:rPr>
                        <a:t>27 Sept – 2 Oct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solidFill>
                            <a:schemeClr val="accent2">
                              <a:lumMod val="75000"/>
                            </a:schemeClr>
                          </a:solidFill>
                        </a:rPr>
                        <a:t>Tournament Directors Workshop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Pom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6704954"/>
                  </a:ext>
                </a:extLst>
              </a:tr>
              <a:tr h="32400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solidFill>
                            <a:schemeClr val="accent2">
                              <a:lumMod val="75000"/>
                            </a:schemeClr>
                          </a:solidFill>
                        </a:rPr>
                        <a:t>4 – 7 Oct 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solidFill>
                            <a:schemeClr val="accent2">
                              <a:lumMod val="75000"/>
                            </a:schemeClr>
                          </a:solidFill>
                        </a:rPr>
                        <a:t>Circulation of Draws to Provinces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solidFill>
                            <a:schemeClr val="accent2">
                              <a:lumMod val="75000"/>
                            </a:schemeClr>
                          </a:solidFill>
                        </a:rPr>
                        <a:t>Circulation of Rule Books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en-AU"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21849975"/>
                  </a:ext>
                </a:extLst>
              </a:tr>
              <a:tr h="324000">
                <a:tc>
                  <a:txBody>
                    <a:bodyPr/>
                    <a:lstStyle/>
                    <a:p>
                      <a:pPr algn="ctr"/>
                      <a:endParaRPr lang="en-AU"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solidFill>
                            <a:schemeClr val="accent2">
                              <a:lumMod val="75000"/>
                            </a:schemeClr>
                          </a:solidFill>
                        </a:rPr>
                        <a:t>At the Games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solidFill>
                            <a:schemeClr val="accent2">
                              <a:lumMod val="75000"/>
                            </a:schemeClr>
                          </a:solidFill>
                        </a:rPr>
                        <a:t>Sport Team Managers Meeting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600" dirty="0"/>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4967343"/>
                  </a:ext>
                </a:extLst>
              </a:tr>
            </a:tbl>
          </a:graphicData>
        </a:graphic>
      </p:graphicFrame>
    </p:spTree>
    <p:extLst>
      <p:ext uri="{BB962C8B-B14F-4D97-AF65-F5344CB8AC3E}">
        <p14:creationId xmlns:p14="http://schemas.microsoft.com/office/powerpoint/2010/main" val="22364431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3351"/>
            <a:ext cx="8229600" cy="657225"/>
          </a:xfrm>
        </p:spPr>
        <p:txBody>
          <a:bodyPr>
            <a:normAutofit fontScale="90000"/>
          </a:bodyPr>
          <a:lstStyle/>
          <a:p>
            <a:r>
              <a:rPr lang="en-AU" dirty="0"/>
              <a:t>Governance/Management Factors</a:t>
            </a:r>
          </a:p>
        </p:txBody>
      </p:sp>
      <p:graphicFrame>
        <p:nvGraphicFramePr>
          <p:cNvPr id="4" name="Table 3"/>
          <p:cNvGraphicFramePr>
            <a:graphicFrameLocks noGrp="1"/>
          </p:cNvGraphicFramePr>
          <p:nvPr>
            <p:extLst>
              <p:ext uri="{D42A27DB-BD31-4B8C-83A1-F6EECF244321}">
                <p14:modId xmlns:p14="http://schemas.microsoft.com/office/powerpoint/2010/main" val="2217060633"/>
              </p:ext>
            </p:extLst>
          </p:nvPr>
        </p:nvGraphicFramePr>
        <p:xfrm>
          <a:off x="1676400" y="1485900"/>
          <a:ext cx="8839200" cy="4399027"/>
        </p:xfrm>
        <a:graphic>
          <a:graphicData uri="http://schemas.openxmlformats.org/drawingml/2006/table">
            <a:tbl>
              <a:tblPr firstRow="1" firstCol="1" bandRow="1">
                <a:tableStyleId>{5C22544A-7EE6-4342-B048-85BDC9FD1C3A}</a:tableStyleId>
              </a:tblPr>
              <a:tblGrid>
                <a:gridCol w="2162175">
                  <a:extLst>
                    <a:ext uri="{9D8B030D-6E8A-4147-A177-3AD203B41FA5}">
                      <a16:colId xmlns:a16="http://schemas.microsoft.com/office/drawing/2014/main" val="2860455087"/>
                    </a:ext>
                  </a:extLst>
                </a:gridCol>
                <a:gridCol w="6677025">
                  <a:extLst>
                    <a:ext uri="{9D8B030D-6E8A-4147-A177-3AD203B41FA5}">
                      <a16:colId xmlns:a16="http://schemas.microsoft.com/office/drawing/2014/main" val="1676176161"/>
                    </a:ext>
                  </a:extLst>
                </a:gridCol>
              </a:tblGrid>
              <a:tr h="269013">
                <a:tc>
                  <a:txBody>
                    <a:bodyPr/>
                    <a:lstStyle/>
                    <a:p>
                      <a:pPr algn="ctr">
                        <a:spcAft>
                          <a:spcPts val="0"/>
                        </a:spcAft>
                      </a:pPr>
                      <a:r>
                        <a:rPr lang="en-US" sz="1600">
                          <a:effectLst/>
                        </a:rPr>
                        <a:t>Evaluation criteria</a:t>
                      </a:r>
                      <a:endParaRPr lang="en-AU" sz="1600">
                        <a:effectLst/>
                        <a:latin typeface="Cambria" panose="02040503050406030204" pitchFamily="18" charset="0"/>
                        <a:ea typeface="MS Mincho"/>
                        <a:cs typeface="Times New Roman" panose="02020603050405020304" pitchFamily="18" charset="0"/>
                      </a:endParaRPr>
                    </a:p>
                  </a:txBody>
                  <a:tcPr marL="62861" marR="62861" marT="0" marB="0"/>
                </a:tc>
                <a:tc>
                  <a:txBody>
                    <a:bodyPr/>
                    <a:lstStyle/>
                    <a:p>
                      <a:pPr algn="ctr">
                        <a:spcAft>
                          <a:spcPts val="0"/>
                        </a:spcAft>
                      </a:pPr>
                      <a:r>
                        <a:rPr lang="en-US" sz="1600" dirty="0">
                          <a:effectLst/>
                        </a:rPr>
                        <a:t>Broad description of elements that can be included in this criteria</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804331113"/>
                  </a:ext>
                </a:extLst>
              </a:tr>
              <a:tr h="654913">
                <a:tc>
                  <a:txBody>
                    <a:bodyPr/>
                    <a:lstStyle/>
                    <a:p>
                      <a:pPr algn="ctr">
                        <a:spcAft>
                          <a:spcPts val="0"/>
                        </a:spcAft>
                      </a:pPr>
                      <a:r>
                        <a:rPr lang="en-US" sz="1600" dirty="0">
                          <a:effectLst/>
                        </a:rPr>
                        <a:t>Coaching</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a:spcAft>
                          <a:spcPts val="0"/>
                        </a:spcAft>
                      </a:pPr>
                      <a:r>
                        <a:rPr lang="en-US" sz="1600" dirty="0">
                          <a:effectLst/>
                        </a:rPr>
                        <a:t>This should describe the level of coaching and experience in place (or proposed) the athletes or teams.</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898638210"/>
                  </a:ext>
                </a:extLst>
              </a:tr>
              <a:tr h="1072612">
                <a:tc>
                  <a:txBody>
                    <a:bodyPr/>
                    <a:lstStyle/>
                    <a:p>
                      <a:pPr algn="ctr">
                        <a:spcAft>
                          <a:spcPts val="0"/>
                        </a:spcAft>
                      </a:pPr>
                      <a:r>
                        <a:rPr lang="en-US" sz="1600" dirty="0">
                          <a:effectLst/>
                        </a:rPr>
                        <a:t>Daily Training Environment</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a:spcAft>
                          <a:spcPts val="0"/>
                        </a:spcAft>
                      </a:pPr>
                      <a:r>
                        <a:rPr lang="en-US" sz="1600" dirty="0">
                          <a:effectLst/>
                        </a:rPr>
                        <a:t>This should describe the location and quality of individual athlete’s and/or a team’s training environment including details about facilities, access to S&amp;C, access to other non-sport specific training modalities, Sport Sciences/Sports Medicine services, relevant access fees etc.</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823526272"/>
                  </a:ext>
                </a:extLst>
              </a:tr>
              <a:tr h="807807">
                <a:tc>
                  <a:txBody>
                    <a:bodyPr/>
                    <a:lstStyle/>
                    <a:p>
                      <a:pPr algn="ctr">
                        <a:spcAft>
                          <a:spcPts val="0"/>
                        </a:spcAft>
                      </a:pPr>
                      <a:r>
                        <a:rPr lang="en-US" sz="1600" dirty="0">
                          <a:effectLst/>
                        </a:rPr>
                        <a:t>High Performance Plan</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a:spcAft>
                          <a:spcPts val="0"/>
                        </a:spcAft>
                      </a:pPr>
                      <a:r>
                        <a:rPr lang="en-US" sz="1600" dirty="0">
                          <a:effectLst/>
                        </a:rPr>
                        <a:t>This should describe the quality of the NF’s high performance plan in relation to PNGOC minimum standards and template(s) as well as the ability of an NF to deliver the plan based on historical evidence and future potential</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011480742"/>
                  </a:ext>
                </a:extLst>
              </a:tr>
              <a:tr h="787643">
                <a:tc>
                  <a:txBody>
                    <a:bodyPr/>
                    <a:lstStyle/>
                    <a:p>
                      <a:pPr algn="ctr">
                        <a:spcAft>
                          <a:spcPts val="0"/>
                        </a:spcAft>
                      </a:pPr>
                      <a:r>
                        <a:rPr lang="en-US" sz="1600">
                          <a:effectLst/>
                        </a:rPr>
                        <a:t>Competition</a:t>
                      </a:r>
                      <a:endParaRPr lang="en-AU" sz="160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a:spcAft>
                          <a:spcPts val="0"/>
                        </a:spcAft>
                      </a:pPr>
                      <a:r>
                        <a:rPr lang="en-US" sz="1600" dirty="0">
                          <a:effectLst/>
                        </a:rPr>
                        <a:t>This should include factors such as presence or absence of good quality and regular domestic competition and/or ability to access high level international competition.</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1680520025"/>
                  </a:ext>
                </a:extLst>
              </a:tr>
              <a:tr h="807039">
                <a:tc>
                  <a:txBody>
                    <a:bodyPr/>
                    <a:lstStyle/>
                    <a:p>
                      <a:pPr algn="ctr">
                        <a:spcAft>
                          <a:spcPts val="0"/>
                        </a:spcAft>
                      </a:pPr>
                      <a:r>
                        <a:rPr lang="en-US" sz="1600" dirty="0">
                          <a:effectLst/>
                        </a:rPr>
                        <a:t>Sports Science / Sports Medicine / Technology</a:t>
                      </a:r>
                      <a:endParaRPr lang="en-AU" sz="1600" dirty="0">
                        <a:effectLst/>
                        <a:latin typeface="Cambria" panose="02040503050406030204" pitchFamily="18" charset="0"/>
                        <a:ea typeface="MS Mincho"/>
                        <a:cs typeface="Times New Roman" panose="02020603050405020304" pitchFamily="18" charset="0"/>
                      </a:endParaRPr>
                    </a:p>
                  </a:txBody>
                  <a:tcPr marL="62861" marR="62861" marT="0" marB="0" anchor="ctr"/>
                </a:tc>
                <a:tc>
                  <a:txBody>
                    <a:bodyPr/>
                    <a:lstStyle/>
                    <a:p>
                      <a:pPr>
                        <a:spcAft>
                          <a:spcPts val="0"/>
                        </a:spcAft>
                      </a:pPr>
                      <a:r>
                        <a:rPr lang="en-AU" sz="1600" kern="1200" dirty="0">
                          <a:solidFill>
                            <a:schemeClr val="dk1"/>
                          </a:solidFill>
                          <a:effectLst/>
                          <a:latin typeface="+mn-lt"/>
                          <a:ea typeface="+mn-ea"/>
                          <a:cs typeface="+mn-cs"/>
                        </a:rPr>
                        <a:t>This considers whether SS/SM services and appropriate ‘applied sport technology’ in necessary areas are available and/or utilized.</a:t>
                      </a:r>
                      <a:endParaRPr lang="en-AU" sz="1400" dirty="0">
                        <a:effectLst/>
                        <a:latin typeface="Cambria" panose="02040503050406030204" pitchFamily="18" charset="0"/>
                        <a:ea typeface="MS Mincho"/>
                        <a:cs typeface="Times New Roman" panose="02020603050405020304" pitchFamily="18" charset="0"/>
                      </a:endParaRPr>
                    </a:p>
                  </a:txBody>
                  <a:tcPr marL="62861" marR="62861" marT="0" marB="0"/>
                </a:tc>
                <a:extLst>
                  <a:ext uri="{0D108BD9-81ED-4DB2-BD59-A6C34878D82A}">
                    <a16:rowId xmlns:a16="http://schemas.microsoft.com/office/drawing/2014/main" val="3674748335"/>
                  </a:ext>
                </a:extLst>
              </a:tr>
            </a:tbl>
          </a:graphicData>
        </a:graphic>
      </p:graphicFrame>
      <p:sp>
        <p:nvSpPr>
          <p:cNvPr id="3" name="TextBox 2"/>
          <p:cNvSpPr txBox="1"/>
          <p:nvPr/>
        </p:nvSpPr>
        <p:spPr>
          <a:xfrm>
            <a:off x="1974056" y="845582"/>
            <a:ext cx="8243888" cy="369332"/>
          </a:xfrm>
          <a:prstGeom prst="rect">
            <a:avLst/>
          </a:prstGeom>
          <a:solidFill>
            <a:srgbClr val="FFFF00"/>
          </a:solidFill>
        </p:spPr>
        <p:txBody>
          <a:bodyPr wrap="square" rtlCol="0">
            <a:spAutoFit/>
          </a:bodyPr>
          <a:lstStyle/>
          <a:p>
            <a:r>
              <a:rPr lang="en-AU" b="1" dirty="0"/>
              <a:t>Over time, these factors will evolve into determining factors into the ranking of NFs.</a:t>
            </a:r>
          </a:p>
        </p:txBody>
      </p:sp>
    </p:spTree>
    <p:extLst>
      <p:ext uri="{BB962C8B-B14F-4D97-AF65-F5344CB8AC3E}">
        <p14:creationId xmlns:p14="http://schemas.microsoft.com/office/powerpoint/2010/main" val="20739395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2319670" cy="930696"/>
          </a:xfrm>
        </p:spPr>
        <p:txBody>
          <a:bodyPr>
            <a:normAutofit/>
          </a:bodyPr>
          <a:lstStyle/>
          <a:p>
            <a:r>
              <a:rPr lang="en-AU" b="1" dirty="0"/>
              <a:t>ACTIVITY</a:t>
            </a:r>
          </a:p>
        </p:txBody>
      </p:sp>
      <p:sp>
        <p:nvSpPr>
          <p:cNvPr id="3" name="TextBox 2"/>
          <p:cNvSpPr txBox="1"/>
          <p:nvPr/>
        </p:nvSpPr>
        <p:spPr>
          <a:xfrm>
            <a:off x="1752601" y="1137684"/>
            <a:ext cx="8703129" cy="4401205"/>
          </a:xfrm>
          <a:prstGeom prst="rect">
            <a:avLst/>
          </a:prstGeom>
          <a:noFill/>
        </p:spPr>
        <p:txBody>
          <a:bodyPr wrap="square" rtlCol="0">
            <a:spAutoFit/>
          </a:bodyPr>
          <a:lstStyle/>
          <a:p>
            <a:r>
              <a:rPr lang="en-AU" sz="4000" b="1" dirty="0">
                <a:solidFill>
                  <a:srgbClr val="FF0000"/>
                </a:solidFill>
              </a:rPr>
              <a:t>ACTIVITY</a:t>
            </a:r>
          </a:p>
          <a:p>
            <a:r>
              <a:rPr lang="en-AU" sz="4000" b="1" dirty="0"/>
              <a:t>NF and Athlete/Team tiering system:</a:t>
            </a:r>
          </a:p>
          <a:p>
            <a:r>
              <a:rPr lang="en-AU" sz="4000" dirty="0"/>
              <a:t>Using your targeted list of athletes.</a:t>
            </a:r>
          </a:p>
          <a:p>
            <a:r>
              <a:rPr lang="en-AU" sz="4000" dirty="0"/>
              <a:t>Start tiering them using the scoring template provided</a:t>
            </a:r>
          </a:p>
          <a:p>
            <a:pPr marL="571500" indent="-571500">
              <a:buFont typeface="Arial" panose="020B0604020202020204" pitchFamily="34" charset="0"/>
              <a:buChar char="•"/>
            </a:pPr>
            <a:r>
              <a:rPr lang="en-AU" sz="4000" i="1" dirty="0"/>
              <a:t>Individual sports – Tier by event</a:t>
            </a:r>
          </a:p>
          <a:p>
            <a:pPr marL="571500" indent="-571500">
              <a:buFont typeface="Arial" panose="020B0604020202020204" pitchFamily="34" charset="0"/>
              <a:buChar char="•"/>
            </a:pPr>
            <a:r>
              <a:rPr lang="en-AU" sz="4000" i="1" dirty="0"/>
              <a:t>Teams – Tier each team</a:t>
            </a:r>
            <a:endParaRPr lang="en-AU" sz="3200" i="1" dirty="0"/>
          </a:p>
        </p:txBody>
      </p:sp>
    </p:spTree>
    <p:extLst>
      <p:ext uri="{BB962C8B-B14F-4D97-AF65-F5344CB8AC3E}">
        <p14:creationId xmlns:p14="http://schemas.microsoft.com/office/powerpoint/2010/main" val="36816814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271" y="81803"/>
            <a:ext cx="8229600" cy="778809"/>
          </a:xfrm>
        </p:spPr>
        <p:txBody>
          <a:bodyPr/>
          <a:lstStyle/>
          <a:p>
            <a:r>
              <a:rPr lang="en-AU" dirty="0"/>
              <a:t>Resource Allocation Policy – Tier 1</a:t>
            </a:r>
          </a:p>
        </p:txBody>
      </p:sp>
      <p:graphicFrame>
        <p:nvGraphicFramePr>
          <p:cNvPr id="3" name="Table 2"/>
          <p:cNvGraphicFramePr>
            <a:graphicFrameLocks noGrp="1"/>
          </p:cNvGraphicFramePr>
          <p:nvPr>
            <p:extLst>
              <p:ext uri="{D42A27DB-BD31-4B8C-83A1-F6EECF244321}">
                <p14:modId xmlns:p14="http://schemas.microsoft.com/office/powerpoint/2010/main" val="3439420011"/>
              </p:ext>
            </p:extLst>
          </p:nvPr>
        </p:nvGraphicFramePr>
        <p:xfrm>
          <a:off x="1595718" y="860612"/>
          <a:ext cx="9143999" cy="5021862"/>
        </p:xfrm>
        <a:graphic>
          <a:graphicData uri="http://schemas.openxmlformats.org/drawingml/2006/table">
            <a:tbl>
              <a:tblPr firstRow="1" firstCol="1" bandRow="1">
                <a:tableStyleId>{7E9639D4-E3E2-4D34-9284-5A2195B3D0D7}</a:tableStyleId>
              </a:tblPr>
              <a:tblGrid>
                <a:gridCol w="2505075">
                  <a:extLst>
                    <a:ext uri="{9D8B030D-6E8A-4147-A177-3AD203B41FA5}">
                      <a16:colId xmlns:a16="http://schemas.microsoft.com/office/drawing/2014/main" val="3950469327"/>
                    </a:ext>
                  </a:extLst>
                </a:gridCol>
                <a:gridCol w="2009775">
                  <a:extLst>
                    <a:ext uri="{9D8B030D-6E8A-4147-A177-3AD203B41FA5}">
                      <a16:colId xmlns:a16="http://schemas.microsoft.com/office/drawing/2014/main" val="3690183726"/>
                    </a:ext>
                  </a:extLst>
                </a:gridCol>
                <a:gridCol w="2390775">
                  <a:extLst>
                    <a:ext uri="{9D8B030D-6E8A-4147-A177-3AD203B41FA5}">
                      <a16:colId xmlns:a16="http://schemas.microsoft.com/office/drawing/2014/main" val="3525815816"/>
                    </a:ext>
                  </a:extLst>
                </a:gridCol>
                <a:gridCol w="2238374">
                  <a:extLst>
                    <a:ext uri="{9D8B030D-6E8A-4147-A177-3AD203B41FA5}">
                      <a16:colId xmlns:a16="http://schemas.microsoft.com/office/drawing/2014/main" val="808622918"/>
                    </a:ext>
                  </a:extLst>
                </a:gridCol>
              </a:tblGrid>
              <a:tr h="261444">
                <a:tc gridSpan="4">
                  <a:txBody>
                    <a:bodyPr/>
                    <a:lstStyle/>
                    <a:p>
                      <a:pPr>
                        <a:spcAft>
                          <a:spcPts val="0"/>
                        </a:spcAft>
                      </a:pPr>
                      <a:r>
                        <a:rPr lang="en-US" sz="1800" dirty="0">
                          <a:effectLst/>
                        </a:rPr>
                        <a:t>TIER 1 – </a:t>
                      </a:r>
                      <a:r>
                        <a:rPr lang="en-US" sz="1800" dirty="0">
                          <a:solidFill>
                            <a:srgbClr val="FF0000"/>
                          </a:solidFill>
                          <a:effectLst/>
                        </a:rPr>
                        <a:t>Team 2024 </a:t>
                      </a:r>
                      <a:r>
                        <a:rPr lang="en-US" sz="1800" dirty="0">
                          <a:effectLst/>
                        </a:rPr>
                        <a:t>(Top ATHLETES/TEAMS) / </a:t>
                      </a:r>
                      <a:r>
                        <a:rPr lang="en-US" sz="1800" dirty="0">
                          <a:solidFill>
                            <a:srgbClr val="FFFF00"/>
                          </a:solidFill>
                          <a:effectLst/>
                        </a:rPr>
                        <a:t>Team 2023 </a:t>
                      </a:r>
                      <a:r>
                        <a:rPr lang="en-US" sz="1800" dirty="0">
                          <a:effectLst/>
                        </a:rPr>
                        <a:t>(SI2023 Predicted Gold medalists)</a:t>
                      </a:r>
                      <a:endParaRPr lang="en-AU" sz="1800" dirty="0">
                        <a:effectLst/>
                        <a:latin typeface="Cambria" panose="02040503050406030204" pitchFamily="18" charset="0"/>
                        <a:ea typeface="MS Mincho"/>
                        <a:cs typeface="Times New Roman" panose="02020603050405020304" pitchFamily="18" charset="0"/>
                      </a:endParaRPr>
                    </a:p>
                  </a:txBody>
                  <a:tcPr marL="58525" marR="58525"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110988157"/>
                  </a:ext>
                </a:extLst>
              </a:tr>
              <a:tr h="1045776">
                <a:tc>
                  <a:txBody>
                    <a:bodyPr/>
                    <a:lstStyle/>
                    <a:p>
                      <a:pPr algn="ctr">
                        <a:spcAft>
                          <a:spcPts val="0"/>
                        </a:spcAft>
                      </a:pPr>
                      <a:r>
                        <a:rPr lang="en-US" sz="1800" b="1" dirty="0">
                          <a:effectLst/>
                        </a:rPr>
                        <a:t>Competition and Training Camp support</a:t>
                      </a:r>
                      <a:endParaRPr lang="en-AU" sz="1800" b="1" dirty="0">
                        <a:effectLst/>
                        <a:latin typeface="Cambria" panose="02040503050406030204" pitchFamily="18" charset="0"/>
                        <a:ea typeface="MS Mincho"/>
                        <a:cs typeface="Times New Roman" panose="02020603050405020304" pitchFamily="18" charset="0"/>
                      </a:endParaRPr>
                    </a:p>
                  </a:txBody>
                  <a:tcPr marL="58525" marR="58525" marT="0" marB="0" anchor="ctr">
                    <a:solidFill>
                      <a:schemeClr val="accent3">
                        <a:lumMod val="40000"/>
                        <a:lumOff val="60000"/>
                      </a:schemeClr>
                    </a:solidFill>
                  </a:tcPr>
                </a:tc>
                <a:tc>
                  <a:txBody>
                    <a:bodyPr/>
                    <a:lstStyle/>
                    <a:p>
                      <a:pPr algn="ctr">
                        <a:spcAft>
                          <a:spcPts val="0"/>
                        </a:spcAft>
                      </a:pPr>
                      <a:r>
                        <a:rPr lang="en-US" sz="1800" b="1" dirty="0">
                          <a:effectLst/>
                        </a:rPr>
                        <a:t>Coaching</a:t>
                      </a:r>
                      <a:endParaRPr lang="en-AU" sz="1800" b="1" dirty="0">
                        <a:effectLst/>
                        <a:latin typeface="Cambria" panose="02040503050406030204" pitchFamily="18" charset="0"/>
                        <a:ea typeface="MS Mincho"/>
                        <a:cs typeface="Times New Roman" panose="02020603050405020304" pitchFamily="18" charset="0"/>
                      </a:endParaRPr>
                    </a:p>
                  </a:txBody>
                  <a:tcPr marL="58525" marR="58525" marT="0" marB="0" anchor="ctr">
                    <a:solidFill>
                      <a:schemeClr val="accent3">
                        <a:lumMod val="40000"/>
                        <a:lumOff val="60000"/>
                      </a:schemeClr>
                    </a:solidFill>
                  </a:tcPr>
                </a:tc>
                <a:tc>
                  <a:txBody>
                    <a:bodyPr/>
                    <a:lstStyle/>
                    <a:p>
                      <a:pPr algn="ctr">
                        <a:spcAft>
                          <a:spcPts val="0"/>
                        </a:spcAft>
                      </a:pPr>
                      <a:r>
                        <a:rPr lang="en-US" sz="1800" b="1" dirty="0">
                          <a:effectLst/>
                        </a:rPr>
                        <a:t>Athlete Support</a:t>
                      </a:r>
                      <a:endParaRPr lang="en-AU" sz="1800" b="1" dirty="0">
                        <a:effectLst/>
                        <a:latin typeface="Cambria" panose="02040503050406030204" pitchFamily="18" charset="0"/>
                        <a:ea typeface="MS Mincho"/>
                        <a:cs typeface="Times New Roman" panose="02020603050405020304" pitchFamily="18" charset="0"/>
                      </a:endParaRPr>
                    </a:p>
                  </a:txBody>
                  <a:tcPr marL="58525" marR="58525" marT="0" marB="0" anchor="ctr">
                    <a:solidFill>
                      <a:schemeClr val="accent3">
                        <a:lumMod val="40000"/>
                        <a:lumOff val="60000"/>
                      </a:schemeClr>
                    </a:solidFill>
                  </a:tcPr>
                </a:tc>
                <a:tc>
                  <a:txBody>
                    <a:bodyPr/>
                    <a:lstStyle/>
                    <a:p>
                      <a:pPr algn="ctr">
                        <a:spcAft>
                          <a:spcPts val="0"/>
                        </a:spcAft>
                      </a:pPr>
                      <a:r>
                        <a:rPr lang="en-US" sz="1800" b="1" dirty="0">
                          <a:effectLst/>
                        </a:rPr>
                        <a:t>Sport Sciences/Sports Medicine (SS/SM) (primarily through HPS)</a:t>
                      </a:r>
                      <a:endParaRPr lang="en-AU" sz="1800" b="1" dirty="0">
                        <a:effectLst/>
                        <a:latin typeface="Cambria" panose="02040503050406030204" pitchFamily="18" charset="0"/>
                        <a:ea typeface="MS Mincho"/>
                        <a:cs typeface="Times New Roman" panose="02020603050405020304" pitchFamily="18" charset="0"/>
                      </a:endParaRPr>
                    </a:p>
                  </a:txBody>
                  <a:tcPr marL="58525" marR="58525" marT="0" marB="0" anchor="ctr">
                    <a:solidFill>
                      <a:schemeClr val="accent3">
                        <a:lumMod val="40000"/>
                        <a:lumOff val="60000"/>
                      </a:schemeClr>
                    </a:solidFill>
                  </a:tcPr>
                </a:tc>
                <a:extLst>
                  <a:ext uri="{0D108BD9-81ED-4DB2-BD59-A6C34878D82A}">
                    <a16:rowId xmlns:a16="http://schemas.microsoft.com/office/drawing/2014/main" val="624467707"/>
                  </a:ext>
                </a:extLst>
              </a:tr>
              <a:tr h="3650262">
                <a:tc>
                  <a:txBody>
                    <a:bodyPr/>
                    <a:lstStyle/>
                    <a:p>
                      <a:pPr marL="342900" lvl="0" indent="-342900">
                        <a:spcAft>
                          <a:spcPts val="0"/>
                        </a:spcAft>
                        <a:buFont typeface="Symbol" panose="05050102010706020507" pitchFamily="18" charset="2"/>
                        <a:buChar char=""/>
                      </a:pPr>
                      <a:r>
                        <a:rPr lang="en-US" sz="1600" b="0" dirty="0">
                          <a:effectLst/>
                        </a:rPr>
                        <a:t>Up to 3 international or domestic competitions including mandatory qualification competition</a:t>
                      </a:r>
                      <a:endParaRPr lang="en-AU" sz="1600" b="0" dirty="0">
                        <a:effectLst/>
                      </a:endParaRPr>
                    </a:p>
                    <a:p>
                      <a:pPr marL="342900" lvl="0" indent="-342900">
                        <a:spcAft>
                          <a:spcPts val="0"/>
                        </a:spcAft>
                        <a:buFont typeface="Symbol" panose="05050102010706020507" pitchFamily="18" charset="2"/>
                        <a:buChar char=""/>
                      </a:pPr>
                      <a:r>
                        <a:rPr lang="en-US" sz="1600" b="0" dirty="0">
                          <a:effectLst/>
                        </a:rPr>
                        <a:t>Domestic competition support. </a:t>
                      </a:r>
                      <a:endParaRPr lang="en-AU" sz="1600" b="0" dirty="0">
                        <a:effectLst/>
                      </a:endParaRPr>
                    </a:p>
                    <a:p>
                      <a:pPr marL="342900" lvl="0" indent="-342900">
                        <a:spcAft>
                          <a:spcPts val="0"/>
                        </a:spcAft>
                        <a:buFont typeface="Symbol" panose="05050102010706020507" pitchFamily="18" charset="2"/>
                        <a:buChar char=""/>
                      </a:pPr>
                      <a:r>
                        <a:rPr lang="en-US" sz="1600" b="0" dirty="0">
                          <a:effectLst/>
                        </a:rPr>
                        <a:t>Up to 2 domestic training camps and 1 international training camp (in conjunction with an international competition event)</a:t>
                      </a:r>
                      <a:endParaRPr lang="en-AU" sz="1600" b="0" dirty="0">
                        <a:effectLst/>
                        <a:latin typeface="Cambria" panose="02040503050406030204" pitchFamily="18" charset="0"/>
                        <a:ea typeface="MS Mincho"/>
                        <a:cs typeface="Times New Roman" panose="02020603050405020304" pitchFamily="18" charset="0"/>
                      </a:endParaRPr>
                    </a:p>
                  </a:txBody>
                  <a:tcPr marL="58525" marR="58525" marT="0" marB="0"/>
                </a:tc>
                <a:tc>
                  <a:txBody>
                    <a:bodyPr/>
                    <a:lstStyle/>
                    <a:p>
                      <a:pPr marL="342900" lvl="0" indent="-342900">
                        <a:spcAft>
                          <a:spcPts val="0"/>
                        </a:spcAft>
                        <a:buFont typeface="Symbol" panose="05050102010706020507" pitchFamily="18" charset="2"/>
                        <a:buChar char=""/>
                      </a:pPr>
                      <a:r>
                        <a:rPr lang="en-US" sz="1600" dirty="0">
                          <a:effectLst/>
                        </a:rPr>
                        <a:t>Coaching support – ranging from international consultant coach advisor to full time coaching support</a:t>
                      </a:r>
                      <a:endParaRPr lang="en-AU" sz="1600" dirty="0">
                        <a:effectLst/>
                      </a:endParaRPr>
                    </a:p>
                    <a:p>
                      <a:pPr marL="194310">
                        <a:spcAft>
                          <a:spcPts val="0"/>
                        </a:spcAft>
                      </a:pPr>
                      <a:r>
                        <a:rPr lang="en-US" sz="1600" dirty="0">
                          <a:effectLst/>
                        </a:rPr>
                        <a:t> </a:t>
                      </a:r>
                      <a:endParaRPr lang="en-AU" sz="1600" dirty="0">
                        <a:effectLst/>
                      </a:endParaRPr>
                    </a:p>
                    <a:p>
                      <a:pPr marL="342900" lvl="0" indent="-342900">
                        <a:spcAft>
                          <a:spcPts val="0"/>
                        </a:spcAft>
                        <a:buFont typeface="Symbol" panose="05050102010706020507" pitchFamily="18" charset="2"/>
                        <a:buChar char=""/>
                      </a:pPr>
                      <a:r>
                        <a:rPr lang="en-US" sz="1600" dirty="0">
                          <a:effectLst/>
                        </a:rPr>
                        <a:t>Support to attend competition</a:t>
                      </a:r>
                      <a:endParaRPr lang="en-AU" sz="1600" dirty="0">
                        <a:effectLst/>
                        <a:latin typeface="Cambria" panose="02040503050406030204" pitchFamily="18" charset="0"/>
                        <a:ea typeface="MS Mincho"/>
                        <a:cs typeface="Times New Roman" panose="02020603050405020304" pitchFamily="18" charset="0"/>
                      </a:endParaRPr>
                    </a:p>
                  </a:txBody>
                  <a:tcPr marL="58525" marR="58525" marT="0" marB="0"/>
                </a:tc>
                <a:tc>
                  <a:txBody>
                    <a:bodyPr/>
                    <a:lstStyle/>
                    <a:p>
                      <a:pPr>
                        <a:spcAft>
                          <a:spcPts val="0"/>
                        </a:spcAft>
                      </a:pPr>
                      <a:r>
                        <a:rPr lang="en-US" sz="1600" dirty="0">
                          <a:effectLst/>
                        </a:rPr>
                        <a:t>Monthly stipend for qualifying targeted athletes (Note: this may be limited to the highest ranked teams or athletes in conjunction with other PNGOC programs and highly dependent on available funds and/or sponsorship</a:t>
                      </a:r>
                      <a:endParaRPr lang="en-AU" sz="1600" dirty="0">
                        <a:effectLst/>
                      </a:endParaRPr>
                    </a:p>
                    <a:p>
                      <a:pPr>
                        <a:spcAft>
                          <a:spcPts val="0"/>
                        </a:spcAft>
                      </a:pPr>
                      <a:r>
                        <a:rPr lang="en-US" sz="1600" dirty="0">
                          <a:effectLst/>
                        </a:rPr>
                        <a:t>Support to attend training camps. Attend domestic competitions</a:t>
                      </a:r>
                      <a:endParaRPr lang="en-AU" sz="1600" dirty="0">
                        <a:effectLst/>
                        <a:latin typeface="Cambria" panose="02040503050406030204" pitchFamily="18" charset="0"/>
                        <a:ea typeface="MS Mincho"/>
                        <a:cs typeface="Times New Roman" panose="02020603050405020304" pitchFamily="18" charset="0"/>
                      </a:endParaRPr>
                    </a:p>
                  </a:txBody>
                  <a:tcPr marL="58525" marR="58525" marT="0" marB="0"/>
                </a:tc>
                <a:tc>
                  <a:txBody>
                    <a:bodyPr/>
                    <a:lstStyle/>
                    <a:p>
                      <a:pPr>
                        <a:spcAft>
                          <a:spcPts val="0"/>
                        </a:spcAft>
                      </a:pPr>
                      <a:r>
                        <a:rPr lang="en-US" sz="1600" dirty="0">
                          <a:effectLst/>
                        </a:rPr>
                        <a:t>Access to core SS/SM services (e.g. pre-season medical, testing, injury prevention and management, services, massage, other services</a:t>
                      </a:r>
                      <a:endParaRPr lang="en-AU" sz="1600" dirty="0">
                        <a:effectLst/>
                      </a:endParaRPr>
                    </a:p>
                    <a:p>
                      <a:pPr>
                        <a:spcAft>
                          <a:spcPts val="0"/>
                        </a:spcAft>
                      </a:pPr>
                      <a:r>
                        <a:rPr lang="en-US" sz="1600" dirty="0">
                          <a:effectLst/>
                        </a:rPr>
                        <a:t> </a:t>
                      </a:r>
                      <a:endParaRPr lang="en-AU" sz="1600" dirty="0">
                        <a:effectLst/>
                      </a:endParaRPr>
                    </a:p>
                    <a:p>
                      <a:pPr>
                        <a:spcAft>
                          <a:spcPts val="0"/>
                        </a:spcAft>
                      </a:pPr>
                      <a:r>
                        <a:rPr lang="en-US" sz="1600" dirty="0">
                          <a:effectLst/>
                        </a:rPr>
                        <a:t>Medical support and relevant Sport Sciences support at domestic camp or competition and/or up to 2 international competition.</a:t>
                      </a:r>
                      <a:endParaRPr lang="en-AU" sz="1600" dirty="0">
                        <a:effectLst/>
                        <a:latin typeface="Cambria" panose="02040503050406030204" pitchFamily="18" charset="0"/>
                        <a:ea typeface="MS Mincho"/>
                        <a:cs typeface="Times New Roman" panose="02020603050405020304" pitchFamily="18" charset="0"/>
                      </a:endParaRPr>
                    </a:p>
                  </a:txBody>
                  <a:tcPr marL="58525" marR="58525" marT="0" marB="0"/>
                </a:tc>
                <a:extLst>
                  <a:ext uri="{0D108BD9-81ED-4DB2-BD59-A6C34878D82A}">
                    <a16:rowId xmlns:a16="http://schemas.microsoft.com/office/drawing/2014/main" val="3021481560"/>
                  </a:ext>
                </a:extLst>
              </a:tr>
            </a:tbl>
          </a:graphicData>
        </a:graphic>
      </p:graphicFrame>
    </p:spTree>
    <p:extLst>
      <p:ext uri="{BB962C8B-B14F-4D97-AF65-F5344CB8AC3E}">
        <p14:creationId xmlns:p14="http://schemas.microsoft.com/office/powerpoint/2010/main" val="36248628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75" y="171450"/>
            <a:ext cx="8229600" cy="796113"/>
          </a:xfrm>
        </p:spPr>
        <p:txBody>
          <a:bodyPr/>
          <a:lstStyle/>
          <a:p>
            <a:r>
              <a:rPr lang="en-AU" dirty="0"/>
              <a:t>Resource Allocation Policy – Tier 2</a:t>
            </a:r>
          </a:p>
        </p:txBody>
      </p:sp>
      <p:graphicFrame>
        <p:nvGraphicFramePr>
          <p:cNvPr id="4" name="Table 3"/>
          <p:cNvGraphicFramePr>
            <a:graphicFrameLocks noGrp="1"/>
          </p:cNvGraphicFramePr>
          <p:nvPr>
            <p:extLst>
              <p:ext uri="{D42A27DB-BD31-4B8C-83A1-F6EECF244321}">
                <p14:modId xmlns:p14="http://schemas.microsoft.com/office/powerpoint/2010/main" val="3699593981"/>
              </p:ext>
            </p:extLst>
          </p:nvPr>
        </p:nvGraphicFramePr>
        <p:xfrm>
          <a:off x="1555895" y="967563"/>
          <a:ext cx="9353552" cy="4937760"/>
        </p:xfrm>
        <a:graphic>
          <a:graphicData uri="http://schemas.openxmlformats.org/drawingml/2006/table">
            <a:tbl>
              <a:tblPr firstRow="1" firstCol="1" bandRow="1">
                <a:tableStyleId>{793D81CF-94F2-401A-BA57-92F5A7B2D0C5}</a:tableStyleId>
              </a:tblPr>
              <a:tblGrid>
                <a:gridCol w="3069135">
                  <a:extLst>
                    <a:ext uri="{9D8B030D-6E8A-4147-A177-3AD203B41FA5}">
                      <a16:colId xmlns:a16="http://schemas.microsoft.com/office/drawing/2014/main" val="3690859116"/>
                    </a:ext>
                  </a:extLst>
                </a:gridCol>
                <a:gridCol w="2133778">
                  <a:extLst>
                    <a:ext uri="{9D8B030D-6E8A-4147-A177-3AD203B41FA5}">
                      <a16:colId xmlns:a16="http://schemas.microsoft.com/office/drawing/2014/main" val="2408398142"/>
                    </a:ext>
                  </a:extLst>
                </a:gridCol>
                <a:gridCol w="1812251">
                  <a:extLst>
                    <a:ext uri="{9D8B030D-6E8A-4147-A177-3AD203B41FA5}">
                      <a16:colId xmlns:a16="http://schemas.microsoft.com/office/drawing/2014/main" val="3381102493"/>
                    </a:ext>
                  </a:extLst>
                </a:gridCol>
                <a:gridCol w="2338388">
                  <a:extLst>
                    <a:ext uri="{9D8B030D-6E8A-4147-A177-3AD203B41FA5}">
                      <a16:colId xmlns:a16="http://schemas.microsoft.com/office/drawing/2014/main" val="4073434546"/>
                    </a:ext>
                  </a:extLst>
                </a:gridCol>
              </a:tblGrid>
              <a:tr h="257263">
                <a:tc gridSpan="4">
                  <a:txBody>
                    <a:bodyPr/>
                    <a:lstStyle/>
                    <a:p>
                      <a:pPr>
                        <a:spcAft>
                          <a:spcPts val="0"/>
                        </a:spcAft>
                      </a:pPr>
                      <a:r>
                        <a:rPr lang="en-US" sz="1800" dirty="0">
                          <a:effectLst/>
                        </a:rPr>
                        <a:t>Tier 2 - </a:t>
                      </a:r>
                      <a:r>
                        <a:rPr lang="en-US" sz="1800" dirty="0">
                          <a:solidFill>
                            <a:srgbClr val="FFFF00"/>
                          </a:solidFill>
                          <a:effectLst/>
                        </a:rPr>
                        <a:t>Team 2023 </a:t>
                      </a:r>
                      <a:r>
                        <a:rPr lang="en-US" sz="1800" dirty="0">
                          <a:effectLst/>
                        </a:rPr>
                        <a:t>(SI2023 Predicted Podium finishes)</a:t>
                      </a:r>
                      <a:endParaRPr lang="en-AU" sz="1800" dirty="0">
                        <a:effectLst/>
                        <a:latin typeface="Cambria" panose="02040503050406030204" pitchFamily="18" charset="0"/>
                        <a:ea typeface="MS Mincho"/>
                        <a:cs typeface="Times New Roman" panose="02020603050405020304" pitchFamily="18" charset="0"/>
                      </a:endParaRPr>
                    </a:p>
                  </a:txBody>
                  <a:tcPr marL="65278" marR="65278"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896397737"/>
                  </a:ext>
                </a:extLst>
              </a:tr>
              <a:tr h="514526">
                <a:tc>
                  <a:txBody>
                    <a:bodyPr/>
                    <a:lstStyle/>
                    <a:p>
                      <a:pPr algn="ctr">
                        <a:spcAft>
                          <a:spcPts val="0"/>
                        </a:spcAft>
                      </a:pPr>
                      <a:r>
                        <a:rPr lang="en-US" sz="1800" b="1" dirty="0">
                          <a:effectLst/>
                        </a:rPr>
                        <a:t>Competition and Training Camp support </a:t>
                      </a:r>
                      <a:endParaRPr lang="en-AU" sz="1800" b="1" dirty="0">
                        <a:effectLst/>
                        <a:latin typeface="Cambria" panose="02040503050406030204" pitchFamily="18" charset="0"/>
                        <a:ea typeface="MS Mincho"/>
                        <a:cs typeface="Times New Roman" panose="02020603050405020304" pitchFamily="18" charset="0"/>
                      </a:endParaRPr>
                    </a:p>
                  </a:txBody>
                  <a:tcPr marL="65278" marR="65278" marT="0" marB="0" anchor="ctr"/>
                </a:tc>
                <a:tc>
                  <a:txBody>
                    <a:bodyPr/>
                    <a:lstStyle/>
                    <a:p>
                      <a:pPr algn="ctr">
                        <a:spcAft>
                          <a:spcPts val="0"/>
                        </a:spcAft>
                      </a:pPr>
                      <a:r>
                        <a:rPr lang="en-US" sz="1800" b="1" dirty="0">
                          <a:effectLst/>
                        </a:rPr>
                        <a:t>Coaching</a:t>
                      </a:r>
                      <a:endParaRPr lang="en-AU" sz="1800" b="1" dirty="0">
                        <a:effectLst/>
                        <a:latin typeface="Cambria" panose="02040503050406030204" pitchFamily="18" charset="0"/>
                        <a:ea typeface="MS Mincho"/>
                        <a:cs typeface="Times New Roman" panose="02020603050405020304" pitchFamily="18" charset="0"/>
                      </a:endParaRPr>
                    </a:p>
                  </a:txBody>
                  <a:tcPr marL="65278" marR="65278" marT="0" marB="0" anchor="ctr"/>
                </a:tc>
                <a:tc>
                  <a:txBody>
                    <a:bodyPr/>
                    <a:lstStyle/>
                    <a:p>
                      <a:pPr algn="ctr">
                        <a:spcAft>
                          <a:spcPts val="0"/>
                        </a:spcAft>
                      </a:pPr>
                      <a:r>
                        <a:rPr lang="en-US" sz="1800" b="1" dirty="0">
                          <a:effectLst/>
                        </a:rPr>
                        <a:t>Athlete Support</a:t>
                      </a:r>
                      <a:endParaRPr lang="en-AU" sz="1800" b="1" dirty="0">
                        <a:effectLst/>
                        <a:latin typeface="Cambria" panose="02040503050406030204" pitchFamily="18" charset="0"/>
                        <a:ea typeface="MS Mincho"/>
                        <a:cs typeface="Times New Roman" panose="02020603050405020304" pitchFamily="18" charset="0"/>
                      </a:endParaRPr>
                    </a:p>
                  </a:txBody>
                  <a:tcPr marL="65278" marR="65278" marT="0" marB="0" anchor="ctr"/>
                </a:tc>
                <a:tc>
                  <a:txBody>
                    <a:bodyPr/>
                    <a:lstStyle/>
                    <a:p>
                      <a:pPr algn="ctr">
                        <a:spcAft>
                          <a:spcPts val="0"/>
                        </a:spcAft>
                      </a:pPr>
                      <a:r>
                        <a:rPr lang="en-US" sz="1800" b="1" dirty="0">
                          <a:effectLst/>
                        </a:rPr>
                        <a:t>Sport Sciences/Sports Medicine</a:t>
                      </a:r>
                      <a:endParaRPr lang="en-AU" sz="1800" b="1" dirty="0">
                        <a:effectLst/>
                        <a:latin typeface="Cambria" panose="02040503050406030204" pitchFamily="18" charset="0"/>
                        <a:ea typeface="MS Mincho"/>
                        <a:cs typeface="Times New Roman" panose="02020603050405020304" pitchFamily="18" charset="0"/>
                      </a:endParaRPr>
                    </a:p>
                  </a:txBody>
                  <a:tcPr marL="65278" marR="65278" marT="0" marB="0" anchor="ctr"/>
                </a:tc>
                <a:extLst>
                  <a:ext uri="{0D108BD9-81ED-4DB2-BD59-A6C34878D82A}">
                    <a16:rowId xmlns:a16="http://schemas.microsoft.com/office/drawing/2014/main" val="2280144062"/>
                  </a:ext>
                </a:extLst>
              </a:tr>
              <a:tr h="3858948">
                <a:tc>
                  <a:txBody>
                    <a:bodyPr/>
                    <a:lstStyle/>
                    <a:p>
                      <a:pPr marL="342900" lvl="0" indent="-342900">
                        <a:spcAft>
                          <a:spcPts val="0"/>
                        </a:spcAft>
                        <a:buFont typeface="Symbol" panose="05050102010706020507" pitchFamily="18" charset="2"/>
                        <a:buChar char=""/>
                      </a:pPr>
                      <a:r>
                        <a:rPr lang="en-US" sz="1800" b="0" dirty="0">
                          <a:effectLst/>
                        </a:rPr>
                        <a:t>Up to 2 international and domestic competitions including mandatory qualification competitions </a:t>
                      </a:r>
                      <a:endParaRPr lang="en-AU" sz="1800" b="0" dirty="0">
                        <a:effectLst/>
                      </a:endParaRPr>
                    </a:p>
                    <a:p>
                      <a:pPr marL="342900" lvl="0" indent="-342900">
                        <a:spcAft>
                          <a:spcPts val="0"/>
                        </a:spcAft>
                        <a:buFont typeface="Symbol" panose="05050102010706020507" pitchFamily="18" charset="2"/>
                        <a:buChar char=""/>
                      </a:pPr>
                      <a:r>
                        <a:rPr lang="en-US" sz="1800" b="0" dirty="0">
                          <a:effectLst/>
                        </a:rPr>
                        <a:t>Domestic competition support. </a:t>
                      </a:r>
                      <a:endParaRPr lang="en-AU" sz="1800" b="0" dirty="0">
                        <a:effectLst/>
                      </a:endParaRPr>
                    </a:p>
                    <a:p>
                      <a:pPr marL="342900" lvl="0" indent="-342900">
                        <a:spcAft>
                          <a:spcPts val="0"/>
                        </a:spcAft>
                        <a:buFont typeface="Symbol" panose="05050102010706020507" pitchFamily="18" charset="2"/>
                        <a:buChar char=""/>
                      </a:pPr>
                      <a:r>
                        <a:rPr lang="en-US" sz="1800" b="0" dirty="0">
                          <a:effectLst/>
                        </a:rPr>
                        <a:t>1 domestic training camps and 1 international training camp (in conjunction with an international competition event)</a:t>
                      </a:r>
                      <a:endParaRPr lang="en-AU" sz="1800" b="0" dirty="0">
                        <a:effectLst/>
                        <a:latin typeface="Cambria" panose="02040503050406030204" pitchFamily="18" charset="0"/>
                        <a:ea typeface="MS Mincho"/>
                        <a:cs typeface="Times New Roman" panose="02020603050405020304" pitchFamily="18" charset="0"/>
                      </a:endParaRPr>
                    </a:p>
                  </a:txBody>
                  <a:tcPr marL="65278" marR="65278" marT="0" marB="0"/>
                </a:tc>
                <a:tc>
                  <a:txBody>
                    <a:bodyPr/>
                    <a:lstStyle/>
                    <a:p>
                      <a:pPr>
                        <a:spcAft>
                          <a:spcPts val="0"/>
                        </a:spcAft>
                      </a:pPr>
                      <a:r>
                        <a:rPr lang="en-US" sz="1800" dirty="0">
                          <a:effectLst/>
                        </a:rPr>
                        <a:t>Limited coaching support</a:t>
                      </a:r>
                      <a:endParaRPr lang="en-AU" sz="1800" dirty="0">
                        <a:effectLst/>
                      </a:endParaRPr>
                    </a:p>
                    <a:p>
                      <a:pPr>
                        <a:spcAft>
                          <a:spcPts val="0"/>
                        </a:spcAft>
                      </a:pPr>
                      <a:r>
                        <a:rPr lang="en-US" sz="1800" dirty="0">
                          <a:effectLst/>
                        </a:rPr>
                        <a:t>e.g. small stipend, funds to attend limited competition</a:t>
                      </a:r>
                      <a:endParaRPr lang="en-AU" sz="1800" dirty="0">
                        <a:effectLst/>
                        <a:latin typeface="Cambria" panose="02040503050406030204" pitchFamily="18" charset="0"/>
                        <a:ea typeface="MS Mincho"/>
                        <a:cs typeface="Times New Roman" panose="02020603050405020304" pitchFamily="18" charset="0"/>
                      </a:endParaRPr>
                    </a:p>
                  </a:txBody>
                  <a:tcPr marL="65278" marR="65278" marT="0" marB="0"/>
                </a:tc>
                <a:tc>
                  <a:txBody>
                    <a:bodyPr/>
                    <a:lstStyle/>
                    <a:p>
                      <a:pPr>
                        <a:spcAft>
                          <a:spcPts val="0"/>
                        </a:spcAft>
                      </a:pPr>
                      <a:r>
                        <a:rPr lang="en-US" sz="1800" dirty="0">
                          <a:effectLst/>
                        </a:rPr>
                        <a:t>No monthly stipend</a:t>
                      </a:r>
                      <a:endParaRPr lang="en-AU" sz="1800" dirty="0">
                        <a:effectLst/>
                        <a:latin typeface="Cambria" panose="02040503050406030204" pitchFamily="18" charset="0"/>
                        <a:ea typeface="MS Mincho"/>
                        <a:cs typeface="Times New Roman" panose="02020603050405020304" pitchFamily="18" charset="0"/>
                      </a:endParaRPr>
                    </a:p>
                  </a:txBody>
                  <a:tcPr marL="65278" marR="65278" marT="0" marB="0"/>
                </a:tc>
                <a:tc>
                  <a:txBody>
                    <a:bodyPr/>
                    <a:lstStyle/>
                    <a:p>
                      <a:pPr marL="342900" lvl="0" indent="-342900">
                        <a:spcAft>
                          <a:spcPts val="0"/>
                        </a:spcAft>
                        <a:buFont typeface="Symbol" panose="05050102010706020507" pitchFamily="18" charset="2"/>
                        <a:buChar char=""/>
                      </a:pPr>
                      <a:r>
                        <a:rPr lang="en-US" sz="1800" dirty="0">
                          <a:effectLst/>
                        </a:rPr>
                        <a:t>Basic Sports Medicine support – e.g. injury management, pre-season screening (primarily through HP Sport)</a:t>
                      </a:r>
                      <a:endParaRPr lang="en-AU" sz="1800" dirty="0">
                        <a:effectLst/>
                      </a:endParaRPr>
                    </a:p>
                    <a:p>
                      <a:pPr marL="182880">
                        <a:spcAft>
                          <a:spcPts val="0"/>
                        </a:spcAft>
                      </a:pPr>
                      <a:r>
                        <a:rPr lang="en-US" sz="1800" dirty="0">
                          <a:effectLst/>
                        </a:rPr>
                        <a:t> </a:t>
                      </a:r>
                      <a:endParaRPr lang="en-AU" sz="1800" dirty="0">
                        <a:effectLst/>
                      </a:endParaRPr>
                    </a:p>
                    <a:p>
                      <a:pPr marL="342900" lvl="0" indent="-342900">
                        <a:spcAft>
                          <a:spcPts val="0"/>
                        </a:spcAft>
                        <a:buFont typeface="Symbol" panose="05050102010706020507" pitchFamily="18" charset="2"/>
                        <a:buChar char=""/>
                      </a:pPr>
                      <a:r>
                        <a:rPr lang="en-US" sz="1800" dirty="0">
                          <a:effectLst/>
                        </a:rPr>
                        <a:t>Medical support and relevant Sport Sciences support at domestic camp or competition and 1 international competition,</a:t>
                      </a:r>
                      <a:endParaRPr lang="en-AU" sz="1800" dirty="0">
                        <a:effectLst/>
                        <a:latin typeface="Cambria" panose="02040503050406030204" pitchFamily="18" charset="0"/>
                        <a:ea typeface="MS Mincho"/>
                        <a:cs typeface="Times New Roman" panose="02020603050405020304" pitchFamily="18" charset="0"/>
                      </a:endParaRPr>
                    </a:p>
                  </a:txBody>
                  <a:tcPr marL="65278" marR="65278" marT="0" marB="0"/>
                </a:tc>
                <a:extLst>
                  <a:ext uri="{0D108BD9-81ED-4DB2-BD59-A6C34878D82A}">
                    <a16:rowId xmlns:a16="http://schemas.microsoft.com/office/drawing/2014/main" val="2908268282"/>
                  </a:ext>
                </a:extLst>
              </a:tr>
            </a:tbl>
          </a:graphicData>
        </a:graphic>
      </p:graphicFrame>
    </p:spTree>
    <p:extLst>
      <p:ext uri="{BB962C8B-B14F-4D97-AF65-F5344CB8AC3E}">
        <p14:creationId xmlns:p14="http://schemas.microsoft.com/office/powerpoint/2010/main" val="110866881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75" y="171450"/>
            <a:ext cx="8229600" cy="969963"/>
          </a:xfrm>
        </p:spPr>
        <p:txBody>
          <a:bodyPr/>
          <a:lstStyle/>
          <a:p>
            <a:r>
              <a:rPr lang="en-AU" dirty="0"/>
              <a:t>Resource Allocation Policy – Tier 3</a:t>
            </a:r>
          </a:p>
        </p:txBody>
      </p:sp>
      <p:graphicFrame>
        <p:nvGraphicFramePr>
          <p:cNvPr id="4" name="Table 3"/>
          <p:cNvGraphicFramePr>
            <a:graphicFrameLocks noGrp="1"/>
          </p:cNvGraphicFramePr>
          <p:nvPr>
            <p:extLst>
              <p:ext uri="{D42A27DB-BD31-4B8C-83A1-F6EECF244321}">
                <p14:modId xmlns:p14="http://schemas.microsoft.com/office/powerpoint/2010/main" val="2397853560"/>
              </p:ext>
            </p:extLst>
          </p:nvPr>
        </p:nvGraphicFramePr>
        <p:xfrm>
          <a:off x="2569843" y="1141413"/>
          <a:ext cx="7069456" cy="4448334"/>
        </p:xfrm>
        <a:graphic>
          <a:graphicData uri="http://schemas.openxmlformats.org/drawingml/2006/table">
            <a:tbl>
              <a:tblPr firstRow="1" firstCol="1" bandRow="1">
                <a:tableStyleId>{793D81CF-94F2-401A-BA57-92F5A7B2D0C5}</a:tableStyleId>
              </a:tblPr>
              <a:tblGrid>
                <a:gridCol w="1767364">
                  <a:extLst>
                    <a:ext uri="{9D8B030D-6E8A-4147-A177-3AD203B41FA5}">
                      <a16:colId xmlns:a16="http://schemas.microsoft.com/office/drawing/2014/main" val="3236256490"/>
                    </a:ext>
                  </a:extLst>
                </a:gridCol>
                <a:gridCol w="1767364">
                  <a:extLst>
                    <a:ext uri="{9D8B030D-6E8A-4147-A177-3AD203B41FA5}">
                      <a16:colId xmlns:a16="http://schemas.microsoft.com/office/drawing/2014/main" val="2601780335"/>
                    </a:ext>
                  </a:extLst>
                </a:gridCol>
                <a:gridCol w="1767364">
                  <a:extLst>
                    <a:ext uri="{9D8B030D-6E8A-4147-A177-3AD203B41FA5}">
                      <a16:colId xmlns:a16="http://schemas.microsoft.com/office/drawing/2014/main" val="1141762326"/>
                    </a:ext>
                  </a:extLst>
                </a:gridCol>
                <a:gridCol w="1767364">
                  <a:extLst>
                    <a:ext uri="{9D8B030D-6E8A-4147-A177-3AD203B41FA5}">
                      <a16:colId xmlns:a16="http://schemas.microsoft.com/office/drawing/2014/main" val="1667474233"/>
                    </a:ext>
                  </a:extLst>
                </a:gridCol>
              </a:tblGrid>
              <a:tr h="342180">
                <a:tc gridSpan="4">
                  <a:txBody>
                    <a:bodyPr/>
                    <a:lstStyle/>
                    <a:p>
                      <a:pPr>
                        <a:spcAft>
                          <a:spcPts val="0"/>
                        </a:spcAft>
                      </a:pPr>
                      <a:r>
                        <a:rPr lang="en-US" sz="1800" dirty="0">
                          <a:effectLst/>
                        </a:rPr>
                        <a:t>Tier 3 - Team 2023 (SI2023 – No Podium</a:t>
                      </a:r>
                      <a:r>
                        <a:rPr lang="en-US" sz="1800" baseline="0" dirty="0">
                          <a:effectLst/>
                        </a:rPr>
                        <a:t> finish</a:t>
                      </a:r>
                      <a:r>
                        <a:rPr lang="en-US" sz="1800" dirty="0">
                          <a:effectLst/>
                        </a:rPr>
                        <a:t>)</a:t>
                      </a:r>
                      <a:endParaRPr lang="en-AU" sz="1800" dirty="0">
                        <a:effectLst/>
                        <a:latin typeface="Cambria" panose="02040503050406030204" pitchFamily="18" charset="0"/>
                        <a:ea typeface="MS Mincho"/>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456802326"/>
                  </a:ext>
                </a:extLst>
              </a:tr>
              <a:tr h="1368718">
                <a:tc>
                  <a:txBody>
                    <a:bodyPr/>
                    <a:lstStyle/>
                    <a:p>
                      <a:pPr algn="ctr">
                        <a:spcAft>
                          <a:spcPts val="0"/>
                        </a:spcAft>
                      </a:pPr>
                      <a:r>
                        <a:rPr lang="en-US" sz="1800">
                          <a:effectLst/>
                        </a:rPr>
                        <a:t>Competition and Training Camp support</a:t>
                      </a:r>
                      <a:endParaRPr lang="en-AU" sz="18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n-US" sz="1800" dirty="0">
                          <a:effectLst/>
                        </a:rPr>
                        <a:t>Coaching</a:t>
                      </a:r>
                      <a:endParaRPr lang="en-AU" sz="1800" b="1"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n-US" sz="1800" dirty="0">
                          <a:effectLst/>
                        </a:rPr>
                        <a:t>Athlete Support</a:t>
                      </a:r>
                      <a:endParaRPr lang="en-AU" sz="1800" b="1"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n-US" sz="1800" dirty="0">
                          <a:effectLst/>
                        </a:rPr>
                        <a:t>Sport Sciences/Sports Medicine</a:t>
                      </a:r>
                      <a:endParaRPr lang="en-AU" sz="1800" b="1"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4247660532"/>
                  </a:ext>
                </a:extLst>
              </a:tr>
              <a:tr h="2737436">
                <a:tc>
                  <a:txBody>
                    <a:bodyPr/>
                    <a:lstStyle/>
                    <a:p>
                      <a:pPr>
                        <a:spcAft>
                          <a:spcPts val="0"/>
                        </a:spcAft>
                      </a:pPr>
                      <a:r>
                        <a:rPr lang="en-US" sz="1800" dirty="0">
                          <a:effectLst/>
                        </a:rPr>
                        <a:t>Only mandatory international qualification competitions</a:t>
                      </a:r>
                      <a:endParaRPr lang="en-AU" sz="1800" dirty="0">
                        <a:effectLst/>
                      </a:endParaRPr>
                    </a:p>
                    <a:p>
                      <a:pPr>
                        <a:spcAft>
                          <a:spcPts val="0"/>
                        </a:spcAft>
                      </a:pPr>
                      <a:r>
                        <a:rPr lang="en-US" sz="1800" dirty="0">
                          <a:effectLst/>
                        </a:rPr>
                        <a:t>Domestic competition support</a:t>
                      </a:r>
                      <a:endParaRPr lang="en-AU" sz="1800" b="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1800">
                          <a:effectLst/>
                        </a:rPr>
                        <a:t>No coaching support (i.e. direct funding to pay for coaching)</a:t>
                      </a:r>
                      <a:endParaRPr lang="en-AU"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1800">
                          <a:effectLst/>
                        </a:rPr>
                        <a:t>No monthly stipend. Limited support for domestic training camps or programs</a:t>
                      </a:r>
                      <a:endParaRPr lang="en-AU"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1800" dirty="0">
                          <a:effectLst/>
                        </a:rPr>
                        <a:t>No SS/SM support</a:t>
                      </a:r>
                      <a:endParaRPr lang="en-AU" sz="1800" dirty="0">
                        <a:effectLst/>
                      </a:endParaRPr>
                    </a:p>
                    <a:p>
                      <a:pPr>
                        <a:spcAft>
                          <a:spcPts val="0"/>
                        </a:spcAft>
                      </a:pPr>
                      <a:r>
                        <a:rPr lang="en-US" sz="1800" dirty="0">
                          <a:effectLst/>
                        </a:rPr>
                        <a:t>Basic screening and fitness testing. FMS</a:t>
                      </a:r>
                      <a:endParaRPr lang="en-AU" sz="18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788469803"/>
                  </a:ext>
                </a:extLst>
              </a:tr>
            </a:tbl>
          </a:graphicData>
        </a:graphic>
      </p:graphicFrame>
    </p:spTree>
    <p:extLst>
      <p:ext uri="{BB962C8B-B14F-4D97-AF65-F5344CB8AC3E}">
        <p14:creationId xmlns:p14="http://schemas.microsoft.com/office/powerpoint/2010/main" val="39453726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475" y="171450"/>
            <a:ext cx="8229600" cy="969963"/>
          </a:xfrm>
        </p:spPr>
        <p:txBody>
          <a:bodyPr/>
          <a:lstStyle/>
          <a:p>
            <a:r>
              <a:rPr lang="en-AU" dirty="0"/>
              <a:t>Resource Allocation Policy – Tier 4</a:t>
            </a:r>
          </a:p>
        </p:txBody>
      </p:sp>
      <p:graphicFrame>
        <p:nvGraphicFramePr>
          <p:cNvPr id="4" name="Table 3"/>
          <p:cNvGraphicFramePr>
            <a:graphicFrameLocks noGrp="1"/>
          </p:cNvGraphicFramePr>
          <p:nvPr>
            <p:extLst>
              <p:ext uri="{D42A27DB-BD31-4B8C-83A1-F6EECF244321}">
                <p14:modId xmlns:p14="http://schemas.microsoft.com/office/powerpoint/2010/main" val="701736526"/>
              </p:ext>
            </p:extLst>
          </p:nvPr>
        </p:nvGraphicFramePr>
        <p:xfrm>
          <a:off x="2207894" y="1381121"/>
          <a:ext cx="7764783" cy="3722507"/>
        </p:xfrm>
        <a:graphic>
          <a:graphicData uri="http://schemas.openxmlformats.org/drawingml/2006/table">
            <a:tbl>
              <a:tblPr firstRow="1" firstCol="1" bandRow="1">
                <a:tableStyleId>{793D81CF-94F2-401A-BA57-92F5A7B2D0C5}</a:tableStyleId>
              </a:tblPr>
              <a:tblGrid>
                <a:gridCol w="1941196">
                  <a:extLst>
                    <a:ext uri="{9D8B030D-6E8A-4147-A177-3AD203B41FA5}">
                      <a16:colId xmlns:a16="http://schemas.microsoft.com/office/drawing/2014/main" val="3613189039"/>
                    </a:ext>
                  </a:extLst>
                </a:gridCol>
                <a:gridCol w="2418345">
                  <a:extLst>
                    <a:ext uri="{9D8B030D-6E8A-4147-A177-3AD203B41FA5}">
                      <a16:colId xmlns:a16="http://schemas.microsoft.com/office/drawing/2014/main" val="876540916"/>
                    </a:ext>
                  </a:extLst>
                </a:gridCol>
                <a:gridCol w="1464046">
                  <a:extLst>
                    <a:ext uri="{9D8B030D-6E8A-4147-A177-3AD203B41FA5}">
                      <a16:colId xmlns:a16="http://schemas.microsoft.com/office/drawing/2014/main" val="3967359536"/>
                    </a:ext>
                  </a:extLst>
                </a:gridCol>
                <a:gridCol w="1941196">
                  <a:extLst>
                    <a:ext uri="{9D8B030D-6E8A-4147-A177-3AD203B41FA5}">
                      <a16:colId xmlns:a16="http://schemas.microsoft.com/office/drawing/2014/main" val="2330125769"/>
                    </a:ext>
                  </a:extLst>
                </a:gridCol>
              </a:tblGrid>
              <a:tr h="286347">
                <a:tc gridSpan="4">
                  <a:txBody>
                    <a:bodyPr/>
                    <a:lstStyle/>
                    <a:p>
                      <a:pPr>
                        <a:spcAft>
                          <a:spcPts val="0"/>
                        </a:spcAft>
                      </a:pPr>
                      <a:r>
                        <a:rPr lang="en-US" sz="1800" dirty="0">
                          <a:effectLst/>
                        </a:rPr>
                        <a:t>TIER 4 - Development</a:t>
                      </a:r>
                      <a:endParaRPr lang="en-AU" sz="1800" dirty="0">
                        <a:effectLst/>
                        <a:latin typeface="Cambria" panose="02040503050406030204" pitchFamily="18" charset="0"/>
                        <a:ea typeface="MS Mincho"/>
                        <a:cs typeface="Times New Roman" panose="02020603050405020304" pitchFamily="18" charset="0"/>
                      </a:endParaRPr>
                    </a:p>
                  </a:txBody>
                  <a:tcPr marL="68580" marR="68580" marT="0" marB="0"/>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437064676"/>
                  </a:ext>
                </a:extLst>
              </a:tr>
              <a:tr h="859040">
                <a:tc>
                  <a:txBody>
                    <a:bodyPr/>
                    <a:lstStyle/>
                    <a:p>
                      <a:pPr algn="ctr">
                        <a:spcAft>
                          <a:spcPts val="0"/>
                        </a:spcAft>
                      </a:pPr>
                      <a:r>
                        <a:rPr lang="en-US" sz="1800" dirty="0">
                          <a:effectLst/>
                        </a:rPr>
                        <a:t>Competition and Training Camp support</a:t>
                      </a:r>
                      <a:endParaRPr lang="en-AU" sz="1800" b="1"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n-US" sz="1800">
                          <a:effectLst/>
                        </a:rPr>
                        <a:t>Coaching</a:t>
                      </a:r>
                      <a:endParaRPr lang="en-AU" sz="1800" b="1">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n-US" sz="1800">
                          <a:effectLst/>
                        </a:rPr>
                        <a:t>Athlete Support</a:t>
                      </a:r>
                      <a:endParaRPr lang="en-AU" sz="1800" b="1">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lgn="ctr">
                        <a:spcAft>
                          <a:spcPts val="0"/>
                        </a:spcAft>
                      </a:pPr>
                      <a:r>
                        <a:rPr lang="en-US" sz="1800" dirty="0">
                          <a:effectLst/>
                        </a:rPr>
                        <a:t>Sport Sciences/Sports Medicine</a:t>
                      </a:r>
                      <a:endParaRPr lang="en-AU" sz="1800" b="1"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327023185"/>
                  </a:ext>
                </a:extLst>
              </a:tr>
              <a:tr h="2577120">
                <a:tc>
                  <a:txBody>
                    <a:bodyPr/>
                    <a:lstStyle/>
                    <a:p>
                      <a:pPr>
                        <a:spcAft>
                          <a:spcPts val="0"/>
                        </a:spcAft>
                      </a:pPr>
                      <a:r>
                        <a:rPr lang="en-US" sz="1800" dirty="0">
                          <a:effectLst/>
                        </a:rPr>
                        <a:t>Domestic competition support only</a:t>
                      </a:r>
                      <a:endParaRPr lang="en-AU" sz="1800" b="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1800" dirty="0">
                          <a:effectLst/>
                        </a:rPr>
                        <a:t>No direct financial coaching support</a:t>
                      </a:r>
                      <a:endParaRPr lang="en-AU" sz="1800" dirty="0">
                        <a:effectLst/>
                      </a:endParaRPr>
                    </a:p>
                    <a:p>
                      <a:pPr>
                        <a:spcAft>
                          <a:spcPts val="0"/>
                        </a:spcAft>
                      </a:pPr>
                      <a:r>
                        <a:rPr lang="en-US" sz="1800" dirty="0">
                          <a:effectLst/>
                        </a:rPr>
                        <a:t>Support and priority for coach development through OSEP and other relevant coach development programs</a:t>
                      </a:r>
                      <a:endParaRPr lang="en-AU" sz="1800" dirty="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1800">
                          <a:effectLst/>
                        </a:rPr>
                        <a:t>No monthly stipend</a:t>
                      </a:r>
                      <a:endParaRPr lang="en-AU" sz="18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a:spcAft>
                          <a:spcPts val="0"/>
                        </a:spcAft>
                      </a:pPr>
                      <a:r>
                        <a:rPr lang="en-US" sz="1800" dirty="0">
                          <a:effectLst/>
                        </a:rPr>
                        <a:t>No SS/SM support</a:t>
                      </a:r>
                      <a:endParaRPr lang="en-AU" sz="1800" dirty="0">
                        <a:effectLst/>
                      </a:endParaRPr>
                    </a:p>
                    <a:p>
                      <a:pPr>
                        <a:spcAft>
                          <a:spcPts val="0"/>
                        </a:spcAft>
                      </a:pPr>
                      <a:r>
                        <a:rPr lang="en-US" sz="1800" dirty="0">
                          <a:effectLst/>
                        </a:rPr>
                        <a:t>Basic screening and fitness testing. FMS</a:t>
                      </a:r>
                      <a:endParaRPr lang="en-AU" sz="18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304516277"/>
                  </a:ext>
                </a:extLst>
              </a:tr>
            </a:tbl>
          </a:graphicData>
        </a:graphic>
      </p:graphicFrame>
    </p:spTree>
    <p:extLst>
      <p:ext uri="{BB962C8B-B14F-4D97-AF65-F5344CB8AC3E}">
        <p14:creationId xmlns:p14="http://schemas.microsoft.com/office/powerpoint/2010/main" val="18014377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NF Funding request form</a:t>
            </a:r>
          </a:p>
        </p:txBody>
      </p:sp>
    </p:spTree>
    <p:extLst>
      <p:ext uri="{BB962C8B-B14F-4D97-AF65-F5344CB8AC3E}">
        <p14:creationId xmlns:p14="http://schemas.microsoft.com/office/powerpoint/2010/main" val="204087552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8848060" cy="930696"/>
          </a:xfrm>
        </p:spPr>
        <p:txBody>
          <a:bodyPr>
            <a:normAutofit/>
          </a:bodyPr>
          <a:lstStyle/>
          <a:p>
            <a:r>
              <a:rPr lang="en-AU" dirty="0"/>
              <a:t>NF Funding request form</a:t>
            </a:r>
          </a:p>
        </p:txBody>
      </p:sp>
      <p:pic>
        <p:nvPicPr>
          <p:cNvPr id="4" name="Picture 3"/>
          <p:cNvPicPr>
            <a:picLocks noChangeAspect="1"/>
          </p:cNvPicPr>
          <p:nvPr/>
        </p:nvPicPr>
        <p:blipFill>
          <a:blip r:embed="rId2"/>
          <a:stretch>
            <a:fillRect/>
          </a:stretch>
        </p:blipFill>
        <p:spPr>
          <a:xfrm>
            <a:off x="707115" y="1392865"/>
            <a:ext cx="6974516" cy="4526657"/>
          </a:xfrm>
          <a:prstGeom prst="rect">
            <a:avLst/>
          </a:prstGeom>
        </p:spPr>
      </p:pic>
      <p:sp>
        <p:nvSpPr>
          <p:cNvPr id="5" name="TextBox 4"/>
          <p:cNvSpPr txBox="1"/>
          <p:nvPr/>
        </p:nvSpPr>
        <p:spPr>
          <a:xfrm>
            <a:off x="8282764" y="1998920"/>
            <a:ext cx="3423684" cy="646331"/>
          </a:xfrm>
          <a:prstGeom prst="rect">
            <a:avLst/>
          </a:prstGeom>
          <a:noFill/>
        </p:spPr>
        <p:txBody>
          <a:bodyPr wrap="square" rtlCol="0">
            <a:spAutoFit/>
          </a:bodyPr>
          <a:lstStyle/>
          <a:p>
            <a:r>
              <a:rPr lang="en-AU" dirty="0"/>
              <a:t>Must be compliant with PNGOC Audit of Compliance</a:t>
            </a:r>
          </a:p>
        </p:txBody>
      </p:sp>
    </p:spTree>
    <p:extLst>
      <p:ext uri="{BB962C8B-B14F-4D97-AF65-F5344CB8AC3E}">
        <p14:creationId xmlns:p14="http://schemas.microsoft.com/office/powerpoint/2010/main" val="1941013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8848060" cy="930696"/>
          </a:xfrm>
        </p:spPr>
        <p:txBody>
          <a:bodyPr>
            <a:normAutofit/>
          </a:bodyPr>
          <a:lstStyle/>
          <a:p>
            <a:r>
              <a:rPr lang="en-AU" dirty="0"/>
              <a:t>NF Funding request form</a:t>
            </a:r>
          </a:p>
        </p:txBody>
      </p:sp>
      <p:sp>
        <p:nvSpPr>
          <p:cNvPr id="3" name="TextBox 2"/>
          <p:cNvSpPr txBox="1"/>
          <p:nvPr/>
        </p:nvSpPr>
        <p:spPr>
          <a:xfrm>
            <a:off x="497959" y="1285021"/>
            <a:ext cx="10485474" cy="5016758"/>
          </a:xfrm>
          <a:prstGeom prst="rect">
            <a:avLst/>
          </a:prstGeom>
          <a:noFill/>
        </p:spPr>
        <p:txBody>
          <a:bodyPr wrap="square" rtlCol="0">
            <a:spAutoFit/>
          </a:bodyPr>
          <a:lstStyle/>
          <a:p>
            <a:pPr marL="571500" indent="-571500">
              <a:buFont typeface="Arial" panose="020B0604020202020204" pitchFamily="34" charset="0"/>
              <a:buChar char="•"/>
            </a:pPr>
            <a:r>
              <a:rPr lang="en-AU" sz="3200" dirty="0"/>
              <a:t>Form is completed and submitted AFTER your NF, athlete or team has been allocated resources.</a:t>
            </a:r>
          </a:p>
          <a:p>
            <a:pPr marL="571500" indent="-571500">
              <a:buFont typeface="Arial" panose="020B0604020202020204" pitchFamily="34" charset="0"/>
              <a:buChar char="•"/>
            </a:pPr>
            <a:r>
              <a:rPr lang="en-AU" sz="3200" dirty="0"/>
              <a:t>Must be submitted with requirements 30 days prior to start of activity</a:t>
            </a:r>
          </a:p>
          <a:p>
            <a:pPr marL="571500" indent="-571500">
              <a:buFont typeface="Arial" panose="020B0604020202020204" pitchFamily="34" charset="0"/>
              <a:buChar char="•"/>
            </a:pPr>
            <a:r>
              <a:rPr lang="en-AU" sz="3200" dirty="0"/>
              <a:t>Must indicate the contribution made by the NF to this activity</a:t>
            </a:r>
          </a:p>
          <a:p>
            <a:pPr marL="571500" indent="-571500">
              <a:buFont typeface="Arial" panose="020B0604020202020204" pitchFamily="34" charset="0"/>
              <a:buChar char="•"/>
            </a:pPr>
            <a:r>
              <a:rPr lang="en-AU" sz="3200" dirty="0"/>
              <a:t>Activity requested to be supported MUST be in your NF HP Strategic Plan</a:t>
            </a:r>
          </a:p>
          <a:p>
            <a:pPr marL="571500" indent="-571500">
              <a:buFont typeface="Arial" panose="020B0604020202020204" pitchFamily="34" charset="0"/>
              <a:buChar char="•"/>
            </a:pPr>
            <a:endParaRPr lang="en-AU" sz="3200" dirty="0"/>
          </a:p>
          <a:p>
            <a:pPr marL="571500" indent="-571500">
              <a:buFont typeface="Arial" panose="020B0604020202020204" pitchFamily="34" charset="0"/>
              <a:buChar char="•"/>
            </a:pPr>
            <a:endParaRPr lang="en-AU" sz="3200" i="1" dirty="0"/>
          </a:p>
        </p:txBody>
      </p:sp>
    </p:spTree>
    <p:extLst>
      <p:ext uri="{BB962C8B-B14F-4D97-AF65-F5344CB8AC3E}">
        <p14:creationId xmlns:p14="http://schemas.microsoft.com/office/powerpoint/2010/main" val="38985908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8848060" cy="930696"/>
          </a:xfrm>
        </p:spPr>
        <p:txBody>
          <a:bodyPr>
            <a:normAutofit fontScale="90000"/>
          </a:bodyPr>
          <a:lstStyle/>
          <a:p>
            <a:r>
              <a:rPr lang="en-AU" dirty="0"/>
              <a:t>NF Funding request form - Requirements</a:t>
            </a:r>
          </a:p>
        </p:txBody>
      </p:sp>
      <p:sp>
        <p:nvSpPr>
          <p:cNvPr id="3" name="TextBox 2"/>
          <p:cNvSpPr txBox="1"/>
          <p:nvPr/>
        </p:nvSpPr>
        <p:spPr>
          <a:xfrm>
            <a:off x="233916" y="1285021"/>
            <a:ext cx="11706447" cy="5078313"/>
          </a:xfrm>
          <a:prstGeom prst="rect">
            <a:avLst/>
          </a:prstGeom>
          <a:noFill/>
        </p:spPr>
        <p:txBody>
          <a:bodyPr wrap="square" rtlCol="0">
            <a:spAutoFit/>
          </a:bodyPr>
          <a:lstStyle/>
          <a:p>
            <a:pPr marL="457200" indent="-457200">
              <a:buFont typeface="Arial" panose="020B0604020202020204" pitchFamily="34" charset="0"/>
              <a:buChar char="•"/>
            </a:pPr>
            <a:r>
              <a:rPr lang="en-GB" sz="3200" dirty="0"/>
              <a:t>The following documents are required to be submitted along with this application 30 days prior to start of the activity:</a:t>
            </a:r>
            <a:endParaRPr lang="en-AU" sz="3200" dirty="0"/>
          </a:p>
          <a:p>
            <a:pPr marL="914400" lvl="1" indent="-457200">
              <a:buFont typeface="Arial" panose="020B0604020202020204" pitchFamily="34" charset="0"/>
              <a:buChar char="•"/>
            </a:pPr>
            <a:r>
              <a:rPr lang="en-GB" sz="2800" dirty="0"/>
              <a:t>Detailed Budget</a:t>
            </a:r>
            <a:endParaRPr lang="en-AU" sz="2800" dirty="0"/>
          </a:p>
          <a:p>
            <a:pPr marL="914400" lvl="1" indent="-457200">
              <a:buFont typeface="Arial" panose="020B0604020202020204" pitchFamily="34" charset="0"/>
              <a:buChar char="•"/>
            </a:pPr>
            <a:r>
              <a:rPr lang="en-GB" sz="2800" dirty="0"/>
              <a:t>Schedule or Program for the activity (s) related to this application</a:t>
            </a:r>
            <a:endParaRPr lang="en-AU" sz="2800" dirty="0"/>
          </a:p>
          <a:p>
            <a:pPr marL="914400" lvl="1" indent="-457200">
              <a:buFont typeface="Arial" panose="020B0604020202020204" pitchFamily="34" charset="0"/>
              <a:buChar char="•"/>
            </a:pPr>
            <a:r>
              <a:rPr lang="en-GB" sz="2800" dirty="0"/>
              <a:t>List of individuals involved</a:t>
            </a:r>
            <a:endParaRPr lang="en-AU" sz="2800" dirty="0"/>
          </a:p>
          <a:p>
            <a:pPr marL="914400" lvl="1" indent="-457200">
              <a:buFont typeface="Arial" panose="020B0604020202020204" pitchFamily="34" charset="0"/>
              <a:buChar char="•"/>
            </a:pPr>
            <a:r>
              <a:rPr lang="en-GB" sz="2800" dirty="0"/>
              <a:t>Invoices / Quotes required for payment (Note: Where the cost is above K5, 000, three (3) invoices are required. Should it not be possible to provide three invoices, a suitable justification as to the circumstances should be provided).</a:t>
            </a:r>
            <a:endParaRPr lang="en-AU" sz="2800" dirty="0"/>
          </a:p>
          <a:p>
            <a:pPr marL="571500" indent="-571500">
              <a:buFont typeface="Arial" panose="020B0604020202020204" pitchFamily="34" charset="0"/>
              <a:buChar char="•"/>
            </a:pPr>
            <a:endParaRPr lang="en-AU" sz="3200" dirty="0"/>
          </a:p>
          <a:p>
            <a:pPr marL="571500" indent="-571500">
              <a:buFont typeface="Arial" panose="020B0604020202020204" pitchFamily="34" charset="0"/>
              <a:buChar char="•"/>
            </a:pPr>
            <a:endParaRPr lang="en-AU" sz="3200" i="1" dirty="0"/>
          </a:p>
        </p:txBody>
      </p:sp>
    </p:spTree>
    <p:extLst>
      <p:ext uri="{BB962C8B-B14F-4D97-AF65-F5344CB8AC3E}">
        <p14:creationId xmlns:p14="http://schemas.microsoft.com/office/powerpoint/2010/main" val="379612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5AEA1-B254-4F6F-8F2E-534135C7617E}"/>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2" name="TextBox 1">
            <a:extLst>
              <a:ext uri="{FF2B5EF4-FFF2-40B4-BE49-F238E27FC236}">
                <a16:creationId xmlns:a16="http://schemas.microsoft.com/office/drawing/2014/main" id="{5140B582-BAC9-4C8B-B977-CF4720CA8F70}"/>
              </a:ext>
            </a:extLst>
          </p:cNvPr>
          <p:cNvSpPr txBox="1"/>
          <p:nvPr/>
        </p:nvSpPr>
        <p:spPr>
          <a:xfrm>
            <a:off x="1692227" y="660698"/>
            <a:ext cx="9137738" cy="369332"/>
          </a:xfrm>
          <a:prstGeom prst="rect">
            <a:avLst/>
          </a:prstGeom>
          <a:noFill/>
        </p:spPr>
        <p:txBody>
          <a:bodyPr wrap="square" rtlCol="0">
            <a:spAutoFit/>
          </a:bodyPr>
          <a:lstStyle/>
          <a:p>
            <a:r>
              <a:rPr lang="en-AU" b="1" u="sng" dirty="0">
                <a:latin typeface="Britannic Bold" panose="020B0903060703020204" pitchFamily="34" charset="0"/>
              </a:rPr>
              <a:t>Sport Tournament Director</a:t>
            </a:r>
          </a:p>
        </p:txBody>
      </p:sp>
      <p:graphicFrame>
        <p:nvGraphicFramePr>
          <p:cNvPr id="3" name="Table 5">
            <a:extLst>
              <a:ext uri="{FF2B5EF4-FFF2-40B4-BE49-F238E27FC236}">
                <a16:creationId xmlns:a16="http://schemas.microsoft.com/office/drawing/2014/main" id="{2D528D01-E605-4415-97C8-EA9B12A0CC5B}"/>
              </a:ext>
            </a:extLst>
          </p:cNvPr>
          <p:cNvGraphicFramePr>
            <a:graphicFrameLocks noGrp="1"/>
          </p:cNvGraphicFramePr>
          <p:nvPr>
            <p:extLst>
              <p:ext uri="{D42A27DB-BD31-4B8C-83A1-F6EECF244321}">
                <p14:modId xmlns:p14="http://schemas.microsoft.com/office/powerpoint/2010/main" val="274615603"/>
              </p:ext>
            </p:extLst>
          </p:nvPr>
        </p:nvGraphicFramePr>
        <p:xfrm>
          <a:off x="0" y="1030030"/>
          <a:ext cx="12192000" cy="5742915"/>
        </p:xfrm>
        <a:graphic>
          <a:graphicData uri="http://schemas.openxmlformats.org/drawingml/2006/table">
            <a:tbl>
              <a:tblPr firstRow="1" bandRow="1">
                <a:tableStyleId>{5C22544A-7EE6-4342-B048-85BDC9FD1C3A}</a:tableStyleId>
              </a:tblPr>
              <a:tblGrid>
                <a:gridCol w="518269">
                  <a:extLst>
                    <a:ext uri="{9D8B030D-6E8A-4147-A177-3AD203B41FA5}">
                      <a16:colId xmlns:a16="http://schemas.microsoft.com/office/drawing/2014/main" val="651777468"/>
                    </a:ext>
                  </a:extLst>
                </a:gridCol>
                <a:gridCol w="1382051">
                  <a:extLst>
                    <a:ext uri="{9D8B030D-6E8A-4147-A177-3AD203B41FA5}">
                      <a16:colId xmlns:a16="http://schemas.microsoft.com/office/drawing/2014/main" val="327150027"/>
                    </a:ext>
                  </a:extLst>
                </a:gridCol>
                <a:gridCol w="1642604">
                  <a:extLst>
                    <a:ext uri="{9D8B030D-6E8A-4147-A177-3AD203B41FA5}">
                      <a16:colId xmlns:a16="http://schemas.microsoft.com/office/drawing/2014/main" val="4042833474"/>
                    </a:ext>
                  </a:extLst>
                </a:gridCol>
                <a:gridCol w="1554807">
                  <a:extLst>
                    <a:ext uri="{9D8B030D-6E8A-4147-A177-3AD203B41FA5}">
                      <a16:colId xmlns:a16="http://schemas.microsoft.com/office/drawing/2014/main" val="2207341642"/>
                    </a:ext>
                  </a:extLst>
                </a:gridCol>
                <a:gridCol w="1451153">
                  <a:extLst>
                    <a:ext uri="{9D8B030D-6E8A-4147-A177-3AD203B41FA5}">
                      <a16:colId xmlns:a16="http://schemas.microsoft.com/office/drawing/2014/main" val="2870517881"/>
                    </a:ext>
                  </a:extLst>
                </a:gridCol>
                <a:gridCol w="1410779">
                  <a:extLst>
                    <a:ext uri="{9D8B030D-6E8A-4147-A177-3AD203B41FA5}">
                      <a16:colId xmlns:a16="http://schemas.microsoft.com/office/drawing/2014/main" val="2563216655"/>
                    </a:ext>
                  </a:extLst>
                </a:gridCol>
                <a:gridCol w="1410779">
                  <a:extLst>
                    <a:ext uri="{9D8B030D-6E8A-4147-A177-3AD203B41FA5}">
                      <a16:colId xmlns:a16="http://schemas.microsoft.com/office/drawing/2014/main" val="556957685"/>
                    </a:ext>
                  </a:extLst>
                </a:gridCol>
                <a:gridCol w="1410779">
                  <a:extLst>
                    <a:ext uri="{9D8B030D-6E8A-4147-A177-3AD203B41FA5}">
                      <a16:colId xmlns:a16="http://schemas.microsoft.com/office/drawing/2014/main" val="449304968"/>
                    </a:ext>
                  </a:extLst>
                </a:gridCol>
                <a:gridCol w="1410779">
                  <a:extLst>
                    <a:ext uri="{9D8B030D-6E8A-4147-A177-3AD203B41FA5}">
                      <a16:colId xmlns:a16="http://schemas.microsoft.com/office/drawing/2014/main" val="2500353398"/>
                    </a:ext>
                  </a:extLst>
                </a:gridCol>
              </a:tblGrid>
              <a:tr h="884470">
                <a:tc>
                  <a:txBody>
                    <a:bodyPr/>
                    <a:lstStyle/>
                    <a:p>
                      <a:pPr algn="ctr"/>
                      <a:r>
                        <a:rPr lang="en-AU" sz="1600" i="0" dirty="0"/>
                        <a:t>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AU" sz="1600" i="0" dirty="0"/>
                        <a:t>Sport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i="0" dirty="0"/>
                        <a:t>Appointment of Tournament Director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i="0" dirty="0"/>
                        <a:t>Appointment of Technical Coordinator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i="0" dirty="0"/>
                        <a:t>List of Technical Officials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i="0" dirty="0"/>
                        <a:t>Confirm Equipment List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i="0" dirty="0"/>
                        <a:t>Master Entry Forms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i="0" dirty="0"/>
                        <a:t>Sport Medal Allocation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i="0" dirty="0"/>
                        <a:t>Tournament Rule Book</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66869246"/>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1</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Athletics </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994464"/>
                  </a:ext>
                </a:extLst>
              </a:tr>
              <a:tr h="534367">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2</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Athletics (Para)</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7394362"/>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3</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Basketball </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964527"/>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4</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Bowling</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725115"/>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5</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Boxing</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246495"/>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6</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Cricket</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142444"/>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7</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Dart</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399217"/>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8</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Hockey</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7189119"/>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9</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Karate</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5124555"/>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10</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Kick Boxing</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949115"/>
                  </a:ext>
                </a:extLst>
              </a:tr>
              <a:tr h="393098">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11</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u="none" strike="noStrike" dirty="0">
                          <a:solidFill>
                            <a:schemeClr val="tx1"/>
                          </a:solidFill>
                          <a:effectLst/>
                          <a:latin typeface="Arial Narrow" panose="020B0606020202030204" pitchFamily="34" charset="0"/>
                        </a:rPr>
                        <a:t>Netball</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4122431"/>
                  </a:ext>
                </a:extLst>
              </a:tr>
              <a:tr h="393098">
                <a:tc>
                  <a:txBody>
                    <a:bodyPr/>
                    <a:lstStyle/>
                    <a:p>
                      <a:pPr marL="0" indent="0" algn="ctr" fontAlgn="t">
                        <a:spcBef>
                          <a:spcPts val="0"/>
                        </a:spcBef>
                        <a:spcAft>
                          <a:spcPts val="0"/>
                        </a:spcAft>
                        <a:buClrTx/>
                        <a:buSzPts val="1200"/>
                        <a:buFontTx/>
                        <a:buNone/>
                      </a:pPr>
                      <a:r>
                        <a:rPr lang="en-US" sz="1600" b="1" i="0" u="none" strike="noStrike">
                          <a:solidFill>
                            <a:schemeClr val="tx1"/>
                          </a:solidFill>
                          <a:effectLst/>
                          <a:latin typeface="Arial Narrow" panose="020B0606020202030204" pitchFamily="34" charset="0"/>
                        </a:rPr>
                        <a:t>12</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gn="l"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Pool</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596415"/>
                  </a:ext>
                </a:extLst>
              </a:tr>
            </a:tbl>
          </a:graphicData>
        </a:graphic>
      </p:graphicFrame>
    </p:spTree>
    <p:extLst>
      <p:ext uri="{BB962C8B-B14F-4D97-AF65-F5344CB8AC3E}">
        <p14:creationId xmlns:p14="http://schemas.microsoft.com/office/powerpoint/2010/main" val="15720997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Workshop wrap up</a:t>
            </a:r>
          </a:p>
        </p:txBody>
      </p:sp>
    </p:spTree>
    <p:extLst>
      <p:ext uri="{BB962C8B-B14F-4D97-AF65-F5344CB8AC3E}">
        <p14:creationId xmlns:p14="http://schemas.microsoft.com/office/powerpoint/2010/main" val="52290520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4565" y="1137684"/>
            <a:ext cx="10515600" cy="4351338"/>
          </a:xfrm>
        </p:spPr>
        <p:txBody>
          <a:bodyPr>
            <a:normAutofit fontScale="70000" lnSpcReduction="20000"/>
          </a:bodyPr>
          <a:lstStyle/>
          <a:p>
            <a:pPr marL="514350" indent="-514350">
              <a:buAutoNum type="alphaLcPeriod"/>
            </a:pPr>
            <a:r>
              <a:rPr lang="en-US" sz="4400" dirty="0"/>
              <a:t>Understanding the Key Focus Areas for PNGOC’s Strategic Plan</a:t>
            </a:r>
          </a:p>
          <a:p>
            <a:pPr marL="514350" indent="-514350">
              <a:buAutoNum type="alphaLcPeriod"/>
            </a:pPr>
            <a:r>
              <a:rPr lang="en-US" sz="4400" dirty="0"/>
              <a:t>Understand the process of </a:t>
            </a:r>
            <a:r>
              <a:rPr lang="en-US" sz="4400" dirty="0" err="1"/>
              <a:t>tiering</a:t>
            </a:r>
            <a:r>
              <a:rPr lang="en-US" sz="4400" dirty="0"/>
              <a:t> your athletes/teams</a:t>
            </a:r>
          </a:p>
          <a:p>
            <a:pPr marL="514350" indent="-514350">
              <a:buAutoNum type="alphaLcPeriod"/>
            </a:pPr>
            <a:r>
              <a:rPr lang="en-US" sz="4400" dirty="0"/>
              <a:t>Understand how resources are allocated</a:t>
            </a:r>
          </a:p>
          <a:p>
            <a:pPr marL="514350" indent="-514350">
              <a:buAutoNum type="alphaLcPeriod"/>
            </a:pPr>
            <a:r>
              <a:rPr lang="en-US" sz="4400" dirty="0"/>
              <a:t>Understand the guidelines around developing your HP Strategy</a:t>
            </a:r>
          </a:p>
          <a:p>
            <a:pPr marL="514350" indent="-514350">
              <a:buAutoNum type="alphaLcPeriod"/>
            </a:pPr>
            <a:r>
              <a:rPr lang="en-US" sz="4400" dirty="0"/>
              <a:t>Understand the guidelines around developing your sports specific selection criteria</a:t>
            </a:r>
          </a:p>
          <a:p>
            <a:pPr marL="514350" indent="-514350">
              <a:buAutoNum type="alphaLcPeriod"/>
            </a:pPr>
            <a:r>
              <a:rPr lang="en-US" sz="4400" dirty="0"/>
              <a:t>Understand what you need to do, to be able to access the resources</a:t>
            </a:r>
          </a:p>
        </p:txBody>
      </p:sp>
      <p:sp>
        <p:nvSpPr>
          <p:cNvPr id="4" name="Title 1"/>
          <p:cNvSpPr>
            <a:spLocks noGrp="1"/>
          </p:cNvSpPr>
          <p:nvPr>
            <p:ph type="title"/>
          </p:nvPr>
        </p:nvSpPr>
        <p:spPr>
          <a:xfrm>
            <a:off x="838200" y="206988"/>
            <a:ext cx="8848060" cy="930696"/>
          </a:xfrm>
        </p:spPr>
        <p:txBody>
          <a:bodyPr>
            <a:normAutofit/>
          </a:bodyPr>
          <a:lstStyle/>
          <a:p>
            <a:r>
              <a:rPr lang="en-AU" dirty="0"/>
              <a:t>Workshop recap</a:t>
            </a:r>
          </a:p>
        </p:txBody>
      </p:sp>
    </p:spTree>
    <p:extLst>
      <p:ext uri="{BB962C8B-B14F-4D97-AF65-F5344CB8AC3E}">
        <p14:creationId xmlns:p14="http://schemas.microsoft.com/office/powerpoint/2010/main" val="6421080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187" y="1740159"/>
            <a:ext cx="4168610" cy="3452326"/>
          </a:xfrm>
        </p:spPr>
        <p:txBody>
          <a:bodyPr>
            <a:noAutofit/>
          </a:bodyPr>
          <a:lstStyle/>
          <a:p>
            <a:pPr marL="0" indent="0">
              <a:buNone/>
            </a:pPr>
            <a:r>
              <a:rPr lang="en-AU" sz="4800" dirty="0"/>
              <a:t>“A year from now you wish you had started today”</a:t>
            </a:r>
          </a:p>
          <a:p>
            <a:pPr>
              <a:buFontTx/>
              <a:buChar char="-"/>
            </a:pPr>
            <a:r>
              <a:rPr lang="en-AU" sz="4800" b="1" dirty="0"/>
              <a:t>Karen Lamb</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893" y="1174102"/>
            <a:ext cx="6876662" cy="4584441"/>
          </a:xfrm>
          <a:prstGeom prst="rect">
            <a:avLst/>
          </a:prstGeom>
        </p:spPr>
      </p:pic>
    </p:spTree>
    <p:extLst>
      <p:ext uri="{BB962C8B-B14F-4D97-AF65-F5344CB8AC3E}">
        <p14:creationId xmlns:p14="http://schemas.microsoft.com/office/powerpoint/2010/main" val="19092345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187" y="1740159"/>
            <a:ext cx="4168610" cy="3452326"/>
          </a:xfrm>
        </p:spPr>
        <p:txBody>
          <a:bodyPr>
            <a:noAutofit/>
          </a:bodyPr>
          <a:lstStyle/>
          <a:p>
            <a:pPr marL="0" indent="0">
              <a:buNone/>
            </a:pPr>
            <a:r>
              <a:rPr lang="en-AU" sz="4800" b="1" dirty="0"/>
              <a:t>“IT’S NOT EVERY FOUR YEARS, IT’S EVERYDAY”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8582" y="2401736"/>
            <a:ext cx="2302624" cy="15481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797" y="2294196"/>
            <a:ext cx="1655671" cy="16556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797" y="4455920"/>
            <a:ext cx="1655671" cy="118306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582" y="4347266"/>
            <a:ext cx="2302624" cy="129171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3469" y="4343755"/>
            <a:ext cx="2302624" cy="129522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4689" y="2401736"/>
            <a:ext cx="1020185" cy="154813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60716" y="746064"/>
            <a:ext cx="1548131" cy="154813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28582" y="978410"/>
            <a:ext cx="2302624" cy="131578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01939" y="746064"/>
            <a:ext cx="907387" cy="1548131"/>
          </a:xfrm>
          <a:prstGeom prst="rect">
            <a:avLst/>
          </a:prstGeom>
        </p:spPr>
      </p:pic>
    </p:spTree>
    <p:extLst>
      <p:ext uri="{BB962C8B-B14F-4D97-AF65-F5344CB8AC3E}">
        <p14:creationId xmlns:p14="http://schemas.microsoft.com/office/powerpoint/2010/main" val="40283373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208593"/>
            <a:ext cx="6932695"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Thank You!</a:t>
            </a:r>
          </a:p>
        </p:txBody>
      </p:sp>
    </p:spTree>
    <p:extLst>
      <p:ext uri="{BB962C8B-B14F-4D97-AF65-F5344CB8AC3E}">
        <p14:creationId xmlns:p14="http://schemas.microsoft.com/office/powerpoint/2010/main" val="20559218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716024" y="265176"/>
            <a:ext cx="8759952" cy="923330"/>
          </a:xfrm>
          <a:prstGeom prst="rect">
            <a:avLst/>
          </a:prstGeom>
          <a:noFill/>
        </p:spPr>
        <p:txBody>
          <a:bodyPr wrap="square" rtlCol="0">
            <a:spAutoFit/>
          </a:bodyPr>
          <a:lstStyle/>
          <a:p>
            <a:pPr algn="ctr"/>
            <a:r>
              <a:rPr lang="en-AU"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PG"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CC4B164-F716-4BB2-B1EE-302F52D68D03}"/>
              </a:ext>
            </a:extLst>
          </p:cNvPr>
          <p:cNvSpPr txBox="1"/>
          <p:nvPr/>
        </p:nvSpPr>
        <p:spPr>
          <a:xfrm>
            <a:off x="436978" y="1228528"/>
            <a:ext cx="11635408" cy="1446550"/>
          </a:xfrm>
          <a:prstGeom prst="rect">
            <a:avLst/>
          </a:prstGeom>
          <a:noFill/>
        </p:spPr>
        <p:txBody>
          <a:bodyPr wrap="square" rtlCol="0">
            <a:spAutoFit/>
          </a:bodyPr>
          <a:lstStyle/>
          <a:p>
            <a:pPr algn="ctr"/>
            <a:r>
              <a:rPr lang="en-AU" sz="4400" b="1" dirty="0">
                <a:latin typeface="Arial" panose="020B0604020202020204" pitchFamily="34" charset="0"/>
                <a:cs typeface="Arial" panose="020B0604020202020204" pitchFamily="34" charset="0"/>
              </a:rPr>
              <a:t>Available for download on the PNGOC Website or scan the following QR code</a:t>
            </a:r>
            <a:endParaRPr lang="en-PG" sz="4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79BC94D-8F93-40AA-929C-DD2547786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122" y="2881618"/>
            <a:ext cx="2726583" cy="2726583"/>
          </a:xfrm>
          <a:prstGeom prst="rect">
            <a:avLst/>
          </a:prstGeom>
        </p:spPr>
      </p:pic>
    </p:spTree>
    <p:extLst>
      <p:ext uri="{BB962C8B-B14F-4D97-AF65-F5344CB8AC3E}">
        <p14:creationId xmlns:p14="http://schemas.microsoft.com/office/powerpoint/2010/main" val="2584002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5AEA1-B254-4F6F-8F2E-534135C7617E}"/>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2" name="TextBox 1">
            <a:extLst>
              <a:ext uri="{FF2B5EF4-FFF2-40B4-BE49-F238E27FC236}">
                <a16:creationId xmlns:a16="http://schemas.microsoft.com/office/drawing/2014/main" id="{5140B582-BAC9-4C8B-B977-CF4720CA8F70}"/>
              </a:ext>
            </a:extLst>
          </p:cNvPr>
          <p:cNvSpPr txBox="1"/>
          <p:nvPr/>
        </p:nvSpPr>
        <p:spPr>
          <a:xfrm>
            <a:off x="1692227" y="660698"/>
            <a:ext cx="9137738" cy="369332"/>
          </a:xfrm>
          <a:prstGeom prst="rect">
            <a:avLst/>
          </a:prstGeom>
          <a:noFill/>
        </p:spPr>
        <p:txBody>
          <a:bodyPr wrap="square" rtlCol="0">
            <a:spAutoFit/>
          </a:bodyPr>
          <a:lstStyle/>
          <a:p>
            <a:r>
              <a:rPr lang="en-AU" b="1" u="sng" dirty="0">
                <a:latin typeface="Britannic Bold" panose="020B0903060703020204" pitchFamily="34" charset="0"/>
              </a:rPr>
              <a:t>Sport Tournament Director</a:t>
            </a:r>
          </a:p>
        </p:txBody>
      </p:sp>
      <p:graphicFrame>
        <p:nvGraphicFramePr>
          <p:cNvPr id="3" name="Table 5">
            <a:extLst>
              <a:ext uri="{FF2B5EF4-FFF2-40B4-BE49-F238E27FC236}">
                <a16:creationId xmlns:a16="http://schemas.microsoft.com/office/drawing/2014/main" id="{2D528D01-E605-4415-97C8-EA9B12A0CC5B}"/>
              </a:ext>
            </a:extLst>
          </p:cNvPr>
          <p:cNvGraphicFramePr>
            <a:graphicFrameLocks noGrp="1"/>
          </p:cNvGraphicFramePr>
          <p:nvPr>
            <p:extLst>
              <p:ext uri="{D42A27DB-BD31-4B8C-83A1-F6EECF244321}">
                <p14:modId xmlns:p14="http://schemas.microsoft.com/office/powerpoint/2010/main" val="3856507344"/>
              </p:ext>
            </p:extLst>
          </p:nvPr>
        </p:nvGraphicFramePr>
        <p:xfrm>
          <a:off x="2" y="1030030"/>
          <a:ext cx="12192000" cy="5827972"/>
        </p:xfrm>
        <a:graphic>
          <a:graphicData uri="http://schemas.openxmlformats.org/drawingml/2006/table">
            <a:tbl>
              <a:tblPr firstRow="1" bandRow="1">
                <a:tableStyleId>{5C22544A-7EE6-4342-B048-85BDC9FD1C3A}</a:tableStyleId>
              </a:tblPr>
              <a:tblGrid>
                <a:gridCol w="504739">
                  <a:extLst>
                    <a:ext uri="{9D8B030D-6E8A-4147-A177-3AD203B41FA5}">
                      <a16:colId xmlns:a16="http://schemas.microsoft.com/office/drawing/2014/main" val="3754837604"/>
                    </a:ext>
                  </a:extLst>
                </a:gridCol>
                <a:gridCol w="1480568">
                  <a:extLst>
                    <a:ext uri="{9D8B030D-6E8A-4147-A177-3AD203B41FA5}">
                      <a16:colId xmlns:a16="http://schemas.microsoft.com/office/drawing/2014/main" val="327150027"/>
                    </a:ext>
                  </a:extLst>
                </a:gridCol>
                <a:gridCol w="1648814">
                  <a:extLst>
                    <a:ext uri="{9D8B030D-6E8A-4147-A177-3AD203B41FA5}">
                      <a16:colId xmlns:a16="http://schemas.microsoft.com/office/drawing/2014/main" val="4042833474"/>
                    </a:ext>
                  </a:extLst>
                </a:gridCol>
                <a:gridCol w="1648814">
                  <a:extLst>
                    <a:ext uri="{9D8B030D-6E8A-4147-A177-3AD203B41FA5}">
                      <a16:colId xmlns:a16="http://schemas.microsoft.com/office/drawing/2014/main" val="2207341642"/>
                    </a:ext>
                  </a:extLst>
                </a:gridCol>
                <a:gridCol w="1413269">
                  <a:extLst>
                    <a:ext uri="{9D8B030D-6E8A-4147-A177-3AD203B41FA5}">
                      <a16:colId xmlns:a16="http://schemas.microsoft.com/office/drawing/2014/main" val="2870517881"/>
                    </a:ext>
                  </a:extLst>
                </a:gridCol>
                <a:gridCol w="1373949">
                  <a:extLst>
                    <a:ext uri="{9D8B030D-6E8A-4147-A177-3AD203B41FA5}">
                      <a16:colId xmlns:a16="http://schemas.microsoft.com/office/drawing/2014/main" val="2563216655"/>
                    </a:ext>
                  </a:extLst>
                </a:gridCol>
                <a:gridCol w="1373949">
                  <a:extLst>
                    <a:ext uri="{9D8B030D-6E8A-4147-A177-3AD203B41FA5}">
                      <a16:colId xmlns:a16="http://schemas.microsoft.com/office/drawing/2014/main" val="556957685"/>
                    </a:ext>
                  </a:extLst>
                </a:gridCol>
                <a:gridCol w="1373949">
                  <a:extLst>
                    <a:ext uri="{9D8B030D-6E8A-4147-A177-3AD203B41FA5}">
                      <a16:colId xmlns:a16="http://schemas.microsoft.com/office/drawing/2014/main" val="449304968"/>
                    </a:ext>
                  </a:extLst>
                </a:gridCol>
                <a:gridCol w="1373949">
                  <a:extLst>
                    <a:ext uri="{9D8B030D-6E8A-4147-A177-3AD203B41FA5}">
                      <a16:colId xmlns:a16="http://schemas.microsoft.com/office/drawing/2014/main" val="2683119213"/>
                    </a:ext>
                  </a:extLst>
                </a:gridCol>
              </a:tblGrid>
              <a:tr h="977741">
                <a:tc>
                  <a:txBody>
                    <a:bodyPr/>
                    <a:lstStyle/>
                    <a:p>
                      <a:pPr algn="ctr"/>
                      <a:r>
                        <a:rPr lang="en-AU" sz="1600" b="0" dirty="0"/>
                        <a:t>No</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AU" sz="1600" dirty="0"/>
                        <a:t>Sport</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dirty="0"/>
                        <a:t>Appointment of Tournament Director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Appointment of Technical Coordinator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dirty="0"/>
                        <a:t>List of Technical Officials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dirty="0"/>
                        <a:t>Confirm Equipment List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dirty="0"/>
                        <a:t>Master Entry Forms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AU" sz="1600" dirty="0"/>
                        <a:t>Sport Medal Allocation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i="0" dirty="0"/>
                        <a:t>Tournament Rule Book</a:t>
                      </a:r>
                    </a:p>
                    <a:p>
                      <a:endParaRPr lang="en-AU" sz="16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466869246"/>
                  </a:ext>
                </a:extLst>
              </a:tr>
              <a:tr h="434552">
                <a:tc>
                  <a:txBody>
                    <a:bodyPr/>
                    <a:lstStyle/>
                    <a:p>
                      <a:pPr marL="0" indent="0" algn="ctr" fontAlgn="t">
                        <a:spcBef>
                          <a:spcPts val="0"/>
                        </a:spcBef>
                        <a:spcAft>
                          <a:spcPts val="0"/>
                        </a:spcAft>
                        <a:buClrTx/>
                        <a:buSzPts val="1200"/>
                        <a:buFontTx/>
                        <a:buNone/>
                      </a:pPr>
                      <a:r>
                        <a:rPr lang="en-US" sz="1600" b="1" i="0" u="none" strike="noStrike" dirty="0">
                          <a:solidFill>
                            <a:schemeClr val="tx1"/>
                          </a:solidFill>
                          <a:effectLst/>
                          <a:latin typeface="Arial Narrow" panose="020B0606020202030204" pitchFamily="34" charset="0"/>
                        </a:rPr>
                        <a:t>13</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u="none" strike="noStrike" dirty="0">
                          <a:solidFill>
                            <a:schemeClr val="tx1"/>
                          </a:solidFill>
                          <a:effectLst/>
                          <a:latin typeface="Arial Narrow" panose="020B0606020202030204" pitchFamily="34" charset="0"/>
                        </a:rPr>
                        <a:t>Powerlifting</a:t>
                      </a: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596415"/>
                  </a:ext>
                </a:extLst>
              </a:tr>
              <a:tr h="590719">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14</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Power Lifting Para</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mn-lt"/>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219894"/>
                  </a:ext>
                </a:extLst>
              </a:tr>
              <a:tr h="440587">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15</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Narrow" panose="020B0606020202030204" pitchFamily="34" charset="0"/>
                        </a:rPr>
                        <a:t>Rugby 7s</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200495"/>
                  </a:ext>
                </a:extLst>
              </a:tr>
              <a:tr h="5907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Narrow" panose="020B0606020202030204" pitchFamily="34" charset="0"/>
                        </a:rPr>
                        <a:t>16</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Narrow" panose="020B0606020202030204" pitchFamily="34" charset="0"/>
                        </a:rPr>
                        <a:t>Rugby League 9s</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603708"/>
                  </a:ext>
                </a:extLst>
              </a:tr>
              <a:tr h="4405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chemeClr val="tx1"/>
                          </a:solidFill>
                          <a:effectLst/>
                          <a:latin typeface="Arial Narrow" panose="020B0606020202030204" pitchFamily="34" charset="0"/>
                        </a:rPr>
                        <a:t>17</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Soccer</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6258690"/>
                  </a:ext>
                </a:extLst>
              </a:tr>
              <a:tr h="440587">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18</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Table Tennis</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19784"/>
                  </a:ext>
                </a:extLst>
              </a:tr>
              <a:tr h="440587">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19</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Taekwondo</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488404"/>
                  </a:ext>
                </a:extLst>
              </a:tr>
              <a:tr h="440587">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20</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Volleyball</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8614465"/>
                  </a:ext>
                </a:extLst>
              </a:tr>
              <a:tr h="590719">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21</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Volleyball (Beach)</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904871"/>
                  </a:ext>
                </a:extLst>
              </a:tr>
              <a:tr h="440587">
                <a:tc>
                  <a:txBody>
                    <a:bodyPr/>
                    <a:lstStyle/>
                    <a:p>
                      <a:pPr marL="0" marR="0" lvl="0" indent="0" algn="ctr"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22</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600" b="1" i="0" u="none" strike="noStrike" dirty="0">
                          <a:solidFill>
                            <a:schemeClr val="tx1"/>
                          </a:solidFill>
                          <a:effectLst/>
                          <a:latin typeface="Arial Narrow" panose="020B0606020202030204" pitchFamily="34" charset="0"/>
                        </a:rPr>
                        <a:t>Weight Lifting</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5132088"/>
                  </a:ext>
                </a:extLst>
              </a:tr>
            </a:tbl>
          </a:graphicData>
        </a:graphic>
      </p:graphicFrame>
    </p:spTree>
    <p:extLst>
      <p:ext uri="{BB962C8B-B14F-4D97-AF65-F5344CB8AC3E}">
        <p14:creationId xmlns:p14="http://schemas.microsoft.com/office/powerpoint/2010/main" val="3826233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B76DD-D316-4445-B09E-83F7C16A1B75}"/>
              </a:ext>
            </a:extLst>
          </p:cNvPr>
          <p:cNvSpPr/>
          <p:nvPr/>
        </p:nvSpPr>
        <p:spPr>
          <a:xfrm>
            <a:off x="1224116" y="199033"/>
            <a:ext cx="10073960" cy="400110"/>
          </a:xfrm>
          <a:prstGeom prst="rect">
            <a:avLst/>
          </a:prstGeom>
          <a:solidFill>
            <a:schemeClr val="tx1"/>
          </a:solidFill>
        </p:spPr>
        <p:txBody>
          <a:bodyPr wrap="square" lIns="91440" tIns="45720" rIns="91440" bIns="45720">
            <a:spAutoFit/>
          </a:bodyPr>
          <a:lstStyle/>
          <a:p>
            <a:pPr algn="ctr"/>
            <a:r>
              <a:rPr lang="en-US" sz="20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0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0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graphicFrame>
        <p:nvGraphicFramePr>
          <p:cNvPr id="4" name="Table 5">
            <a:extLst>
              <a:ext uri="{FF2B5EF4-FFF2-40B4-BE49-F238E27FC236}">
                <a16:creationId xmlns:a16="http://schemas.microsoft.com/office/drawing/2014/main" id="{E6D5DE21-99F4-4091-B30B-1D3C75E08476}"/>
              </a:ext>
            </a:extLst>
          </p:cNvPr>
          <p:cNvGraphicFramePr>
            <a:graphicFrameLocks noGrp="1"/>
          </p:cNvGraphicFramePr>
          <p:nvPr>
            <p:extLst>
              <p:ext uri="{D42A27DB-BD31-4B8C-83A1-F6EECF244321}">
                <p14:modId xmlns:p14="http://schemas.microsoft.com/office/powerpoint/2010/main" val="2177525434"/>
              </p:ext>
            </p:extLst>
          </p:nvPr>
        </p:nvGraphicFramePr>
        <p:xfrm>
          <a:off x="0" y="1674852"/>
          <a:ext cx="5709684" cy="5161280"/>
        </p:xfrm>
        <a:graphic>
          <a:graphicData uri="http://schemas.openxmlformats.org/drawingml/2006/table">
            <a:tbl>
              <a:tblPr firstRow="1" bandRow="1">
                <a:tableStyleId>{5C22544A-7EE6-4342-B048-85BDC9FD1C3A}</a:tableStyleId>
              </a:tblPr>
              <a:tblGrid>
                <a:gridCol w="643757">
                  <a:extLst>
                    <a:ext uri="{9D8B030D-6E8A-4147-A177-3AD203B41FA5}">
                      <a16:colId xmlns:a16="http://schemas.microsoft.com/office/drawing/2014/main" val="547051779"/>
                    </a:ext>
                  </a:extLst>
                </a:gridCol>
                <a:gridCol w="2532963">
                  <a:extLst>
                    <a:ext uri="{9D8B030D-6E8A-4147-A177-3AD203B41FA5}">
                      <a16:colId xmlns:a16="http://schemas.microsoft.com/office/drawing/2014/main" val="653997358"/>
                    </a:ext>
                  </a:extLst>
                </a:gridCol>
                <a:gridCol w="1224266">
                  <a:extLst>
                    <a:ext uri="{9D8B030D-6E8A-4147-A177-3AD203B41FA5}">
                      <a16:colId xmlns:a16="http://schemas.microsoft.com/office/drawing/2014/main" val="2890495618"/>
                    </a:ext>
                  </a:extLst>
                </a:gridCol>
                <a:gridCol w="1308698">
                  <a:extLst>
                    <a:ext uri="{9D8B030D-6E8A-4147-A177-3AD203B41FA5}">
                      <a16:colId xmlns:a16="http://schemas.microsoft.com/office/drawing/2014/main" val="1285558159"/>
                    </a:ext>
                  </a:extLst>
                </a:gridCol>
              </a:tblGrid>
              <a:tr h="370840">
                <a:tc>
                  <a:txBody>
                    <a:bodyPr/>
                    <a:lstStyle/>
                    <a:p>
                      <a:pPr algn="ctr"/>
                      <a:r>
                        <a:rPr lang="en-AU" sz="2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585257"/>
                  </a:ext>
                </a:extLst>
              </a:tr>
              <a:tr h="370840">
                <a:tc rowSpan="2">
                  <a:txBody>
                    <a:bodyPr/>
                    <a:lstStyle/>
                    <a:p>
                      <a:pPr algn="ctr"/>
                      <a:r>
                        <a:rPr lang="en-AU" sz="1800"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AU" sz="1800" dirty="0"/>
                        <a:t>Athletics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343349"/>
                  </a:ext>
                </a:extLst>
              </a:tr>
              <a:tr h="370840">
                <a:tc vMerge="1">
                  <a:txBody>
                    <a:bodyPr/>
                    <a:lstStyle/>
                    <a:p>
                      <a:pPr algn="ctr"/>
                      <a:r>
                        <a:rPr lang="en-AU" sz="20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Para Athletics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8208"/>
                  </a:ext>
                </a:extLst>
              </a:tr>
              <a:tr h="360000">
                <a:tc>
                  <a:txBody>
                    <a:bodyPr/>
                    <a:lstStyle/>
                    <a:p>
                      <a:pPr algn="ctr"/>
                      <a:r>
                        <a:rPr lang="en-AU" sz="18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Basketball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662615"/>
                  </a:ext>
                </a:extLst>
              </a:tr>
              <a:tr h="360000">
                <a:tc>
                  <a:txBody>
                    <a:bodyPr/>
                    <a:lstStyle/>
                    <a:p>
                      <a:pPr algn="ctr"/>
                      <a:r>
                        <a:rPr lang="en-AU"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Bowling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400430"/>
                  </a:ext>
                </a:extLst>
              </a:tr>
              <a:tr h="360000">
                <a:tc>
                  <a:txBody>
                    <a:bodyPr/>
                    <a:lstStyle/>
                    <a:p>
                      <a:pPr algn="ctr"/>
                      <a:r>
                        <a:rPr lang="en-AU" sz="18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Boxing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505005"/>
                  </a:ext>
                </a:extLst>
              </a:tr>
              <a:tr h="360000">
                <a:tc>
                  <a:txBody>
                    <a:bodyPr/>
                    <a:lstStyle/>
                    <a:p>
                      <a:pPr algn="ctr"/>
                      <a:r>
                        <a:rPr lang="en-AU"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Cricket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857198211"/>
                  </a:ext>
                </a:extLst>
              </a:tr>
              <a:tr h="360000">
                <a:tc>
                  <a:txBody>
                    <a:bodyPr/>
                    <a:lstStyle/>
                    <a:p>
                      <a:pPr algn="ctr"/>
                      <a:r>
                        <a:rPr lang="en-AU" sz="1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Dart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854272"/>
                  </a:ext>
                </a:extLst>
              </a:tr>
              <a:tr h="360000">
                <a:tc>
                  <a:txBody>
                    <a:bodyPr/>
                    <a:lstStyle/>
                    <a:p>
                      <a:pPr algn="ctr"/>
                      <a:r>
                        <a:rPr lang="en-AU" sz="18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Hockey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86164"/>
                  </a:ext>
                </a:extLst>
              </a:tr>
              <a:tr h="360000">
                <a:tc>
                  <a:txBody>
                    <a:bodyPr/>
                    <a:lstStyle/>
                    <a:p>
                      <a:pPr algn="ctr"/>
                      <a:r>
                        <a:rPr lang="en-AU" sz="18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Karate-Do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813738"/>
                  </a:ext>
                </a:extLst>
              </a:tr>
              <a:tr h="360000">
                <a:tc>
                  <a:txBody>
                    <a:bodyPr/>
                    <a:lstStyle/>
                    <a:p>
                      <a:pPr algn="ctr"/>
                      <a:r>
                        <a:rPr lang="en-AU" sz="18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Kick Boxing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922151"/>
                  </a:ext>
                </a:extLst>
              </a:tr>
              <a:tr h="360000">
                <a:tc>
                  <a:txBody>
                    <a:bodyPr/>
                    <a:lstStyle/>
                    <a:p>
                      <a:pPr algn="ctr"/>
                      <a:r>
                        <a:rPr lang="en-AU" sz="1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Netball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495296"/>
                  </a:ext>
                </a:extLst>
              </a:tr>
              <a:tr h="360000">
                <a:tc rowSpan="2">
                  <a:txBody>
                    <a:bodyPr/>
                    <a:lstStyle/>
                    <a:p>
                      <a:pPr algn="ctr"/>
                      <a:r>
                        <a:rPr lang="en-AU" sz="18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Power Lifting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358385"/>
                  </a:ext>
                </a:extLst>
              </a:tr>
              <a:tr h="360000">
                <a:tc vMerge="1">
                  <a:txBody>
                    <a:bodyPr/>
                    <a:lstStyle/>
                    <a:p>
                      <a:pPr algn="ctr"/>
                      <a:endParaRPr lang="en-AU"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Para Power Lifting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0278829"/>
                  </a:ext>
                </a:extLst>
              </a:tr>
            </a:tbl>
          </a:graphicData>
        </a:graphic>
      </p:graphicFrame>
      <p:graphicFrame>
        <p:nvGraphicFramePr>
          <p:cNvPr id="6" name="Table 5">
            <a:extLst>
              <a:ext uri="{FF2B5EF4-FFF2-40B4-BE49-F238E27FC236}">
                <a16:creationId xmlns:a16="http://schemas.microsoft.com/office/drawing/2014/main" id="{2E3EB2E3-47C4-421A-9E92-DB22B5C18E74}"/>
              </a:ext>
            </a:extLst>
          </p:cNvPr>
          <p:cNvGraphicFramePr>
            <a:graphicFrameLocks noGrp="1"/>
          </p:cNvGraphicFramePr>
          <p:nvPr>
            <p:extLst>
              <p:ext uri="{D42A27DB-BD31-4B8C-83A1-F6EECF244321}">
                <p14:modId xmlns:p14="http://schemas.microsoft.com/office/powerpoint/2010/main" val="3476638801"/>
              </p:ext>
            </p:extLst>
          </p:nvPr>
        </p:nvGraphicFramePr>
        <p:xfrm>
          <a:off x="6261096" y="1674852"/>
          <a:ext cx="4868968" cy="4104640"/>
        </p:xfrm>
        <a:graphic>
          <a:graphicData uri="http://schemas.openxmlformats.org/drawingml/2006/table">
            <a:tbl>
              <a:tblPr firstRow="1" bandRow="1">
                <a:tableStyleId>{5C22544A-7EE6-4342-B048-85BDC9FD1C3A}</a:tableStyleId>
              </a:tblPr>
              <a:tblGrid>
                <a:gridCol w="548968">
                  <a:extLst>
                    <a:ext uri="{9D8B030D-6E8A-4147-A177-3AD203B41FA5}">
                      <a16:colId xmlns:a16="http://schemas.microsoft.com/office/drawing/2014/main" val="547051779"/>
                    </a:ext>
                  </a:extLst>
                </a:gridCol>
                <a:gridCol w="2160000">
                  <a:extLst>
                    <a:ext uri="{9D8B030D-6E8A-4147-A177-3AD203B41FA5}">
                      <a16:colId xmlns:a16="http://schemas.microsoft.com/office/drawing/2014/main" val="653997358"/>
                    </a:ext>
                  </a:extLst>
                </a:gridCol>
                <a:gridCol w="1044000">
                  <a:extLst>
                    <a:ext uri="{9D8B030D-6E8A-4147-A177-3AD203B41FA5}">
                      <a16:colId xmlns:a16="http://schemas.microsoft.com/office/drawing/2014/main" val="2890495618"/>
                    </a:ext>
                  </a:extLst>
                </a:gridCol>
                <a:gridCol w="1116000">
                  <a:extLst>
                    <a:ext uri="{9D8B030D-6E8A-4147-A177-3AD203B41FA5}">
                      <a16:colId xmlns:a16="http://schemas.microsoft.com/office/drawing/2014/main" val="1285558159"/>
                    </a:ext>
                  </a:extLst>
                </a:gridCol>
              </a:tblGrid>
              <a:tr h="370840">
                <a:tc>
                  <a:txBody>
                    <a:bodyPr/>
                    <a:lstStyle/>
                    <a:p>
                      <a:pPr algn="ctr"/>
                      <a:r>
                        <a:rPr lang="en-AU" sz="2000" dirty="0"/>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AU" sz="2000" dirty="0"/>
                        <a:t>Women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9585257"/>
                  </a:ext>
                </a:extLst>
              </a:tr>
              <a:tr h="370840">
                <a:tc>
                  <a:txBody>
                    <a:bodyPr/>
                    <a:lstStyle/>
                    <a:p>
                      <a:r>
                        <a:rPr lang="en-AU" sz="1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Rugby 7s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343349"/>
                  </a:ext>
                </a:extLst>
              </a:tr>
              <a:tr h="370840">
                <a:tc>
                  <a:txBody>
                    <a:bodyPr/>
                    <a:lstStyle/>
                    <a:p>
                      <a:r>
                        <a:rPr lang="en-AU" sz="18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Rugby 9s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5778208"/>
                  </a:ext>
                </a:extLst>
              </a:tr>
              <a:tr h="370840">
                <a:tc>
                  <a:txBody>
                    <a:bodyPr/>
                    <a:lstStyle/>
                    <a:p>
                      <a:pPr algn="ctr"/>
                      <a:r>
                        <a:rPr lang="en-AU" sz="18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Soccer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662615"/>
                  </a:ext>
                </a:extLst>
              </a:tr>
              <a:tr h="370840">
                <a:tc>
                  <a:txBody>
                    <a:bodyPr/>
                    <a:lstStyle/>
                    <a:p>
                      <a:pPr algn="ctr"/>
                      <a:r>
                        <a:rPr lang="en-AU" sz="18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Pool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400430"/>
                  </a:ext>
                </a:extLst>
              </a:tr>
              <a:tr h="370840">
                <a:tc>
                  <a:txBody>
                    <a:bodyPr/>
                    <a:lstStyle/>
                    <a:p>
                      <a:pPr algn="ctr"/>
                      <a:r>
                        <a:rPr lang="en-AU" sz="1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Taekwondo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505005"/>
                  </a:ext>
                </a:extLst>
              </a:tr>
              <a:tr h="370840">
                <a:tc>
                  <a:txBody>
                    <a:bodyPr/>
                    <a:lstStyle/>
                    <a:p>
                      <a:pPr algn="ctr"/>
                      <a:r>
                        <a:rPr lang="en-AU" sz="18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Table Tennis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198211"/>
                  </a:ext>
                </a:extLst>
              </a:tr>
              <a:tr h="370840">
                <a:tc>
                  <a:txBody>
                    <a:bodyPr/>
                    <a:lstStyle/>
                    <a:p>
                      <a:pPr algn="ctr"/>
                      <a:r>
                        <a:rPr lang="en-AU" sz="18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Touch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854272"/>
                  </a:ext>
                </a:extLst>
              </a:tr>
              <a:tr h="370840">
                <a:tc>
                  <a:txBody>
                    <a:bodyPr/>
                    <a:lstStyle/>
                    <a:p>
                      <a:pPr algn="ctr"/>
                      <a:r>
                        <a:rPr lang="en-AU" sz="18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Volleyball (Beach)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86164"/>
                  </a:ext>
                </a:extLst>
              </a:tr>
              <a:tr h="370840">
                <a:tc>
                  <a:txBody>
                    <a:bodyPr/>
                    <a:lstStyle/>
                    <a:p>
                      <a:pPr algn="ctr"/>
                      <a:r>
                        <a:rPr lang="en-AU" sz="1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Volleyball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813738"/>
                  </a:ext>
                </a:extLst>
              </a:tr>
              <a:tr h="370840">
                <a:tc>
                  <a:txBody>
                    <a:bodyPr/>
                    <a:lstStyle/>
                    <a:p>
                      <a:pPr algn="ctr"/>
                      <a:r>
                        <a:rPr lang="en-AU" sz="18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sz="1800" dirty="0"/>
                        <a:t>Weight Lifting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D60093"/>
                          </a:solidFill>
                          <a:effectLst/>
                          <a:uLnTx/>
                          <a:uFillTx/>
                          <a:latin typeface="Calibri" panose="020F0502020204030204"/>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922151"/>
                  </a:ext>
                </a:extLst>
              </a:tr>
            </a:tbl>
          </a:graphicData>
        </a:graphic>
      </p:graphicFrame>
      <p:sp>
        <p:nvSpPr>
          <p:cNvPr id="2" name="TextBox 1">
            <a:extLst>
              <a:ext uri="{FF2B5EF4-FFF2-40B4-BE49-F238E27FC236}">
                <a16:creationId xmlns:a16="http://schemas.microsoft.com/office/drawing/2014/main" id="{85B4C218-1113-4C04-9C52-F7E61FC6F35C}"/>
              </a:ext>
            </a:extLst>
          </p:cNvPr>
          <p:cNvSpPr txBox="1"/>
          <p:nvPr/>
        </p:nvSpPr>
        <p:spPr>
          <a:xfrm>
            <a:off x="2433484" y="845364"/>
            <a:ext cx="8126361" cy="369332"/>
          </a:xfrm>
          <a:prstGeom prst="rect">
            <a:avLst/>
          </a:prstGeom>
          <a:noFill/>
        </p:spPr>
        <p:txBody>
          <a:bodyPr wrap="square" rtlCol="0">
            <a:spAutoFit/>
          </a:bodyPr>
          <a:lstStyle/>
          <a:p>
            <a:pPr algn="ctr"/>
            <a:r>
              <a:rPr lang="en-AU" dirty="0">
                <a:latin typeface="Britannic Bold" panose="020B0903060703020204" pitchFamily="34" charset="0"/>
              </a:rPr>
              <a:t>8</a:t>
            </a:r>
            <a:r>
              <a:rPr lang="en-AU" baseline="30000" dirty="0">
                <a:latin typeface="Britannic Bold" panose="020B0903060703020204" pitchFamily="34" charset="0"/>
              </a:rPr>
              <a:t>th</a:t>
            </a:r>
            <a:r>
              <a:rPr lang="en-AU" dirty="0">
                <a:latin typeface="Britannic Bold" panose="020B0903060703020204" pitchFamily="34" charset="0"/>
              </a:rPr>
              <a:t> PNG Games Number of Sport</a:t>
            </a:r>
          </a:p>
        </p:txBody>
      </p:sp>
    </p:spTree>
    <p:extLst>
      <p:ext uri="{BB962C8B-B14F-4D97-AF65-F5344CB8AC3E}">
        <p14:creationId xmlns:p14="http://schemas.microsoft.com/office/powerpoint/2010/main" val="272561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B76DD-D316-4445-B09E-83F7C16A1B75}"/>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graphicFrame>
        <p:nvGraphicFramePr>
          <p:cNvPr id="4" name="Table 5">
            <a:extLst>
              <a:ext uri="{FF2B5EF4-FFF2-40B4-BE49-F238E27FC236}">
                <a16:creationId xmlns:a16="http://schemas.microsoft.com/office/drawing/2014/main" id="{E6D5DE21-99F4-4091-B30B-1D3C75E08476}"/>
              </a:ext>
            </a:extLst>
          </p:cNvPr>
          <p:cNvGraphicFramePr>
            <a:graphicFrameLocks noGrp="1"/>
          </p:cNvGraphicFramePr>
          <p:nvPr>
            <p:extLst>
              <p:ext uri="{D42A27DB-BD31-4B8C-83A1-F6EECF244321}">
                <p14:modId xmlns:p14="http://schemas.microsoft.com/office/powerpoint/2010/main" val="71648952"/>
              </p:ext>
            </p:extLst>
          </p:nvPr>
        </p:nvGraphicFramePr>
        <p:xfrm>
          <a:off x="74429" y="1186388"/>
          <a:ext cx="5820476" cy="5671614"/>
        </p:xfrm>
        <a:graphic>
          <a:graphicData uri="http://schemas.openxmlformats.org/drawingml/2006/table">
            <a:tbl>
              <a:tblPr firstRow="1" bandRow="1">
                <a:tableStyleId>{5C22544A-7EE6-4342-B048-85BDC9FD1C3A}</a:tableStyleId>
              </a:tblPr>
              <a:tblGrid>
                <a:gridCol w="497804">
                  <a:extLst>
                    <a:ext uri="{9D8B030D-6E8A-4147-A177-3AD203B41FA5}">
                      <a16:colId xmlns:a16="http://schemas.microsoft.com/office/drawing/2014/main" val="547051779"/>
                    </a:ext>
                  </a:extLst>
                </a:gridCol>
                <a:gridCol w="1914630">
                  <a:extLst>
                    <a:ext uri="{9D8B030D-6E8A-4147-A177-3AD203B41FA5}">
                      <a16:colId xmlns:a16="http://schemas.microsoft.com/office/drawing/2014/main" val="653997358"/>
                    </a:ext>
                  </a:extLst>
                </a:gridCol>
                <a:gridCol w="1991216">
                  <a:extLst>
                    <a:ext uri="{9D8B030D-6E8A-4147-A177-3AD203B41FA5}">
                      <a16:colId xmlns:a16="http://schemas.microsoft.com/office/drawing/2014/main" val="2890495618"/>
                    </a:ext>
                  </a:extLst>
                </a:gridCol>
                <a:gridCol w="1416826">
                  <a:extLst>
                    <a:ext uri="{9D8B030D-6E8A-4147-A177-3AD203B41FA5}">
                      <a16:colId xmlns:a16="http://schemas.microsoft.com/office/drawing/2014/main" val="1710378337"/>
                    </a:ext>
                  </a:extLst>
                </a:gridCol>
              </a:tblGrid>
              <a:tr h="382714">
                <a:tc>
                  <a:txBody>
                    <a:bodyPr/>
                    <a:lstStyle/>
                    <a:p>
                      <a:pPr algn="ctr"/>
                      <a:r>
                        <a:rPr lang="en-AU" sz="1800" dirty="0">
                          <a:solidFill>
                            <a:schemeClr val="bg1"/>
                          </a:solidFill>
                          <a:latin typeface="Arial Narrow" panose="020B0606020202030204" pitchFamily="34" charset="0"/>
                        </a:rPr>
                        <a:t>No</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latin typeface="Arial Narrow" panose="020B0606020202030204" pitchFamily="34" charset="0"/>
                        </a:rPr>
                        <a:t>Facility</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latin typeface="Arial Narrow" panose="020B0606020202030204" pitchFamily="34" charset="0"/>
                        </a:rPr>
                        <a:t>Sport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r>
                        <a:rPr lang="en-AU" sz="1800" dirty="0">
                          <a:latin typeface="Arial Narrow" panose="020B0606020202030204" pitchFamily="34" charset="0"/>
                        </a:rPr>
                        <a:t>District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89585257"/>
                  </a:ext>
                </a:extLst>
              </a:tr>
              <a:tr h="669750">
                <a:tc>
                  <a:txBody>
                    <a:bodyPr/>
                    <a:lstStyle/>
                    <a:p>
                      <a:pPr algn="ctr"/>
                      <a:r>
                        <a:rPr lang="en-AU" sz="1800" dirty="0">
                          <a:solidFill>
                            <a:schemeClr val="bg1"/>
                          </a:solidFill>
                          <a:latin typeface="Arial Narrow" panose="020B0606020202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Stadium, </a:t>
                      </a: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Oiyarep</a:t>
                      </a: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Athletics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Para Athletics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343349"/>
                  </a:ext>
                </a:extLst>
              </a:tr>
              <a:tr h="388030">
                <a:tc>
                  <a:txBody>
                    <a:bodyPr/>
                    <a:lstStyle/>
                    <a:p>
                      <a:pPr algn="ctr"/>
                      <a:r>
                        <a:rPr lang="en-AU" sz="1800" dirty="0">
                          <a:solidFill>
                            <a:schemeClr val="bg1"/>
                          </a:solidFill>
                          <a:latin typeface="Arial Narrow" panose="020B0606020202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Nipa/Mendi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Basketball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Nipa/Mendi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8208"/>
                  </a:ext>
                </a:extLst>
              </a:tr>
              <a:tr h="388030">
                <a:tc>
                  <a:txBody>
                    <a:bodyPr/>
                    <a:lstStyle/>
                    <a:p>
                      <a:pPr algn="ctr"/>
                      <a:r>
                        <a:rPr lang="en-AU" sz="1800" dirty="0">
                          <a:solidFill>
                            <a:schemeClr val="bg1"/>
                          </a:solidFill>
                          <a:latin typeface="Arial Narrow" panose="020B060602020203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Bui </a:t>
                      </a: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Yebi</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Bowling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0662615"/>
                  </a:ext>
                </a:extLst>
              </a:tr>
              <a:tr h="669750">
                <a:tc>
                  <a:txBody>
                    <a:bodyPr/>
                    <a:lstStyle/>
                    <a:p>
                      <a:pPr algn="ctr"/>
                      <a:r>
                        <a:rPr lang="en-AU" sz="1800" dirty="0">
                          <a:solidFill>
                            <a:schemeClr val="bg1"/>
                          </a:solidFill>
                          <a:latin typeface="Arial Narrow" panose="020B060602020203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Western Pacific University</a:t>
                      </a:r>
                      <a:endParaRPr lang="en-AU"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Boxing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Taekwondo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Imbongu</a:t>
                      </a: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400430"/>
                  </a:ext>
                </a:extLst>
              </a:tr>
              <a:tr h="388030">
                <a:tc>
                  <a:txBody>
                    <a:bodyPr/>
                    <a:lstStyle/>
                    <a:p>
                      <a:pPr algn="ctr"/>
                      <a:r>
                        <a:rPr lang="en-AU" sz="1800" dirty="0">
                          <a:solidFill>
                            <a:schemeClr val="bg1"/>
                          </a:solidFill>
                          <a:latin typeface="Arial Narrow" panose="020B060602020203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Walume</a:t>
                      </a: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Cricket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505005"/>
                  </a:ext>
                </a:extLst>
              </a:tr>
              <a:tr h="669750">
                <a:tc>
                  <a:txBody>
                    <a:bodyPr/>
                    <a:lstStyle/>
                    <a:p>
                      <a:pPr algn="ctr"/>
                      <a:r>
                        <a:rPr lang="en-AU" sz="1800" dirty="0">
                          <a:solidFill>
                            <a:schemeClr val="bg1"/>
                          </a:solidFill>
                          <a:latin typeface="Arial Narrow" panose="020B060602020203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Giluwe</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Lodge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indent="-342900">
                        <a:buFont typeface="Arial" panose="020B0604020202020204" pitchFamily="34" charset="0"/>
                        <a:buChar char="•"/>
                      </a:pPr>
                      <a:r>
                        <a:rPr lang="en-AU" sz="1800" dirty="0">
                          <a:latin typeface="Arial Narrow" panose="020B0606020202030204" pitchFamily="34" charset="0"/>
                        </a:rPr>
                        <a:t>Dart</a:t>
                      </a:r>
                    </a:p>
                    <a:p>
                      <a:pPr marL="342900" indent="-342900">
                        <a:buFont typeface="Arial" panose="020B0604020202020204" pitchFamily="34" charset="0"/>
                        <a:buChar char="•"/>
                      </a:pPr>
                      <a:r>
                        <a:rPr lang="en-AU" sz="1800" dirty="0">
                          <a:latin typeface="Arial Narrow" panose="020B0606020202030204" pitchFamily="34" charset="0"/>
                        </a:rPr>
                        <a:t>Pool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198211"/>
                  </a:ext>
                </a:extLst>
              </a:tr>
              <a:tr h="669750">
                <a:tc>
                  <a:txBody>
                    <a:bodyPr/>
                    <a:lstStyle/>
                    <a:p>
                      <a:pPr algn="ctr"/>
                      <a:r>
                        <a:rPr lang="en-AU" sz="1800" dirty="0">
                          <a:solidFill>
                            <a:schemeClr val="bg1"/>
                          </a:solidFill>
                          <a:latin typeface="Arial Narrow" panose="020B060602020203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Oiyarep</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Yebi</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H/School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Hockey</a:t>
                      </a: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854272"/>
                  </a:ext>
                </a:extLst>
              </a:tr>
              <a:tr h="388030">
                <a:tc>
                  <a:txBody>
                    <a:bodyPr/>
                    <a:lstStyle/>
                    <a:p>
                      <a:pPr algn="ctr"/>
                      <a:r>
                        <a:rPr lang="en-AU" sz="1800" dirty="0">
                          <a:solidFill>
                            <a:schemeClr val="bg1"/>
                          </a:solidFill>
                          <a:latin typeface="Arial Narrow" panose="020B0606020202030204" pitchFamily="34"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Outdoor Stadium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Karate-Do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86164"/>
                  </a:ext>
                </a:extLst>
              </a:tr>
              <a:tr h="388030">
                <a:tc>
                  <a:txBody>
                    <a:bodyPr/>
                    <a:lstStyle/>
                    <a:p>
                      <a:pPr algn="ctr"/>
                      <a:r>
                        <a:rPr lang="en-AU" sz="1800" dirty="0">
                          <a:solidFill>
                            <a:schemeClr val="bg1"/>
                          </a:solidFill>
                          <a:latin typeface="Arial Narrow" panose="020B060602020203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Indoor Stadium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Kick Boxing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9813738"/>
                  </a:ext>
                </a:extLst>
              </a:tr>
              <a:tr h="669750">
                <a:tc>
                  <a:txBody>
                    <a:bodyPr/>
                    <a:lstStyle/>
                    <a:p>
                      <a:pPr algn="ctr"/>
                      <a:r>
                        <a:rPr lang="en-AU" sz="1800" dirty="0">
                          <a:solidFill>
                            <a:schemeClr val="bg1"/>
                          </a:solidFill>
                          <a:latin typeface="Arial Narrow" panose="020B0606020202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North Mendi P/School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Netball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5441342"/>
                  </a:ext>
                </a:extLst>
              </a:tr>
            </a:tbl>
          </a:graphicData>
        </a:graphic>
      </p:graphicFrame>
      <p:graphicFrame>
        <p:nvGraphicFramePr>
          <p:cNvPr id="6" name="Table 5">
            <a:extLst>
              <a:ext uri="{FF2B5EF4-FFF2-40B4-BE49-F238E27FC236}">
                <a16:creationId xmlns:a16="http://schemas.microsoft.com/office/drawing/2014/main" id="{2E3EB2E3-47C4-421A-9E92-DB22B5C18E74}"/>
              </a:ext>
            </a:extLst>
          </p:cNvPr>
          <p:cNvGraphicFramePr>
            <a:graphicFrameLocks noGrp="1"/>
          </p:cNvGraphicFramePr>
          <p:nvPr/>
        </p:nvGraphicFramePr>
        <p:xfrm>
          <a:off x="6261096" y="1201097"/>
          <a:ext cx="5616000" cy="429768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547051779"/>
                    </a:ext>
                  </a:extLst>
                </a:gridCol>
                <a:gridCol w="1800000">
                  <a:extLst>
                    <a:ext uri="{9D8B030D-6E8A-4147-A177-3AD203B41FA5}">
                      <a16:colId xmlns:a16="http://schemas.microsoft.com/office/drawing/2014/main" val="653997358"/>
                    </a:ext>
                  </a:extLst>
                </a:gridCol>
                <a:gridCol w="2088000">
                  <a:extLst>
                    <a:ext uri="{9D8B030D-6E8A-4147-A177-3AD203B41FA5}">
                      <a16:colId xmlns:a16="http://schemas.microsoft.com/office/drawing/2014/main" val="2890495618"/>
                    </a:ext>
                  </a:extLst>
                </a:gridCol>
                <a:gridCol w="1260000">
                  <a:extLst>
                    <a:ext uri="{9D8B030D-6E8A-4147-A177-3AD203B41FA5}">
                      <a16:colId xmlns:a16="http://schemas.microsoft.com/office/drawing/2014/main" val="930149"/>
                    </a:ext>
                  </a:extLst>
                </a:gridCol>
              </a:tblGrid>
              <a:tr h="324000">
                <a:tc>
                  <a:txBody>
                    <a:bodyPr/>
                    <a:lstStyle/>
                    <a:p>
                      <a:pPr algn="ctr"/>
                      <a:r>
                        <a:rPr lang="en-AU" sz="1800" dirty="0">
                          <a:solidFill>
                            <a:schemeClr val="bg1"/>
                          </a:solidFill>
                          <a:latin typeface="Arial Narrow" panose="020B0606020202030204" pitchFamily="34" charset="0"/>
                        </a:rPr>
                        <a:t>No</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r>
                        <a:rPr lang="en-AU" sz="1800" dirty="0">
                          <a:latin typeface="Arial Narrow" panose="020B0606020202030204" pitchFamily="34" charset="0"/>
                        </a:rPr>
                        <a:t>Facility</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800" dirty="0">
                          <a:latin typeface="Arial Narrow" panose="020B0606020202030204" pitchFamily="34" charset="0"/>
                        </a:rPr>
                        <a:t>Sport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a:r>
                        <a:rPr lang="en-AU" sz="1800" dirty="0">
                          <a:latin typeface="Arial Narrow" panose="020B0606020202030204" pitchFamily="34" charset="0"/>
                        </a:rPr>
                        <a:t>District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4289585257"/>
                  </a:ext>
                </a:extLst>
              </a:tr>
              <a:tr h="0">
                <a:tc>
                  <a:txBody>
                    <a:bodyPr/>
                    <a:lstStyle/>
                    <a:p>
                      <a:pPr algn="ctr"/>
                      <a:r>
                        <a:rPr lang="en-AU" sz="1800" dirty="0">
                          <a:solidFill>
                            <a:schemeClr val="bg1"/>
                          </a:solidFill>
                          <a:latin typeface="Arial Narrow" panose="020B0606020202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Tente</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Rugby 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Rugby 7s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Rugby 9s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025074"/>
                  </a:ext>
                </a:extLst>
              </a:tr>
              <a:tr h="0">
                <a:tc>
                  <a:txBody>
                    <a:bodyPr/>
                    <a:lstStyle/>
                    <a:p>
                      <a:pPr algn="ctr"/>
                      <a:r>
                        <a:rPr lang="en-AU" sz="1800" dirty="0">
                          <a:solidFill>
                            <a:schemeClr val="bg1"/>
                          </a:solidFill>
                          <a:latin typeface="Arial Narrow" panose="020B0606020202030204" pitchFamily="34"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Kagua</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Momei</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Soccer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Kagua</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9343349"/>
                  </a:ext>
                </a:extLst>
              </a:tr>
              <a:tr h="0">
                <a:tc>
                  <a:txBody>
                    <a:bodyPr/>
                    <a:lstStyle/>
                    <a:p>
                      <a:pPr algn="ctr"/>
                      <a:r>
                        <a:rPr lang="en-AU" sz="1800" dirty="0">
                          <a:solidFill>
                            <a:schemeClr val="bg1"/>
                          </a:solidFill>
                          <a:latin typeface="Arial Narrow" panose="020B060602020203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Oiyarep</a:t>
                      </a: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Table Tennis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400430"/>
                  </a:ext>
                </a:extLst>
              </a:tr>
              <a:tr h="0">
                <a:tc>
                  <a:txBody>
                    <a:bodyPr/>
                    <a:lstStyle/>
                    <a:p>
                      <a:pPr algn="ctr"/>
                      <a:r>
                        <a:rPr lang="en-AU" sz="1800" dirty="0">
                          <a:solidFill>
                            <a:schemeClr val="bg1"/>
                          </a:solidFill>
                          <a:latin typeface="Arial Narrow" panose="020B0606020202030204" pitchFamily="34"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Yaken</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P/School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Touch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7505005"/>
                  </a:ext>
                </a:extLst>
              </a:tr>
              <a:tr h="0">
                <a:tc>
                  <a:txBody>
                    <a:bodyPr/>
                    <a:lstStyle/>
                    <a:p>
                      <a:pPr algn="ctr"/>
                      <a:r>
                        <a:rPr lang="en-AU" sz="1800" dirty="0">
                          <a:solidFill>
                            <a:schemeClr val="bg1"/>
                          </a:solidFill>
                          <a:latin typeface="Arial Narrow" panose="020B060602020203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Oiyarep</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Outdoor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Volleyball (Beach)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7198211"/>
                  </a:ext>
                </a:extLst>
              </a:tr>
              <a:tr h="0">
                <a:tc>
                  <a:txBody>
                    <a:bodyPr/>
                    <a:lstStyle/>
                    <a:p>
                      <a:pPr algn="ctr"/>
                      <a:r>
                        <a:rPr lang="en-AU" sz="1800" dirty="0">
                          <a:solidFill>
                            <a:schemeClr val="bg1"/>
                          </a:solidFill>
                          <a:latin typeface="Arial Narrow" panose="020B0606020202030204" pitchFamily="34" charset="0"/>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Tente</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Kumin</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P/School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Volleyball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854272"/>
                  </a:ext>
                </a:extLst>
              </a:tr>
              <a:tr h="0">
                <a:tc>
                  <a:txBody>
                    <a:bodyPr/>
                    <a:lstStyle/>
                    <a:p>
                      <a:pPr algn="ctr"/>
                      <a:r>
                        <a:rPr lang="en-AU" sz="1800" dirty="0">
                          <a:solidFill>
                            <a:schemeClr val="bg1"/>
                          </a:solidFill>
                          <a:latin typeface="Arial Narrow" panose="020B0606020202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Kiburu</a:t>
                      </a: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Lodge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Weight Lifting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Power Lifting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dirty="0">
                          <a:latin typeface="Arial Narrow" panose="020B0606020202030204" pitchFamily="34" charset="0"/>
                        </a:rPr>
                        <a:t>Para Power Lifting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Mendi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386164"/>
                  </a:ext>
                </a:extLst>
              </a:tr>
            </a:tbl>
          </a:graphicData>
        </a:graphic>
      </p:graphicFrame>
      <p:sp>
        <p:nvSpPr>
          <p:cNvPr id="2" name="TextBox 1">
            <a:extLst>
              <a:ext uri="{FF2B5EF4-FFF2-40B4-BE49-F238E27FC236}">
                <a16:creationId xmlns:a16="http://schemas.microsoft.com/office/drawing/2014/main" id="{3F192164-C472-4EEE-9326-10DDDFDE676A}"/>
              </a:ext>
            </a:extLst>
          </p:cNvPr>
          <p:cNvSpPr txBox="1"/>
          <p:nvPr/>
        </p:nvSpPr>
        <p:spPr>
          <a:xfrm>
            <a:off x="1214283" y="665836"/>
            <a:ext cx="9763433" cy="400110"/>
          </a:xfrm>
          <a:prstGeom prst="rect">
            <a:avLst/>
          </a:prstGeom>
          <a:noFill/>
        </p:spPr>
        <p:txBody>
          <a:bodyPr wrap="square" rtlCol="0">
            <a:spAutoFit/>
          </a:bodyPr>
          <a:lstStyle/>
          <a:p>
            <a:pPr algn="ctr"/>
            <a:r>
              <a:rPr lang="en-AU" sz="2000" b="1" u="sng" dirty="0"/>
              <a:t>8</a:t>
            </a:r>
            <a:r>
              <a:rPr lang="en-AU" sz="2000" b="1" u="sng" baseline="30000" dirty="0"/>
              <a:t>th</a:t>
            </a:r>
            <a:r>
              <a:rPr lang="en-AU" sz="2000" b="1" u="sng" dirty="0"/>
              <a:t> PNG Games Facilities</a:t>
            </a:r>
          </a:p>
        </p:txBody>
      </p:sp>
    </p:spTree>
    <p:extLst>
      <p:ext uri="{BB962C8B-B14F-4D97-AF65-F5344CB8AC3E}">
        <p14:creationId xmlns:p14="http://schemas.microsoft.com/office/powerpoint/2010/main" val="373850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B76DD-D316-4445-B09E-83F7C16A1B75}"/>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pic>
        <p:nvPicPr>
          <p:cNvPr id="14" name="Picture 13">
            <a:extLst>
              <a:ext uri="{FF2B5EF4-FFF2-40B4-BE49-F238E27FC236}">
                <a16:creationId xmlns:a16="http://schemas.microsoft.com/office/drawing/2014/main" id="{DA2A2BBB-D9F0-4D7F-A63F-F0B0D926466F}"/>
              </a:ext>
            </a:extLst>
          </p:cNvPr>
          <p:cNvPicPr/>
          <p:nvPr/>
        </p:nvPicPr>
        <p:blipFill rotWithShape="1">
          <a:blip r:embed="rId2" cstate="print">
            <a:extLst>
              <a:ext uri="{28A0092B-C50C-407E-A947-70E740481C1C}">
                <a14:useLocalDpi xmlns:a14="http://schemas.microsoft.com/office/drawing/2010/main" val="0"/>
              </a:ext>
            </a:extLst>
          </a:blip>
          <a:srcRect l="38970" t="32814" r="18495" b="21469"/>
          <a:stretch/>
        </p:blipFill>
        <p:spPr bwMode="auto">
          <a:xfrm>
            <a:off x="0" y="660698"/>
            <a:ext cx="12192000" cy="6197302"/>
          </a:xfrm>
          <a:prstGeom prst="rect">
            <a:avLst/>
          </a:prstGeom>
          <a:noFill/>
          <a:ln>
            <a:noFill/>
          </a:ln>
          <a:extLst>
            <a:ext uri="{53640926-AAD7-44D8-BBD7-CCE9431645EC}">
              <a14:shadowObscured xmlns:a14="http://schemas.microsoft.com/office/drawing/2010/main"/>
            </a:ext>
          </a:extLst>
        </p:spPr>
      </p:pic>
      <p:cxnSp>
        <p:nvCxnSpPr>
          <p:cNvPr id="15" name="Straight Arrow Connector 14">
            <a:extLst>
              <a:ext uri="{FF2B5EF4-FFF2-40B4-BE49-F238E27FC236}">
                <a16:creationId xmlns:a16="http://schemas.microsoft.com/office/drawing/2014/main" id="{4177E2FA-92CA-4947-8AF0-6E70F13143FC}"/>
              </a:ext>
            </a:extLst>
          </p:cNvPr>
          <p:cNvCxnSpPr>
            <a:cxnSpLocks/>
          </p:cNvCxnSpPr>
          <p:nvPr/>
        </p:nvCxnSpPr>
        <p:spPr>
          <a:xfrm>
            <a:off x="3919901" y="2992192"/>
            <a:ext cx="3312000" cy="22673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A2B6CB-F53C-4114-8E11-ED71C6D10691}"/>
              </a:ext>
            </a:extLst>
          </p:cNvPr>
          <p:cNvCxnSpPr>
            <a:cxnSpLocks/>
          </p:cNvCxnSpPr>
          <p:nvPr/>
        </p:nvCxnSpPr>
        <p:spPr>
          <a:xfrm flipH="1">
            <a:off x="2078182" y="2992192"/>
            <a:ext cx="1634836" cy="22673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A1D80B-0E0D-4A9B-89C1-76E432BEB084}"/>
              </a:ext>
            </a:extLst>
          </p:cNvPr>
          <p:cNvCxnSpPr>
            <a:cxnSpLocks/>
          </p:cNvCxnSpPr>
          <p:nvPr/>
        </p:nvCxnSpPr>
        <p:spPr>
          <a:xfrm flipV="1">
            <a:off x="5874327" y="4825954"/>
            <a:ext cx="2341418" cy="13397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43F636-8582-4215-BC53-13C445075CAB}"/>
              </a:ext>
            </a:extLst>
          </p:cNvPr>
          <p:cNvCxnSpPr>
            <a:cxnSpLocks/>
          </p:cNvCxnSpPr>
          <p:nvPr/>
        </p:nvCxnSpPr>
        <p:spPr>
          <a:xfrm>
            <a:off x="7231901" y="3103418"/>
            <a:ext cx="1150099" cy="1699504"/>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294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65A721-69C6-49D4-BC9D-DA2CE28276C0}"/>
              </a:ext>
            </a:extLst>
          </p:cNvPr>
          <p:cNvSpPr txBox="1"/>
          <p:nvPr/>
        </p:nvSpPr>
        <p:spPr>
          <a:xfrm>
            <a:off x="1243375" y="95740"/>
            <a:ext cx="9705250" cy="400110"/>
          </a:xfrm>
          <a:prstGeom prst="rect">
            <a:avLst/>
          </a:prstGeom>
          <a:noFill/>
        </p:spPr>
        <p:txBody>
          <a:bodyPr wrap="square" rtlCol="0">
            <a:spAutoFit/>
          </a:bodyPr>
          <a:lstStyle/>
          <a:p>
            <a:pPr algn="ctr"/>
            <a:r>
              <a:rPr lang="en-AU" sz="2000" dirty="0">
                <a:latin typeface="Britannic Bold" panose="020B0903060703020204" pitchFamily="34" charset="0"/>
              </a:rPr>
              <a:t>Numerical Sport Entry Form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Athletes &amp; Officials)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3E2ECD3-4FE9-4C4C-B162-D55596499086}"/>
              </a:ext>
            </a:extLst>
          </p:cNvPr>
          <p:cNvSpPr>
            <a:spLocks noChangeArrowheads="1"/>
          </p:cNvSpPr>
          <p:nvPr/>
        </p:nvSpPr>
        <p:spPr bwMode="auto">
          <a:xfrm>
            <a:off x="-893924" y="-30804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Numerical Entries by Sport</a:t>
            </a:r>
            <a:endParaRPr kumimoji="0" lang="en-AU"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Province:___________________________ </a:t>
            </a:r>
            <a:endParaRPr kumimoji="0" lang="en-AU"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98DBB574-4912-4903-A4CC-5E3E842954F6}"/>
              </a:ext>
            </a:extLst>
          </p:cNvPr>
          <p:cNvGraphicFramePr/>
          <p:nvPr>
            <p:extLst>
              <p:ext uri="{D42A27DB-BD31-4B8C-83A1-F6EECF244321}">
                <p14:modId xmlns:p14="http://schemas.microsoft.com/office/powerpoint/2010/main" val="4186268572"/>
              </p:ext>
            </p:extLst>
          </p:nvPr>
        </p:nvGraphicFramePr>
        <p:xfrm>
          <a:off x="-2" y="899632"/>
          <a:ext cx="12191997" cy="5958369"/>
        </p:xfrm>
        <a:graphic>
          <a:graphicData uri="http://schemas.openxmlformats.org/drawingml/2006/table">
            <a:tbl>
              <a:tblPr firstRow="1" firstCol="1" bandRow="1">
                <a:tableStyleId>{5C22544A-7EE6-4342-B048-85BDC9FD1C3A}</a:tableStyleId>
              </a:tblPr>
              <a:tblGrid>
                <a:gridCol w="481283">
                  <a:extLst>
                    <a:ext uri="{9D8B030D-6E8A-4147-A177-3AD203B41FA5}">
                      <a16:colId xmlns:a16="http://schemas.microsoft.com/office/drawing/2014/main" val="1206941715"/>
                    </a:ext>
                  </a:extLst>
                </a:gridCol>
                <a:gridCol w="1761276">
                  <a:extLst>
                    <a:ext uri="{9D8B030D-6E8A-4147-A177-3AD203B41FA5}">
                      <a16:colId xmlns:a16="http://schemas.microsoft.com/office/drawing/2014/main" val="3799967545"/>
                    </a:ext>
                  </a:extLst>
                </a:gridCol>
                <a:gridCol w="851500">
                  <a:extLst>
                    <a:ext uri="{9D8B030D-6E8A-4147-A177-3AD203B41FA5}">
                      <a16:colId xmlns:a16="http://schemas.microsoft.com/office/drawing/2014/main" val="1426674753"/>
                    </a:ext>
                  </a:extLst>
                </a:gridCol>
                <a:gridCol w="851500">
                  <a:extLst>
                    <a:ext uri="{9D8B030D-6E8A-4147-A177-3AD203B41FA5}">
                      <a16:colId xmlns:a16="http://schemas.microsoft.com/office/drawing/2014/main" val="1070626551"/>
                    </a:ext>
                  </a:extLst>
                </a:gridCol>
                <a:gridCol w="795968">
                  <a:extLst>
                    <a:ext uri="{9D8B030D-6E8A-4147-A177-3AD203B41FA5}">
                      <a16:colId xmlns:a16="http://schemas.microsoft.com/office/drawing/2014/main" val="1839407236"/>
                    </a:ext>
                  </a:extLst>
                </a:gridCol>
                <a:gridCol w="795968">
                  <a:extLst>
                    <a:ext uri="{9D8B030D-6E8A-4147-A177-3AD203B41FA5}">
                      <a16:colId xmlns:a16="http://schemas.microsoft.com/office/drawing/2014/main" val="2626563352"/>
                    </a:ext>
                  </a:extLst>
                </a:gridCol>
                <a:gridCol w="795968">
                  <a:extLst>
                    <a:ext uri="{9D8B030D-6E8A-4147-A177-3AD203B41FA5}">
                      <a16:colId xmlns:a16="http://schemas.microsoft.com/office/drawing/2014/main" val="2907288396"/>
                    </a:ext>
                  </a:extLst>
                </a:gridCol>
                <a:gridCol w="795968">
                  <a:extLst>
                    <a:ext uri="{9D8B030D-6E8A-4147-A177-3AD203B41FA5}">
                      <a16:colId xmlns:a16="http://schemas.microsoft.com/office/drawing/2014/main" val="3968149629"/>
                    </a:ext>
                  </a:extLst>
                </a:gridCol>
                <a:gridCol w="795968">
                  <a:extLst>
                    <a:ext uri="{9D8B030D-6E8A-4147-A177-3AD203B41FA5}">
                      <a16:colId xmlns:a16="http://schemas.microsoft.com/office/drawing/2014/main" val="2622026449"/>
                    </a:ext>
                  </a:extLst>
                </a:gridCol>
                <a:gridCol w="795968">
                  <a:extLst>
                    <a:ext uri="{9D8B030D-6E8A-4147-A177-3AD203B41FA5}">
                      <a16:colId xmlns:a16="http://schemas.microsoft.com/office/drawing/2014/main" val="3676613616"/>
                    </a:ext>
                  </a:extLst>
                </a:gridCol>
                <a:gridCol w="795968">
                  <a:extLst>
                    <a:ext uri="{9D8B030D-6E8A-4147-A177-3AD203B41FA5}">
                      <a16:colId xmlns:a16="http://schemas.microsoft.com/office/drawing/2014/main" val="3528553694"/>
                    </a:ext>
                  </a:extLst>
                </a:gridCol>
                <a:gridCol w="795968">
                  <a:extLst>
                    <a:ext uri="{9D8B030D-6E8A-4147-A177-3AD203B41FA5}">
                      <a16:colId xmlns:a16="http://schemas.microsoft.com/office/drawing/2014/main" val="577316276"/>
                    </a:ext>
                  </a:extLst>
                </a:gridCol>
                <a:gridCol w="939347">
                  <a:extLst>
                    <a:ext uri="{9D8B030D-6E8A-4147-A177-3AD203B41FA5}">
                      <a16:colId xmlns:a16="http://schemas.microsoft.com/office/drawing/2014/main" val="1145580466"/>
                    </a:ext>
                  </a:extLst>
                </a:gridCol>
                <a:gridCol w="939347">
                  <a:extLst>
                    <a:ext uri="{9D8B030D-6E8A-4147-A177-3AD203B41FA5}">
                      <a16:colId xmlns:a16="http://schemas.microsoft.com/office/drawing/2014/main" val="482044454"/>
                    </a:ext>
                  </a:extLst>
                </a:gridCol>
              </a:tblGrid>
              <a:tr h="260502">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indent="0" algn="l" fontAlgn="t">
                        <a:spcBef>
                          <a:spcPts val="0"/>
                        </a:spcBef>
                        <a:spcAft>
                          <a:spcPts val="0"/>
                        </a:spcAft>
                        <a:buClrTx/>
                        <a:buSzPts val="1200"/>
                        <a:buFont typeface="+mj-lt"/>
                        <a:buNone/>
                      </a:pPr>
                      <a:endParaRPr lang="en-US" sz="1600" b="1" i="0" u="none" strike="noStrike" dirty="0">
                        <a:solidFill>
                          <a:schemeClr val="tx1"/>
                        </a:solidFill>
                        <a:effectLst/>
                        <a:latin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Women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Women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rgbClr val="00B05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Women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Women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rgbClr val="00B05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spcBef>
                          <a:spcPts val="0"/>
                        </a:spcBef>
                        <a:spcAft>
                          <a:spcPts val="0"/>
                        </a:spcAft>
                      </a:pPr>
                      <a:r>
                        <a:rPr lang="en-US" sz="1500" b="1" i="0" u="none" strike="noStrike">
                          <a:solidFill>
                            <a:schemeClr val="tx1"/>
                          </a:solidFill>
                          <a:effectLst/>
                          <a:latin typeface="Arial Narrow" panose="020B0606020202030204" pitchFamily="34" charset="0"/>
                        </a:rPr>
                        <a:t>Women</a:t>
                      </a:r>
                      <a:endParaRPr lang="en-US" sz="1500" b="1" i="0" u="none" strike="noStrike" dirty="0">
                        <a:solidFill>
                          <a:schemeClr val="tx1"/>
                        </a:solidFill>
                        <a:effectLst/>
                        <a:latin typeface="Arial Narrow" panose="020B0606020202030204" pitchFamily="34" charset="0"/>
                      </a:endParaRPr>
                    </a:p>
                  </a:txBody>
                  <a:tcPr marL="68580" marR="68580" marT="9525" marB="0" anchor="ctr">
                    <a:lnL w="12700" cap="flat" cmpd="sng" algn="ctr">
                      <a:solidFill>
                        <a:schemeClr val="tx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fontAlgn="t">
                        <a:spcBef>
                          <a:spcPts val="0"/>
                        </a:spcBef>
                        <a:spcAft>
                          <a:spcPts val="0"/>
                        </a:spcAft>
                      </a:pPr>
                      <a:r>
                        <a:rPr lang="en-US" sz="1500" b="1" i="0" u="none" strike="noStrike" dirty="0">
                          <a:solidFill>
                            <a:schemeClr val="bg1"/>
                          </a:solidFill>
                          <a:effectLst/>
                          <a:latin typeface="Arial Narrow" panose="020B0606020202030204" pitchFamily="34" charset="0"/>
                        </a:rPr>
                        <a:t>Total</a:t>
                      </a:r>
                    </a:p>
                  </a:txBody>
                  <a:tcPr marL="68580" marR="68580" marT="9525"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i="0" u="none" strike="noStrike" dirty="0">
                          <a:solidFill>
                            <a:schemeClr val="bg1"/>
                          </a:solidFill>
                          <a:effectLst/>
                          <a:latin typeface="Arial Narrow" panose="020B0606020202030204" pitchFamily="34" charset="0"/>
                        </a:rPr>
                        <a:t>Total</a:t>
                      </a:r>
                    </a:p>
                  </a:txBody>
                  <a:tcPr marL="68580" marR="68580" marT="9525" marB="0">
                    <a:lnL w="285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33288592"/>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panose="020B0604020202020204" pitchFamily="34" charset="0"/>
                        </a:rPr>
                        <a:t>1</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Athletics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63</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63</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5</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5</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spcBef>
                          <a:spcPts val="0"/>
                        </a:spcBef>
                        <a:spcAft>
                          <a:spcPts val="0"/>
                        </a:spcAft>
                      </a:pPr>
                      <a:r>
                        <a:rPr lang="en-US" sz="1500" b="1" u="none" strike="noStrike" dirty="0">
                          <a:solidFill>
                            <a:schemeClr val="bg1"/>
                          </a:solidFill>
                          <a:effectLst/>
                          <a:latin typeface="Arial Narrow" panose="020B0606020202030204" pitchFamily="34" charset="0"/>
                        </a:rPr>
                        <a:t> 136</a:t>
                      </a:r>
                      <a:endParaRPr lang="en-US" sz="1500" b="1" i="0" u="none" strike="noStrike" dirty="0">
                        <a:solidFill>
                          <a:schemeClr val="bg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2128759"/>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2</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Athletics (Para)</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0608157"/>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3</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Basketball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chemeClr val="bg1"/>
                          </a:solidFill>
                          <a:effectLst/>
                          <a:latin typeface="Arial Narrow" panose="020B0606020202030204" pitchFamily="34" charset="0"/>
                        </a:rPr>
                        <a:t>12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126243"/>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4</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Bowling</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9379991"/>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5</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Boxing</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10</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9</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3</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3</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6036026"/>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6</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Cricket</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15</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3</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9558144"/>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7</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Dart</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15</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15</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2546524"/>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8</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Hockey</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18</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18</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4</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4</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400659"/>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9</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Karate</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17</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14</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777091"/>
                  </a:ext>
                </a:extLst>
              </a:tr>
              <a:tr h="244833">
                <a:tc>
                  <a:txBody>
                    <a:bodyPr/>
                    <a:lstStyle/>
                    <a:p>
                      <a:pPr marL="0" indent="0" algn="ctr" fontAlgn="t">
                        <a:spcBef>
                          <a:spcPts val="0"/>
                        </a:spcBef>
                        <a:spcAft>
                          <a:spcPts val="0"/>
                        </a:spcAft>
                        <a:buClrTx/>
                        <a:buSzPts val="1200"/>
                        <a:buFont typeface="+mj-lt"/>
                        <a:buNone/>
                      </a:pPr>
                      <a:r>
                        <a:rPr lang="en-US" sz="1500" b="1" i="0" u="none" strike="noStrike">
                          <a:solidFill>
                            <a:schemeClr val="tx1"/>
                          </a:solidFill>
                          <a:effectLst/>
                          <a:latin typeface="Arial Narrow" panose="020B0606020202030204" pitchFamily="34" charset="0"/>
                        </a:rPr>
                        <a:t>10</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Kick Boxing</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12</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4</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3</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8075097"/>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11</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u="none" strike="noStrike" dirty="0">
                          <a:solidFill>
                            <a:schemeClr val="tx1"/>
                          </a:solidFill>
                          <a:effectLst/>
                          <a:latin typeface="Arial Narrow" panose="020B0606020202030204" pitchFamily="34" charset="0"/>
                        </a:rPr>
                        <a:t>Netball</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12</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3</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1354498"/>
                  </a:ext>
                </a:extLst>
              </a:tr>
              <a:tr h="278721">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12</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l" fontAlgn="t">
                        <a:spcBef>
                          <a:spcPts val="0"/>
                        </a:spcBef>
                        <a:spcAft>
                          <a:spcPts val="0"/>
                        </a:spcAft>
                        <a:buClrTx/>
                        <a:buSzPts val="1200"/>
                        <a:buFontTx/>
                        <a:buNone/>
                      </a:pPr>
                      <a:r>
                        <a:rPr lang="en-US" sz="1500" b="1" i="0" u="none" strike="noStrike" dirty="0">
                          <a:solidFill>
                            <a:schemeClr val="tx1"/>
                          </a:solidFill>
                          <a:effectLst/>
                          <a:latin typeface="Arial Narrow" panose="020B0606020202030204" pitchFamily="34" charset="0"/>
                        </a:rPr>
                        <a:t>Pool</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2</a:t>
                      </a:r>
                      <a:endParaRPr lang="en-US" sz="1500" b="1" i="0" u="none" strike="noStrike">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a:solidFill>
                            <a:schemeClr val="bg1"/>
                          </a:solidFill>
                          <a:effectLst/>
                          <a:latin typeface="Arial Narrow" panose="020B0606020202030204" pitchFamily="34" charset="0"/>
                        </a:rPr>
                        <a:t>1</a:t>
                      </a: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r>
                        <a:rPr lang="en-US" sz="1500" b="1" u="none" strike="noStrike" dirty="0">
                          <a:solidFill>
                            <a:schemeClr val="tx1"/>
                          </a:solidFill>
                          <a:effectLst/>
                          <a:latin typeface="Arial Narrow" panose="020B0606020202030204" pitchFamily="34" charset="0"/>
                        </a:rPr>
                        <a:t> </a:t>
                      </a: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3768254"/>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13</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u="none" strike="noStrike" dirty="0">
                          <a:solidFill>
                            <a:schemeClr val="tx1"/>
                          </a:solidFill>
                          <a:effectLst/>
                          <a:latin typeface="Arial Narrow" panose="020B0606020202030204" pitchFamily="34" charset="0"/>
                        </a:rPr>
                        <a:t>Powerlifting</a:t>
                      </a: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8</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7</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3682343"/>
                  </a:ext>
                </a:extLst>
              </a:tr>
              <a:tr h="261984">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14</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Power Lifting Para</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8821506"/>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15</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Arial Narrow" panose="020B0606020202030204" pitchFamily="34" charset="0"/>
                        </a:rPr>
                        <a:t>Rugby 7s</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15</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15</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0730033"/>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16</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i="0" u="none" strike="noStrike" dirty="0">
                          <a:solidFill>
                            <a:schemeClr val="tx1"/>
                          </a:solidFill>
                          <a:effectLst/>
                          <a:latin typeface="Arial Narrow" panose="020B0606020202030204" pitchFamily="34" charset="0"/>
                        </a:rPr>
                        <a:t>Rugby 9s</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15</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endParaRPr lang="en-US" sz="1500" b="1" i="0" u="none" strike="noStrike" dirty="0">
                        <a:solidFill>
                          <a:schemeClr val="bg1"/>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7636816"/>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17</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Soccer</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6844717"/>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18</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Table Tennis</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u="none" strike="noStrike" dirty="0">
                          <a:solidFill>
                            <a:srgbClr val="FFFF00"/>
                          </a:solidFill>
                          <a:effectLst/>
                          <a:latin typeface="Arial Narrow" panose="020B0606020202030204" pitchFamily="34" charset="0"/>
                        </a:rPr>
                        <a:t>??? </a:t>
                      </a:r>
                      <a:endParaRPr lang="en-US" sz="1500" b="1" i="0" u="none" strike="noStrike" dirty="0">
                        <a:solidFill>
                          <a:srgbClr val="FFFF00"/>
                        </a:solidFill>
                        <a:effectLst/>
                        <a:latin typeface="Arial Narrow" panose="020B0606020202030204" pitchFamily="34" charset="0"/>
                      </a:endParaRP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4622087"/>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19</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Taekwondo</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fontAlgn="t">
                        <a:spcBef>
                          <a:spcPts val="0"/>
                        </a:spcBef>
                        <a:spcAft>
                          <a:spcPts val="0"/>
                        </a:spcAft>
                        <a:buClrTx/>
                        <a:buSzPts val="1200"/>
                        <a:buFont typeface="+mj-lt"/>
                        <a:buNone/>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8</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8</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426632"/>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20</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Volleyball</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12782"/>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21</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Volleyball (Beach)</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306413"/>
                  </a:ext>
                </a:extLst>
              </a:tr>
              <a:tr h="244833">
                <a:tc>
                  <a:txBody>
                    <a:bodyPr/>
                    <a:lstStyle/>
                    <a:p>
                      <a:pPr marL="0" indent="0" algn="ctr" fontAlgn="t">
                        <a:spcBef>
                          <a:spcPts val="0"/>
                        </a:spcBef>
                        <a:spcAft>
                          <a:spcPts val="0"/>
                        </a:spcAft>
                        <a:buClrTx/>
                        <a:buSzPts val="1200"/>
                        <a:buFont typeface="+mj-lt"/>
                        <a:buNone/>
                      </a:pPr>
                      <a:r>
                        <a:rPr lang="en-US" sz="1500" b="1" i="0" u="none" strike="noStrike" dirty="0">
                          <a:solidFill>
                            <a:schemeClr val="tx1"/>
                          </a:solidFill>
                          <a:effectLst/>
                          <a:latin typeface="Arial Narrow" panose="020B0606020202030204" pitchFamily="34" charset="0"/>
                        </a:rPr>
                        <a:t>22</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r>
                        <a:rPr lang="en-US" sz="1500" b="1" i="0" u="none" strike="noStrike" dirty="0">
                          <a:solidFill>
                            <a:schemeClr val="tx1"/>
                          </a:solidFill>
                          <a:effectLst/>
                          <a:latin typeface="Arial Narrow" panose="020B0606020202030204" pitchFamily="34" charset="0"/>
                        </a:rPr>
                        <a:t>Weight Lifting</a:t>
                      </a: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6</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6</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500" b="1" i="0" u="none" strike="noStrike" dirty="0">
                          <a:solidFill>
                            <a:schemeClr val="bg1"/>
                          </a:solidFill>
                          <a:effectLst/>
                          <a:latin typeface="Arial Narrow" panose="020B0606020202030204" pitchFamily="34" charset="0"/>
                        </a:rPr>
                        <a:t>1</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5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4028"/>
                  </a:ext>
                </a:extLst>
              </a:tr>
              <a:tr h="260502">
                <a:tc>
                  <a:txBody>
                    <a:bodyPr/>
                    <a:lstStyle/>
                    <a:p>
                      <a:pPr marL="0" indent="0" algn="ctr" fontAlgn="t">
                        <a:spcBef>
                          <a:spcPts val="0"/>
                        </a:spcBef>
                        <a:spcAft>
                          <a:spcPts val="0"/>
                        </a:spcAft>
                        <a:buClrTx/>
                        <a:buSzPts val="1200"/>
                        <a:buFont typeface="+mj-lt"/>
                        <a:buNone/>
                      </a:pPr>
                      <a:endParaRPr lang="en-US" sz="16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t" latinLnBrk="0" hangingPunct="1">
                        <a:lnSpc>
                          <a:spcPct val="100000"/>
                        </a:lnSpc>
                        <a:spcBef>
                          <a:spcPts val="0"/>
                        </a:spcBef>
                        <a:spcAft>
                          <a:spcPts val="0"/>
                        </a:spcAft>
                        <a:buClrTx/>
                        <a:buSzPts val="1200"/>
                        <a:buFontTx/>
                        <a:buNone/>
                        <a:tabLst/>
                        <a:defRPr/>
                      </a:pPr>
                      <a:endParaRPr lang="en-US" sz="1600" b="1" i="0" u="none" strike="noStrike" dirty="0">
                        <a:solidFill>
                          <a:schemeClr val="tx1"/>
                        </a:solidFill>
                        <a:effectLst/>
                        <a:latin typeface="Arial Narrow" panose="020B0606020202030204" pitchFamily="34" charset="0"/>
                      </a:endParaRPr>
                    </a:p>
                  </a:txBody>
                  <a:tcPr marL="68580" marR="68580" marT="9525" marB="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t">
                        <a:spcBef>
                          <a:spcPts val="0"/>
                        </a:spcBef>
                        <a:spcAft>
                          <a:spcPts val="0"/>
                        </a:spcAft>
                      </a:pPr>
                      <a:r>
                        <a:rPr lang="en-US" sz="1600" b="1" i="0" u="none" strike="noStrike" dirty="0">
                          <a:solidFill>
                            <a:schemeClr val="tx1"/>
                          </a:solidFill>
                          <a:effectLst/>
                          <a:latin typeface="Arial Narrow" panose="020B0606020202030204" pitchFamily="34" charset="0"/>
                        </a:rPr>
                        <a:t>Total</a:t>
                      </a:r>
                    </a:p>
                  </a:txBody>
                  <a:tcPr marL="68580" marR="68580" marT="9525" marB="0">
                    <a:lnL w="1905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fontAlgn="ctr">
                        <a:spcBef>
                          <a:spcPts val="0"/>
                        </a:spcBef>
                        <a:spcAft>
                          <a:spcPts val="0"/>
                        </a:spcAft>
                      </a:pPr>
                      <a:r>
                        <a:rPr lang="en-US" sz="1600" b="1" i="0" u="none" strike="noStrike" dirty="0">
                          <a:solidFill>
                            <a:srgbClr val="FF0000"/>
                          </a:solidFill>
                          <a:effectLst/>
                          <a:latin typeface="Arial Narrow" panose="020B0606020202030204" pitchFamily="34" charset="0"/>
                        </a:rPr>
                        <a:t>253</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600" b="1" i="0" u="none" strike="noStrike" dirty="0">
                          <a:solidFill>
                            <a:srgbClr val="FF0000"/>
                          </a:solidFill>
                          <a:effectLst/>
                          <a:latin typeface="Arial Narrow" panose="020B0606020202030204" pitchFamily="34" charset="0"/>
                        </a:rPr>
                        <a:t>222</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l" fontAlgn="t">
                        <a:spcBef>
                          <a:spcPts val="0"/>
                        </a:spcBef>
                        <a:spcAft>
                          <a:spcPts val="0"/>
                        </a:spcAft>
                      </a:pP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600" b="1" i="0" u="none" strike="noStrike" dirty="0">
                          <a:solidFill>
                            <a:schemeClr val="tx1"/>
                          </a:solidFill>
                          <a:effectLst/>
                          <a:latin typeface="Arial Narrow" panose="020B0606020202030204" pitchFamily="34" charset="0"/>
                        </a:rPr>
                        <a:t>Total</a:t>
                      </a:r>
                    </a:p>
                  </a:txBody>
                  <a:tcPr marL="68580" marR="68580" marT="9525" marB="0">
                    <a:lnL w="19050" cap="flat" cmpd="sng" algn="ctr">
                      <a:solidFill>
                        <a:schemeClr val="tx1"/>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D050"/>
                    </a:solidFill>
                  </a:tcPr>
                </a:tc>
                <a:tc>
                  <a:txBody>
                    <a:bodyPr/>
                    <a:lstStyle/>
                    <a:p>
                      <a:pPr algn="ctr" fontAlgn="ctr">
                        <a:spcBef>
                          <a:spcPts val="0"/>
                        </a:spcBef>
                        <a:spcAft>
                          <a:spcPts val="0"/>
                        </a:spcAft>
                      </a:pPr>
                      <a:r>
                        <a:rPr lang="en-US" sz="1600" b="1" i="0" u="none" strike="noStrike" dirty="0">
                          <a:solidFill>
                            <a:srgbClr val="FF0000"/>
                          </a:solidFill>
                          <a:effectLst/>
                          <a:latin typeface="Arial Narrow" panose="020B0606020202030204" pitchFamily="34" charset="0"/>
                        </a:rPr>
                        <a:t>44</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US" sz="1600" b="1" i="0" u="none" strike="noStrike" dirty="0">
                          <a:solidFill>
                            <a:srgbClr val="FF0000"/>
                          </a:solidFill>
                          <a:effectLst/>
                          <a:latin typeface="Arial Narrow" panose="020B0606020202030204" pitchFamily="34" charset="0"/>
                        </a:rPr>
                        <a:t>37</a:t>
                      </a:r>
                    </a:p>
                  </a:txBody>
                  <a:tcPr marL="68580" marR="68580" marT="9525" marB="0" anchor="ctr">
                    <a:lnL w="19050" cap="flat" cmpd="sng" algn="ctr">
                      <a:solidFill>
                        <a:srgbClr val="FFFF00"/>
                      </a:solidFill>
                      <a:prstDash val="solid"/>
                      <a:round/>
                      <a:headEnd type="none" w="med" len="med"/>
                      <a:tailEnd type="none" w="med" len="med"/>
                    </a:lnL>
                    <a:lnR w="19050" cap="flat" cmpd="sng" algn="ctr">
                      <a:solidFill>
                        <a:srgbClr val="FFFF00"/>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rgbClr val="FFFF00"/>
                      </a:solidFill>
                      <a:prstDash val="solid"/>
                      <a:round/>
                      <a:headEnd type="none" w="med" len="med"/>
                      <a:tailEnd type="none" w="med" len="med"/>
                    </a:lnB>
                    <a:solidFill>
                      <a:schemeClr val="tx1"/>
                    </a:solidFill>
                  </a:tcPr>
                </a:tc>
                <a:tc>
                  <a:txBody>
                    <a:bodyPr/>
                    <a:lstStyle/>
                    <a:p>
                      <a:pPr algn="ctr" fontAlgn="t">
                        <a:spcBef>
                          <a:spcPts val="0"/>
                        </a:spcBef>
                        <a:spcAft>
                          <a:spcPts val="0"/>
                        </a:spcAft>
                      </a:pP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rgbClr val="FFFF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t">
                        <a:spcBef>
                          <a:spcPts val="0"/>
                        </a:spcBef>
                        <a:spcAft>
                          <a:spcPts val="0"/>
                        </a:spcAft>
                      </a:pP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US" sz="1600" b="1" i="0" u="none" strike="noStrike" dirty="0">
                          <a:solidFill>
                            <a:srgbClr val="FF0000"/>
                          </a:solidFill>
                          <a:effectLst/>
                          <a:latin typeface="Arial Narrow" panose="020B0606020202030204" pitchFamily="34" charset="0"/>
                        </a:rPr>
                        <a:t>556</a:t>
                      </a: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FFFF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l" fontAlgn="t">
                        <a:spcBef>
                          <a:spcPts val="0"/>
                        </a:spcBef>
                        <a:spcAft>
                          <a:spcPts val="0"/>
                        </a:spcAft>
                      </a:pPr>
                      <a:endParaRPr lang="en-US" sz="1600" b="1" i="0" u="none" strike="noStrike" dirty="0">
                        <a:solidFill>
                          <a:schemeClr val="tx1"/>
                        </a:solidFill>
                        <a:effectLst/>
                        <a:latin typeface="Arial Narrow" panose="020B0606020202030204" pitchFamily="34" charset="0"/>
                      </a:endParaRPr>
                    </a:p>
                  </a:txBody>
                  <a:tcPr marL="68580" marR="68580" marT="9525"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723195"/>
                  </a:ext>
                </a:extLst>
              </a:tr>
            </a:tbl>
          </a:graphicData>
        </a:graphic>
      </p:graphicFrame>
      <p:graphicFrame>
        <p:nvGraphicFramePr>
          <p:cNvPr id="7" name="Table 6">
            <a:extLst>
              <a:ext uri="{FF2B5EF4-FFF2-40B4-BE49-F238E27FC236}">
                <a16:creationId xmlns:a16="http://schemas.microsoft.com/office/drawing/2014/main" id="{490C5DFE-0E73-48C2-95D2-5C59EF5256D5}"/>
              </a:ext>
            </a:extLst>
          </p:cNvPr>
          <p:cNvGraphicFramePr/>
          <p:nvPr/>
        </p:nvGraphicFramePr>
        <p:xfrm>
          <a:off x="396590" y="414770"/>
          <a:ext cx="11214050" cy="468000"/>
        </p:xfrm>
        <a:graphic>
          <a:graphicData uri="http://schemas.openxmlformats.org/drawingml/2006/table">
            <a:tbl>
              <a:tblPr firstRow="1" firstCol="1" bandRow="1">
                <a:tableStyleId>{5C22544A-7EE6-4342-B048-85BDC9FD1C3A}</a:tableStyleId>
              </a:tblPr>
              <a:tblGrid>
                <a:gridCol w="442678">
                  <a:extLst>
                    <a:ext uri="{9D8B030D-6E8A-4147-A177-3AD203B41FA5}">
                      <a16:colId xmlns:a16="http://schemas.microsoft.com/office/drawing/2014/main" val="3505055002"/>
                    </a:ext>
                  </a:extLst>
                </a:gridCol>
                <a:gridCol w="1620000">
                  <a:extLst>
                    <a:ext uri="{9D8B030D-6E8A-4147-A177-3AD203B41FA5}">
                      <a16:colId xmlns:a16="http://schemas.microsoft.com/office/drawing/2014/main" val="3845240083"/>
                    </a:ext>
                  </a:extLst>
                </a:gridCol>
                <a:gridCol w="1566400">
                  <a:extLst>
                    <a:ext uri="{9D8B030D-6E8A-4147-A177-3AD203B41FA5}">
                      <a16:colId xmlns:a16="http://schemas.microsoft.com/office/drawing/2014/main" val="670794184"/>
                    </a:ext>
                  </a:extLst>
                </a:gridCol>
                <a:gridCol w="1464243">
                  <a:extLst>
                    <a:ext uri="{9D8B030D-6E8A-4147-A177-3AD203B41FA5}">
                      <a16:colId xmlns:a16="http://schemas.microsoft.com/office/drawing/2014/main" val="3021109433"/>
                    </a:ext>
                  </a:extLst>
                </a:gridCol>
                <a:gridCol w="1464243">
                  <a:extLst>
                    <a:ext uri="{9D8B030D-6E8A-4147-A177-3AD203B41FA5}">
                      <a16:colId xmlns:a16="http://schemas.microsoft.com/office/drawing/2014/main" val="1209992828"/>
                    </a:ext>
                  </a:extLst>
                </a:gridCol>
                <a:gridCol w="1464243">
                  <a:extLst>
                    <a:ext uri="{9D8B030D-6E8A-4147-A177-3AD203B41FA5}">
                      <a16:colId xmlns:a16="http://schemas.microsoft.com/office/drawing/2014/main" val="3786117907"/>
                    </a:ext>
                  </a:extLst>
                </a:gridCol>
                <a:gridCol w="1464243">
                  <a:extLst>
                    <a:ext uri="{9D8B030D-6E8A-4147-A177-3AD203B41FA5}">
                      <a16:colId xmlns:a16="http://schemas.microsoft.com/office/drawing/2014/main" val="2220452927"/>
                    </a:ext>
                  </a:extLst>
                </a:gridCol>
                <a:gridCol w="864000">
                  <a:extLst>
                    <a:ext uri="{9D8B030D-6E8A-4147-A177-3AD203B41FA5}">
                      <a16:colId xmlns:a16="http://schemas.microsoft.com/office/drawing/2014/main" val="74622124"/>
                    </a:ext>
                  </a:extLst>
                </a:gridCol>
                <a:gridCol w="864000">
                  <a:extLst>
                    <a:ext uri="{9D8B030D-6E8A-4147-A177-3AD203B41FA5}">
                      <a16:colId xmlns:a16="http://schemas.microsoft.com/office/drawing/2014/main" val="3233643670"/>
                    </a:ext>
                  </a:extLst>
                </a:gridCol>
              </a:tblGrid>
              <a:tr h="468000">
                <a:tc>
                  <a:txBody>
                    <a:bodyPr/>
                    <a:lstStyle/>
                    <a:p>
                      <a:pPr algn="ctr" fontAlgn="ctr">
                        <a:spcBef>
                          <a:spcPts val="0"/>
                        </a:spcBef>
                        <a:spcAft>
                          <a:spcPts val="0"/>
                        </a:spcAft>
                      </a:pPr>
                      <a:r>
                        <a:rPr lang="en-US" sz="1200" b="0" i="0" u="none" strike="noStrike" dirty="0">
                          <a:effectLst/>
                          <a:latin typeface="Arial" panose="020B0604020202020204" pitchFamily="34" charset="0"/>
                        </a:rPr>
                        <a:t>No</a:t>
                      </a:r>
                    </a:p>
                  </a:txBody>
                  <a:tcPr marL="68580" marR="6858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spcBef>
                          <a:spcPts val="0"/>
                        </a:spcBef>
                        <a:spcAft>
                          <a:spcPts val="0"/>
                        </a:spcAft>
                      </a:pPr>
                      <a:r>
                        <a:rPr lang="en-US" sz="1600" u="none" strike="noStrike" dirty="0">
                          <a:effectLst/>
                        </a:rPr>
                        <a:t>SPORT</a:t>
                      </a:r>
                      <a:endParaRPr lang="en-US" sz="1600" b="0" i="0" u="none" strike="noStrike" dirty="0">
                        <a:effectLst/>
                        <a:latin typeface="Arial" panose="020B0604020202020204" pitchFamily="34" charset="0"/>
                      </a:endParaRPr>
                    </a:p>
                  </a:txBody>
                  <a:tcPr marL="68580" marR="6858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spcBef>
                          <a:spcPts val="0"/>
                        </a:spcBef>
                        <a:spcAft>
                          <a:spcPts val="0"/>
                        </a:spcAft>
                      </a:pPr>
                      <a:r>
                        <a:rPr lang="en-AU" sz="1300" u="none" strike="noStrike" dirty="0">
                          <a:effectLst/>
                        </a:rPr>
                        <a:t>Team Participate</a:t>
                      </a:r>
                    </a:p>
                    <a:p>
                      <a:pPr algn="ctr" fontAlgn="ctr">
                        <a:spcBef>
                          <a:spcPts val="0"/>
                        </a:spcBef>
                        <a:spcAft>
                          <a:spcPts val="0"/>
                        </a:spcAft>
                      </a:pPr>
                      <a:r>
                        <a:rPr lang="en-AU" sz="1300" u="none" strike="noStrike" dirty="0">
                          <a:effectLst/>
                        </a:rPr>
                        <a:t> (entry by sport) (√)</a:t>
                      </a:r>
                      <a:endParaRPr lang="en-AU" sz="1300" b="0" i="0" u="none" strike="noStrike" dirty="0">
                        <a:effectLst/>
                        <a:latin typeface="Arial" panose="020B0604020202020204" pitchFamily="34" charset="0"/>
                      </a:endParaRPr>
                    </a:p>
                  </a:txBody>
                  <a:tcPr marL="68580" marR="6858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spcBef>
                          <a:spcPts val="0"/>
                        </a:spcBef>
                        <a:spcAft>
                          <a:spcPts val="0"/>
                        </a:spcAft>
                      </a:pPr>
                      <a:r>
                        <a:rPr lang="en-US" sz="1300" u="none" strike="noStrike" dirty="0">
                          <a:effectLst/>
                        </a:rPr>
                        <a:t>Maximum number allowed- Athletes</a:t>
                      </a:r>
                      <a:endParaRPr lang="en-US" sz="1300" b="0" i="0" u="none" strike="noStrike" dirty="0">
                        <a:effectLst/>
                        <a:latin typeface="Arial" panose="020B0604020202020204" pitchFamily="34" charset="0"/>
                      </a:endParaRPr>
                    </a:p>
                  </a:txBody>
                  <a:tcPr marL="68580" marR="6858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AU" sz="1300" u="none" strike="noStrike" dirty="0">
                          <a:effectLst/>
                        </a:rPr>
                        <a:t>Total Athletes</a:t>
                      </a:r>
                    </a:p>
                    <a:p>
                      <a:pPr algn="ctr" fontAlgn="ctr">
                        <a:spcBef>
                          <a:spcPts val="0"/>
                        </a:spcBef>
                        <a:spcAft>
                          <a:spcPts val="0"/>
                        </a:spcAft>
                      </a:pPr>
                      <a:r>
                        <a:rPr lang="en-AU" sz="1300" u="none" strike="noStrike" dirty="0">
                          <a:effectLst/>
                        </a:rPr>
                        <a:t>(entry by numbers)</a:t>
                      </a:r>
                      <a:endParaRPr lang="en-AU" sz="1300" b="0" i="0" u="none" strike="noStrike" dirty="0">
                        <a:effectLst/>
                        <a:latin typeface="Arial" panose="020B0604020202020204" pitchFamily="34" charset="0"/>
                      </a:endParaRPr>
                    </a:p>
                  </a:txBody>
                  <a:tcPr marL="68580" marR="6858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ctr">
                        <a:spcBef>
                          <a:spcPts val="0"/>
                        </a:spcBef>
                        <a:spcAft>
                          <a:spcPts val="0"/>
                        </a:spcAft>
                      </a:pPr>
                      <a:r>
                        <a:rPr lang="en-US" sz="1300" u="none" strike="noStrike" dirty="0">
                          <a:effectLst/>
                        </a:rPr>
                        <a:t>Maximum number allowed -Officials</a:t>
                      </a:r>
                      <a:endParaRPr lang="en-US" sz="1300" b="0" i="0" u="none" strike="noStrike" dirty="0">
                        <a:effectLst/>
                        <a:latin typeface="Arial" panose="020B0604020202020204" pitchFamily="34" charset="0"/>
                      </a:endParaRPr>
                    </a:p>
                  </a:txBody>
                  <a:tcPr marL="68580" marR="6858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fontAlgn="ctr">
                        <a:spcBef>
                          <a:spcPts val="0"/>
                        </a:spcBef>
                        <a:spcAft>
                          <a:spcPts val="0"/>
                        </a:spcAft>
                      </a:pPr>
                      <a:r>
                        <a:rPr lang="en-AU" sz="1300" u="none" strike="noStrike" dirty="0">
                          <a:effectLst/>
                        </a:rPr>
                        <a:t>Total Officials</a:t>
                      </a:r>
                    </a:p>
                    <a:p>
                      <a:pPr algn="ctr" fontAlgn="ctr">
                        <a:spcBef>
                          <a:spcPts val="0"/>
                        </a:spcBef>
                        <a:spcAft>
                          <a:spcPts val="0"/>
                        </a:spcAft>
                      </a:pPr>
                      <a:r>
                        <a:rPr lang="en-AU" sz="1300" u="none" strike="noStrike" dirty="0">
                          <a:effectLst/>
                        </a:rPr>
                        <a:t>(entry by numbers)</a:t>
                      </a:r>
                      <a:endParaRPr lang="en-AU" sz="1300" b="0" i="0" u="none" strike="noStrike" dirty="0">
                        <a:effectLst/>
                        <a:latin typeface="Arial" panose="020B0604020202020204" pitchFamily="34" charset="0"/>
                      </a:endParaRPr>
                    </a:p>
                  </a:txBody>
                  <a:tcPr marL="68580" marR="68580" marT="9525"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solidFill>
                            <a:schemeClr val="bg1"/>
                          </a:solidFill>
                          <a:effectLst/>
                        </a:rPr>
                        <a:t>Sport </a:t>
                      </a:r>
                    </a:p>
                    <a:p>
                      <a:pPr algn="ctr" fontAlgn="ctr">
                        <a:spcBef>
                          <a:spcPts val="0"/>
                        </a:spcBef>
                        <a:spcAft>
                          <a:spcPts val="0"/>
                        </a:spcAft>
                      </a:pPr>
                      <a:r>
                        <a:rPr lang="en-US" sz="1300" u="none" strike="noStrike" dirty="0">
                          <a:solidFill>
                            <a:schemeClr val="bg1"/>
                          </a:solidFill>
                          <a:effectLst/>
                        </a:rPr>
                        <a:t>Maximum</a:t>
                      </a:r>
                    </a:p>
                  </a:txBody>
                  <a:tcPr marL="68580" marR="6858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u="none" strike="noStrike" dirty="0">
                          <a:solidFill>
                            <a:schemeClr val="bg1"/>
                          </a:solidFill>
                          <a:effectLst/>
                        </a:rPr>
                        <a:t>Sport Team</a:t>
                      </a:r>
                      <a:endParaRPr lang="en-US" sz="1300" b="0" i="0" u="none" strike="noStrike" dirty="0">
                        <a:effectLst/>
                        <a:latin typeface="Arial" panose="020B0604020202020204" pitchFamily="34" charset="0"/>
                      </a:endParaRPr>
                    </a:p>
                  </a:txBody>
                  <a:tcPr marL="68580" marR="68580" marT="9525"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152402342"/>
                  </a:ext>
                </a:extLst>
              </a:tr>
            </a:tbl>
          </a:graphicData>
        </a:graphic>
      </p:graphicFrame>
    </p:spTree>
    <p:extLst>
      <p:ext uri="{BB962C8B-B14F-4D97-AF65-F5344CB8AC3E}">
        <p14:creationId xmlns:p14="http://schemas.microsoft.com/office/powerpoint/2010/main" val="309636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7196201"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National Federation Workshop</a:t>
            </a:r>
          </a:p>
        </p:txBody>
      </p:sp>
      <p:sp>
        <p:nvSpPr>
          <p:cNvPr id="5" name="Rectangle 4"/>
          <p:cNvSpPr/>
          <p:nvPr/>
        </p:nvSpPr>
        <p:spPr>
          <a:xfrm>
            <a:off x="870185" y="5062392"/>
            <a:ext cx="10148577"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000" b="1" dirty="0">
                <a:ln/>
                <a:solidFill>
                  <a:srgbClr val="FF0000"/>
                </a:solidFill>
              </a:rPr>
              <a:t>Welcome Remarks: Tony Green – Vice President, PNG Olympic Committee</a:t>
            </a:r>
          </a:p>
        </p:txBody>
      </p:sp>
    </p:spTree>
    <p:extLst>
      <p:ext uri="{BB962C8B-B14F-4D97-AF65-F5344CB8AC3E}">
        <p14:creationId xmlns:p14="http://schemas.microsoft.com/office/powerpoint/2010/main" val="757574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B76DD-D316-4445-B09E-83F7C16A1B75}"/>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4" name="TextBox 3">
            <a:extLst>
              <a:ext uri="{FF2B5EF4-FFF2-40B4-BE49-F238E27FC236}">
                <a16:creationId xmlns:a16="http://schemas.microsoft.com/office/drawing/2014/main" id="{8D85E2BC-62A6-4A34-AA65-54743C515835}"/>
              </a:ext>
            </a:extLst>
          </p:cNvPr>
          <p:cNvSpPr txBox="1"/>
          <p:nvPr/>
        </p:nvSpPr>
        <p:spPr>
          <a:xfrm>
            <a:off x="3773338" y="658791"/>
            <a:ext cx="3893574" cy="369332"/>
          </a:xfrm>
          <a:prstGeom prst="rect">
            <a:avLst/>
          </a:prstGeom>
          <a:noFill/>
        </p:spPr>
        <p:txBody>
          <a:bodyPr wrap="square" rtlCol="0">
            <a:spAutoFit/>
          </a:bodyPr>
          <a:lstStyle/>
          <a:p>
            <a:pPr algn="ctr"/>
            <a:r>
              <a:rPr lang="en-AU" dirty="0">
                <a:latin typeface="Britannic Bold" panose="020B0903060703020204" pitchFamily="34" charset="0"/>
              </a:rPr>
              <a:t>Award – Sport Medal Allocation</a:t>
            </a:r>
          </a:p>
        </p:txBody>
      </p:sp>
      <p:sp>
        <p:nvSpPr>
          <p:cNvPr id="2" name="Rectangle 1">
            <a:extLst>
              <a:ext uri="{FF2B5EF4-FFF2-40B4-BE49-F238E27FC236}">
                <a16:creationId xmlns:a16="http://schemas.microsoft.com/office/drawing/2014/main" id="{34FBDD8C-15B5-4B52-87F0-52EE2FE2723A}"/>
              </a:ext>
            </a:extLst>
          </p:cNvPr>
          <p:cNvSpPr>
            <a:spLocks noChangeArrowheads="1"/>
          </p:cNvSpPr>
          <p:nvPr/>
        </p:nvSpPr>
        <p:spPr bwMode="auto">
          <a:xfrm>
            <a:off x="-3271676" y="-7758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MENS</a:t>
            </a: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1CA0F3C4-172F-4301-993A-E2A12E237FF2}"/>
              </a:ext>
            </a:extLst>
          </p:cNvPr>
          <p:cNvGraphicFramePr/>
          <p:nvPr>
            <p:extLst>
              <p:ext uri="{D42A27DB-BD31-4B8C-83A1-F6EECF244321}">
                <p14:modId xmlns:p14="http://schemas.microsoft.com/office/powerpoint/2010/main" val="498459742"/>
              </p:ext>
            </p:extLst>
          </p:nvPr>
        </p:nvGraphicFramePr>
        <p:xfrm>
          <a:off x="0" y="1576482"/>
          <a:ext cx="12192002" cy="5281514"/>
        </p:xfrm>
        <a:graphic>
          <a:graphicData uri="http://schemas.openxmlformats.org/drawingml/2006/table">
            <a:tbl>
              <a:tblPr firstRow="1" firstCol="1" bandRow="1">
                <a:tableStyleId>{5C22544A-7EE6-4342-B048-85BDC9FD1C3A}</a:tableStyleId>
              </a:tblPr>
              <a:tblGrid>
                <a:gridCol w="625054">
                  <a:extLst>
                    <a:ext uri="{9D8B030D-6E8A-4147-A177-3AD203B41FA5}">
                      <a16:colId xmlns:a16="http://schemas.microsoft.com/office/drawing/2014/main" val="3961317226"/>
                    </a:ext>
                  </a:extLst>
                </a:gridCol>
                <a:gridCol w="3296991">
                  <a:extLst>
                    <a:ext uri="{9D8B030D-6E8A-4147-A177-3AD203B41FA5}">
                      <a16:colId xmlns:a16="http://schemas.microsoft.com/office/drawing/2014/main" val="1522608033"/>
                    </a:ext>
                  </a:extLst>
                </a:gridCol>
                <a:gridCol w="961623">
                  <a:extLst>
                    <a:ext uri="{9D8B030D-6E8A-4147-A177-3AD203B41FA5}">
                      <a16:colId xmlns:a16="http://schemas.microsoft.com/office/drawing/2014/main" val="3800475583"/>
                    </a:ext>
                  </a:extLst>
                </a:gridCol>
                <a:gridCol w="961623">
                  <a:extLst>
                    <a:ext uri="{9D8B030D-6E8A-4147-A177-3AD203B41FA5}">
                      <a16:colId xmlns:a16="http://schemas.microsoft.com/office/drawing/2014/main" val="1455700677"/>
                    </a:ext>
                  </a:extLst>
                </a:gridCol>
                <a:gridCol w="1105866">
                  <a:extLst>
                    <a:ext uri="{9D8B030D-6E8A-4147-A177-3AD203B41FA5}">
                      <a16:colId xmlns:a16="http://schemas.microsoft.com/office/drawing/2014/main" val="1452248470"/>
                    </a:ext>
                  </a:extLst>
                </a:gridCol>
                <a:gridCol w="961623">
                  <a:extLst>
                    <a:ext uri="{9D8B030D-6E8A-4147-A177-3AD203B41FA5}">
                      <a16:colId xmlns:a16="http://schemas.microsoft.com/office/drawing/2014/main" val="1044881360"/>
                    </a:ext>
                  </a:extLst>
                </a:gridCol>
                <a:gridCol w="288487">
                  <a:extLst>
                    <a:ext uri="{9D8B030D-6E8A-4147-A177-3AD203B41FA5}">
                      <a16:colId xmlns:a16="http://schemas.microsoft.com/office/drawing/2014/main" val="133411101"/>
                    </a:ext>
                  </a:extLst>
                </a:gridCol>
                <a:gridCol w="961623">
                  <a:extLst>
                    <a:ext uri="{9D8B030D-6E8A-4147-A177-3AD203B41FA5}">
                      <a16:colId xmlns:a16="http://schemas.microsoft.com/office/drawing/2014/main" val="2065765305"/>
                    </a:ext>
                  </a:extLst>
                </a:gridCol>
                <a:gridCol w="961623">
                  <a:extLst>
                    <a:ext uri="{9D8B030D-6E8A-4147-A177-3AD203B41FA5}">
                      <a16:colId xmlns:a16="http://schemas.microsoft.com/office/drawing/2014/main" val="641425006"/>
                    </a:ext>
                  </a:extLst>
                </a:gridCol>
                <a:gridCol w="1105866">
                  <a:extLst>
                    <a:ext uri="{9D8B030D-6E8A-4147-A177-3AD203B41FA5}">
                      <a16:colId xmlns:a16="http://schemas.microsoft.com/office/drawing/2014/main" val="1168676268"/>
                    </a:ext>
                  </a:extLst>
                </a:gridCol>
                <a:gridCol w="961623">
                  <a:extLst>
                    <a:ext uri="{9D8B030D-6E8A-4147-A177-3AD203B41FA5}">
                      <a16:colId xmlns:a16="http://schemas.microsoft.com/office/drawing/2014/main" val="3830275517"/>
                    </a:ext>
                  </a:extLst>
                </a:gridCol>
              </a:tblGrid>
              <a:tr h="350752">
                <a:tc>
                  <a:txBody>
                    <a:bodyPr/>
                    <a:lstStyle/>
                    <a:p>
                      <a:pPr algn="ctr" fontAlgn="ctr">
                        <a:lnSpc>
                          <a:spcPct val="107000"/>
                        </a:lnSpc>
                        <a:spcBef>
                          <a:spcPts val="0"/>
                        </a:spcBef>
                        <a:spcAft>
                          <a:spcPts val="800"/>
                        </a:spcAft>
                      </a:pPr>
                      <a:endParaRPr lang="en-AU" sz="1800" b="0" i="0" u="none" strike="noStrike" dirty="0">
                        <a:solidFill>
                          <a:schemeClr val="bg1"/>
                        </a:solidFill>
                        <a:effectLst/>
                        <a:latin typeface="Arial Narrow" panose="020B0606020202030204" pitchFamily="34" charset="0"/>
                      </a:endParaRPr>
                    </a:p>
                  </a:txBody>
                  <a:tcPr marL="87668" marR="87668" marT="121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a:txBody>
                    <a:bodyPr/>
                    <a:lstStyle/>
                    <a:p>
                      <a:pPr algn="ctr" fontAlgn="ctr">
                        <a:lnSpc>
                          <a:spcPct val="107000"/>
                        </a:lnSpc>
                        <a:spcBef>
                          <a:spcPts val="0"/>
                        </a:spcBef>
                        <a:spcAft>
                          <a:spcPts val="800"/>
                        </a:spcAft>
                      </a:pPr>
                      <a:endParaRPr lang="en-AU" sz="1800" b="0" i="0" u="none" strike="noStrike" dirty="0">
                        <a:solidFill>
                          <a:schemeClr val="bg1"/>
                        </a:solidFill>
                        <a:effectLst/>
                        <a:latin typeface="Arial Narrow" panose="020B0606020202030204" pitchFamily="34" charset="0"/>
                      </a:endParaRPr>
                    </a:p>
                  </a:txBody>
                  <a:tcPr marL="87668" marR="87668" marT="121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gridSpan="4">
                  <a:txBody>
                    <a:bodyPr/>
                    <a:lstStyle/>
                    <a:p>
                      <a:pPr algn="ctr" fontAlgn="b">
                        <a:lnSpc>
                          <a:spcPct val="107000"/>
                        </a:lnSpc>
                        <a:spcBef>
                          <a:spcPts val="0"/>
                        </a:spcBef>
                        <a:spcAft>
                          <a:spcPts val="800"/>
                        </a:spcAft>
                      </a:pPr>
                      <a:r>
                        <a:rPr lang="en-AU" sz="1800" b="1" i="0" u="none" strike="noStrike" dirty="0">
                          <a:solidFill>
                            <a:schemeClr val="bg1"/>
                          </a:solidFill>
                          <a:effectLst/>
                          <a:latin typeface="Arial Narrow" panose="020B0606020202030204" pitchFamily="34" charset="0"/>
                        </a:rPr>
                        <a:t>MENS</a:t>
                      </a:r>
                    </a:p>
                  </a:txBody>
                  <a:tcPr marL="87668" marR="87668" marT="121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07000"/>
                        </a:lnSpc>
                        <a:spcBef>
                          <a:spcPts val="0"/>
                        </a:spcBef>
                        <a:spcAft>
                          <a:spcPts val="800"/>
                        </a:spcAft>
                      </a:pPr>
                      <a:endParaRPr lang="en-AU" sz="1800" b="0" i="0" u="none" strike="noStrike" dirty="0">
                        <a:solidFill>
                          <a:schemeClr val="bg1"/>
                        </a:solidFill>
                        <a:effectLst/>
                        <a:latin typeface="Arial Narrow" panose="020B0606020202030204" pitchFamily="34" charset="0"/>
                      </a:endParaRPr>
                    </a:p>
                  </a:txBody>
                  <a:tcPr marL="87668" marR="87668" marT="121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gridSpan="4">
                  <a:txBody>
                    <a:bodyPr/>
                    <a:lstStyle/>
                    <a:p>
                      <a:pPr algn="ctr" fontAlgn="b">
                        <a:lnSpc>
                          <a:spcPct val="107000"/>
                        </a:lnSpc>
                        <a:spcBef>
                          <a:spcPts val="0"/>
                        </a:spcBef>
                        <a:spcAft>
                          <a:spcPts val="800"/>
                        </a:spcAft>
                      </a:pPr>
                      <a:r>
                        <a:rPr lang="en-AU" sz="1800" b="1" i="0" u="none" strike="noStrike" dirty="0">
                          <a:solidFill>
                            <a:schemeClr val="bg1"/>
                          </a:solidFill>
                          <a:effectLst/>
                          <a:latin typeface="Arial Narrow" panose="020B0606020202030204" pitchFamily="34" charset="0"/>
                        </a:rPr>
                        <a:t>WOMENS</a:t>
                      </a:r>
                    </a:p>
                  </a:txBody>
                  <a:tcPr marL="87668" marR="87668" marT="12176"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hMerge="1">
                  <a:txBody>
                    <a:bodyPr/>
                    <a:lstStyle/>
                    <a:p>
                      <a:pPr algn="ctr" fontAlgn="b">
                        <a:lnSpc>
                          <a:spcPct val="107000"/>
                        </a:lnSpc>
                        <a:spcBef>
                          <a:spcPts val="0"/>
                        </a:spcBef>
                        <a:spcAft>
                          <a:spcPts val="800"/>
                        </a:spcAft>
                      </a:pPr>
                      <a:endParaRPr lang="en-AU" sz="1800" b="1" i="0" u="none" strike="noStrike" dirty="0">
                        <a:solidFill>
                          <a:schemeClr val="tx1"/>
                        </a:solidFill>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fontAlgn="b">
                        <a:lnSpc>
                          <a:spcPct val="107000"/>
                        </a:lnSpc>
                        <a:spcBef>
                          <a:spcPts val="0"/>
                        </a:spcBef>
                        <a:spcAft>
                          <a:spcPts val="800"/>
                        </a:spcAft>
                      </a:pPr>
                      <a:endParaRPr lang="en-AU" sz="1800" b="1" i="0" u="none" strike="noStrike" dirty="0">
                        <a:solidFill>
                          <a:schemeClr val="tx1"/>
                        </a:solidFill>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pPr algn="ctr" fontAlgn="b">
                        <a:lnSpc>
                          <a:spcPct val="107000"/>
                        </a:lnSpc>
                        <a:spcBef>
                          <a:spcPts val="0"/>
                        </a:spcBef>
                        <a:spcAft>
                          <a:spcPts val="800"/>
                        </a:spcAft>
                      </a:pPr>
                      <a:endParaRPr lang="en-AU" sz="1800" b="1" i="0" u="none" strike="noStrike" dirty="0">
                        <a:solidFill>
                          <a:schemeClr val="tx1"/>
                        </a:solidFill>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452192104"/>
                  </a:ext>
                </a:extLst>
              </a:tr>
              <a:tr h="405616">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No</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800" b="1" u="none" strike="noStrike" dirty="0">
                          <a:effectLst/>
                          <a:latin typeface="Arial Narrow" panose="020B0606020202030204" pitchFamily="34" charset="0"/>
                        </a:rPr>
                        <a:t>Team Sport</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Gold</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Silver</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Bronze</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50000"/>
                      </a:schemeClr>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Total</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Gold</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Silver</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Bronze</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Total</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702392"/>
                  </a:ext>
                </a:extLst>
              </a:tr>
              <a:tr h="41309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1</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Basketball </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36</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36</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2975988"/>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2</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Beach Volleyball </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a:effectLst/>
                          <a:latin typeface="Arial Narrow" panose="020B0606020202030204" pitchFamily="34" charset="0"/>
                        </a:rPr>
                        <a:t>2</a:t>
                      </a:r>
                      <a:endParaRPr lang="en-AU" sz="1800" b="0" i="0" u="none" strike="noStrike">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6</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6</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4596413"/>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3</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Cricket </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45</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996033542"/>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4</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Hockey</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18</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18</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18</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54</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18</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18</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18</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54</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5772126"/>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5</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Netball</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 </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 </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 </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45</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420554"/>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6</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Rugby League 9's</a:t>
                      </a:r>
                      <a:endParaRPr lang="en-AU" sz="1800" b="1" i="0" u="none" strike="noStrike" dirty="0">
                        <a:effectLst/>
                        <a:latin typeface="Arial Narrow" panose="020B0606020202030204" pitchFamily="34" charset="0"/>
                      </a:endParaRPr>
                    </a:p>
                  </a:txBody>
                  <a:tcPr marL="87668" marR="87668" marT="12176"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15</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45</a:t>
                      </a: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5382121"/>
                  </a:ext>
                </a:extLst>
              </a:tr>
              <a:tr h="413090">
                <a:tc>
                  <a:txBody>
                    <a:bodyPr/>
                    <a:lstStyle/>
                    <a:p>
                      <a:pPr algn="ctr" fontAlgn="ctr">
                        <a:lnSpc>
                          <a:spcPct val="107000"/>
                        </a:lnSpc>
                        <a:spcBef>
                          <a:spcPts val="0"/>
                        </a:spcBef>
                        <a:spcAft>
                          <a:spcPts val="800"/>
                        </a:spcAft>
                      </a:pPr>
                      <a:r>
                        <a:rPr lang="en-AU" sz="1800" u="none" strike="noStrike">
                          <a:solidFill>
                            <a:schemeClr val="tx1"/>
                          </a:solidFill>
                          <a:effectLst/>
                          <a:latin typeface="Arial Narrow" panose="020B0606020202030204" pitchFamily="34" charset="0"/>
                        </a:rPr>
                        <a:t>7</a:t>
                      </a:r>
                      <a:endParaRPr lang="en-AU" sz="1800" b="0" i="0" u="none" strike="noStrike">
                        <a:solidFill>
                          <a:schemeClr val="tx1"/>
                        </a:solidFill>
                        <a:effectLst/>
                        <a:latin typeface="Arial Narrow" panose="020B0606020202030204" pitchFamily="34" charset="0"/>
                      </a:endParaRPr>
                    </a:p>
                  </a:txBody>
                  <a:tcPr marL="87668" marR="87668" marT="12176"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solidFill>
                            <a:schemeClr val="tx1"/>
                          </a:solidFill>
                          <a:effectLst/>
                          <a:latin typeface="Arial Narrow" panose="020B0606020202030204" pitchFamily="34" charset="0"/>
                        </a:rPr>
                        <a:t>Rugby Union 7's</a:t>
                      </a:r>
                      <a:endParaRPr lang="en-AU" sz="1800" b="1" i="0" u="none" strike="noStrike" dirty="0">
                        <a:solidFill>
                          <a:schemeClr val="tx1"/>
                        </a:solidFill>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45</a:t>
                      </a:r>
                      <a:endParaRPr lang="en-AU" sz="1800" b="0" i="0" u="none" strike="noStrike" dirty="0">
                        <a:solidFill>
                          <a:schemeClr val="tx1"/>
                        </a:solidFill>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solidFill>
                          <a:schemeClr val="tx1"/>
                        </a:solidFill>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45</a:t>
                      </a:r>
                      <a:endParaRPr lang="en-AU" sz="1800" b="0" i="0" u="none" strike="noStrike" dirty="0">
                        <a:solidFill>
                          <a:schemeClr val="tx1"/>
                        </a:solidFill>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0981865"/>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8</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Soccer</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66</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22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66</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2334971"/>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9</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Touch Football</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14</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14</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14</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42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14</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14</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14</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42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149189"/>
                  </a:ext>
                </a:extLst>
              </a:tr>
              <a:tr h="41309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10</a:t>
                      </a:r>
                      <a:endParaRPr lang="en-AU" sz="1800" b="0" i="0" u="none" strike="noStrike">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Volleyball</a:t>
                      </a:r>
                      <a:endParaRPr lang="en-AU" sz="18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36</a:t>
                      </a: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b="0" i="0" u="none" strike="noStrike" dirty="0">
                          <a:effectLst/>
                          <a:latin typeface="Arial Narrow" panose="020B0606020202030204" pitchFamily="34" charset="0"/>
                        </a:rPr>
                        <a:t>36</a:t>
                      </a: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6885262"/>
                  </a:ext>
                </a:extLst>
              </a:tr>
              <a:tr h="394246">
                <a:tc>
                  <a:txBody>
                    <a:bodyPr/>
                    <a:lstStyle/>
                    <a:p>
                      <a:pPr algn="ctr" fontAlgn="ctr">
                        <a:lnSpc>
                          <a:spcPct val="107000"/>
                        </a:lnSpc>
                        <a:spcBef>
                          <a:spcPts val="0"/>
                        </a:spcBef>
                        <a:spcAft>
                          <a:spcPts val="800"/>
                        </a:spcAft>
                      </a:pPr>
                      <a:r>
                        <a:rPr lang="en-AU" sz="2000" b="1" u="none" strike="noStrike" dirty="0">
                          <a:effectLst/>
                          <a:latin typeface="Arial Narrow" panose="020B0606020202030204" pitchFamily="34" charset="0"/>
                        </a:rPr>
                        <a:t> </a:t>
                      </a:r>
                      <a:endParaRPr lang="en-AU" sz="20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ct val="107000"/>
                        </a:lnSpc>
                        <a:spcBef>
                          <a:spcPts val="0"/>
                        </a:spcBef>
                        <a:spcAft>
                          <a:spcPts val="800"/>
                        </a:spcAft>
                      </a:pPr>
                      <a:r>
                        <a:rPr lang="en-AU" sz="2000" b="1" u="none" strike="noStrike" dirty="0">
                          <a:effectLst/>
                          <a:latin typeface="Arial Narrow" panose="020B0606020202030204" pitchFamily="34" charset="0"/>
                        </a:rPr>
                        <a:t>Total</a:t>
                      </a:r>
                      <a:endParaRPr lang="en-AU" sz="2000" b="1"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125</a:t>
                      </a:r>
                      <a:endParaRPr lang="en-AU" sz="2000" b="1"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125</a:t>
                      </a:r>
                      <a:endParaRPr lang="en-AU" sz="2000" b="1"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125</a:t>
                      </a:r>
                      <a:endParaRPr lang="en-AU" sz="2000" b="1"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lnSpc>
                          <a:spcPct val="107000"/>
                        </a:lnSpc>
                        <a:spcBef>
                          <a:spcPts val="0"/>
                        </a:spcBef>
                        <a:spcAft>
                          <a:spcPts val="800"/>
                        </a:spcAft>
                      </a:pPr>
                      <a:r>
                        <a:rPr lang="en-AU" sz="2000" b="1" i="0" u="none" strike="noStrike" dirty="0">
                          <a:effectLst/>
                          <a:latin typeface="Arial Narrow" panose="020B0606020202030204" pitchFamily="34" charset="0"/>
                        </a:rPr>
                        <a:t>375</a:t>
                      </a: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07000"/>
                        </a:lnSpc>
                        <a:spcBef>
                          <a:spcPts val="0"/>
                        </a:spcBef>
                        <a:spcAft>
                          <a:spcPts val="800"/>
                        </a:spcAft>
                      </a:pPr>
                      <a:endParaRPr lang="en-AU" sz="2000" b="1" i="0" u="none" strike="noStrike" dirty="0">
                        <a:effectLst/>
                        <a:latin typeface="Arial Narrow" panose="020B0606020202030204" pitchFamily="34" charset="0"/>
                      </a:endParaRPr>
                    </a:p>
                  </a:txBody>
                  <a:tcPr marL="87668" marR="87668" marT="12176"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110</a:t>
                      </a:r>
                      <a:endParaRPr lang="en-AU" sz="2000" b="1"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110</a:t>
                      </a:r>
                      <a:endParaRPr lang="en-AU" sz="2000" b="1"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110</a:t>
                      </a:r>
                      <a:endParaRPr lang="en-AU" sz="2000" b="1"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lnSpc>
                          <a:spcPct val="107000"/>
                        </a:lnSpc>
                        <a:spcBef>
                          <a:spcPts val="0"/>
                        </a:spcBef>
                        <a:spcAft>
                          <a:spcPts val="800"/>
                        </a:spcAft>
                      </a:pPr>
                      <a:r>
                        <a:rPr lang="en-AU" sz="2000" b="1" u="none" strike="noStrike" dirty="0">
                          <a:effectLst/>
                          <a:latin typeface="Arial Narrow" panose="020B0606020202030204" pitchFamily="34" charset="0"/>
                        </a:rPr>
                        <a:t>330</a:t>
                      </a:r>
                      <a:endParaRPr lang="en-AU" sz="2000" b="1" i="0" u="none" strike="noStrike" dirty="0">
                        <a:effectLst/>
                        <a:latin typeface="Arial Narrow" panose="020B0606020202030204" pitchFamily="34" charset="0"/>
                      </a:endParaRPr>
                    </a:p>
                  </a:txBody>
                  <a:tcPr marL="125581" marR="125581" marT="17441"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99381191"/>
                  </a:ext>
                </a:extLst>
              </a:tr>
            </a:tbl>
          </a:graphicData>
        </a:graphic>
      </p:graphicFrame>
      <p:graphicFrame>
        <p:nvGraphicFramePr>
          <p:cNvPr id="3" name="Table 2">
            <a:extLst>
              <a:ext uri="{FF2B5EF4-FFF2-40B4-BE49-F238E27FC236}">
                <a16:creationId xmlns:a16="http://schemas.microsoft.com/office/drawing/2014/main" id="{D0FC30DF-EADF-4559-8075-E8E2BD297D14}"/>
              </a:ext>
            </a:extLst>
          </p:cNvPr>
          <p:cNvGraphicFramePr>
            <a:graphicFrameLocks noGrp="1"/>
          </p:cNvGraphicFramePr>
          <p:nvPr/>
        </p:nvGraphicFramePr>
        <p:xfrm>
          <a:off x="9672638" y="6515100"/>
          <a:ext cx="208280" cy="365760"/>
        </p:xfrm>
        <a:graphic>
          <a:graphicData uri="http://schemas.openxmlformats.org/drawingml/2006/table">
            <a:tbl>
              <a:tblPr/>
              <a:tblGrid>
                <a:gridCol w="208280">
                  <a:extLst>
                    <a:ext uri="{9D8B030D-6E8A-4147-A177-3AD203B41FA5}">
                      <a16:colId xmlns:a16="http://schemas.microsoft.com/office/drawing/2014/main" val="1491507759"/>
                    </a:ext>
                  </a:extLst>
                </a:gridCol>
              </a:tblGrid>
              <a:tr h="0">
                <a:tc>
                  <a:txBody>
                    <a:bodyPr/>
                    <a:lstStyle/>
                    <a:p>
                      <a:endParaRPr lang="en-AU"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829321263"/>
                  </a:ext>
                </a:extLst>
              </a:tr>
            </a:tbl>
          </a:graphicData>
        </a:graphic>
      </p:graphicFrame>
      <p:sp>
        <p:nvSpPr>
          <p:cNvPr id="8" name="TextBox 7">
            <a:extLst>
              <a:ext uri="{FF2B5EF4-FFF2-40B4-BE49-F238E27FC236}">
                <a16:creationId xmlns:a16="http://schemas.microsoft.com/office/drawing/2014/main" id="{E3CE8D2A-B317-4F3B-82A5-82C2E37A71A5}"/>
              </a:ext>
            </a:extLst>
          </p:cNvPr>
          <p:cNvSpPr txBox="1"/>
          <p:nvPr/>
        </p:nvSpPr>
        <p:spPr>
          <a:xfrm>
            <a:off x="3609620" y="1127138"/>
            <a:ext cx="4434242" cy="369332"/>
          </a:xfrm>
          <a:prstGeom prst="rect">
            <a:avLst/>
          </a:prstGeom>
          <a:noFill/>
        </p:spPr>
        <p:txBody>
          <a:bodyPr wrap="square" rtlCol="0">
            <a:spAutoFit/>
          </a:bodyPr>
          <a:lstStyle/>
          <a:p>
            <a:pPr algn="ctr"/>
            <a:r>
              <a:rPr lang="en-AU" dirty="0">
                <a:latin typeface="Britannic Bold" panose="020B0903060703020204" pitchFamily="34" charset="0"/>
              </a:rPr>
              <a:t>TEAM SPORT MEDAL ALLOCATION</a:t>
            </a:r>
          </a:p>
        </p:txBody>
      </p:sp>
      <p:sp>
        <p:nvSpPr>
          <p:cNvPr id="11" name="TextBox 10">
            <a:extLst>
              <a:ext uri="{FF2B5EF4-FFF2-40B4-BE49-F238E27FC236}">
                <a16:creationId xmlns:a16="http://schemas.microsoft.com/office/drawing/2014/main" id="{A190C5FF-FEBD-451C-8FDE-CE400853017F}"/>
              </a:ext>
            </a:extLst>
          </p:cNvPr>
          <p:cNvSpPr txBox="1"/>
          <p:nvPr/>
        </p:nvSpPr>
        <p:spPr>
          <a:xfrm>
            <a:off x="9534076" y="6221326"/>
            <a:ext cx="1764000" cy="373436"/>
          </a:xfrm>
          <a:prstGeom prst="rect">
            <a:avLst/>
          </a:prstGeom>
          <a:solidFill>
            <a:schemeClr val="accent4">
              <a:lumMod val="75000"/>
            </a:schemeClr>
          </a:solidFill>
        </p:spPr>
        <p:txBody>
          <a:bodyPr wrap="square">
            <a:spAutoFit/>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Medals: 705</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735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B76DD-D316-4445-B09E-83F7C16A1B75}"/>
              </a:ext>
            </a:extLst>
          </p:cNvPr>
          <p:cNvSpPr/>
          <p:nvPr/>
        </p:nvSpPr>
        <p:spPr>
          <a:xfrm>
            <a:off x="1224116" y="199033"/>
            <a:ext cx="10073960" cy="461665"/>
          </a:xfrm>
          <a:prstGeom prst="rect">
            <a:avLst/>
          </a:prstGeom>
          <a:solidFill>
            <a:schemeClr val="tx1"/>
          </a:solidFill>
        </p:spPr>
        <p:txBody>
          <a:bodyPr wrap="squar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24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24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4" name="TextBox 3">
            <a:extLst>
              <a:ext uri="{FF2B5EF4-FFF2-40B4-BE49-F238E27FC236}">
                <a16:creationId xmlns:a16="http://schemas.microsoft.com/office/drawing/2014/main" id="{8D85E2BC-62A6-4A34-AA65-54743C515835}"/>
              </a:ext>
            </a:extLst>
          </p:cNvPr>
          <p:cNvSpPr txBox="1"/>
          <p:nvPr/>
        </p:nvSpPr>
        <p:spPr>
          <a:xfrm>
            <a:off x="3773338" y="658791"/>
            <a:ext cx="3893574" cy="369332"/>
          </a:xfrm>
          <a:prstGeom prst="rect">
            <a:avLst/>
          </a:prstGeom>
          <a:noFill/>
        </p:spPr>
        <p:txBody>
          <a:bodyPr wrap="square" rtlCol="0">
            <a:spAutoFit/>
          </a:bodyPr>
          <a:lstStyle/>
          <a:p>
            <a:pPr algn="ctr"/>
            <a:r>
              <a:rPr lang="en-AU" dirty="0">
                <a:latin typeface="Britannic Bold" panose="020B0903060703020204" pitchFamily="34" charset="0"/>
              </a:rPr>
              <a:t>Award – Sport Medal Allocation</a:t>
            </a:r>
          </a:p>
        </p:txBody>
      </p:sp>
      <p:sp>
        <p:nvSpPr>
          <p:cNvPr id="2" name="Rectangle 1">
            <a:extLst>
              <a:ext uri="{FF2B5EF4-FFF2-40B4-BE49-F238E27FC236}">
                <a16:creationId xmlns:a16="http://schemas.microsoft.com/office/drawing/2014/main" id="{34FBDD8C-15B5-4B52-87F0-52EE2FE2723A}"/>
              </a:ext>
            </a:extLst>
          </p:cNvPr>
          <p:cNvSpPr>
            <a:spLocks noChangeArrowheads="1"/>
          </p:cNvSpPr>
          <p:nvPr/>
        </p:nvSpPr>
        <p:spPr bwMode="auto">
          <a:xfrm>
            <a:off x="-3271676" y="-7758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200" b="1" i="0" u="none" strike="noStrike" cap="none" normalizeH="0" baseline="0">
                <a:ln>
                  <a:noFill/>
                </a:ln>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MENS</a:t>
            </a: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1CA0F3C4-172F-4301-993A-E2A12E237FF2}"/>
              </a:ext>
            </a:extLst>
          </p:cNvPr>
          <p:cNvGraphicFramePr/>
          <p:nvPr>
            <p:extLst>
              <p:ext uri="{D42A27DB-BD31-4B8C-83A1-F6EECF244321}">
                <p14:modId xmlns:p14="http://schemas.microsoft.com/office/powerpoint/2010/main" val="4208577508"/>
              </p:ext>
            </p:extLst>
          </p:nvPr>
        </p:nvGraphicFramePr>
        <p:xfrm>
          <a:off x="1155546" y="1358963"/>
          <a:ext cx="9551877" cy="4936772"/>
        </p:xfrm>
        <a:graphic>
          <a:graphicData uri="http://schemas.openxmlformats.org/drawingml/2006/table">
            <a:tbl>
              <a:tblPr firstRow="1" firstCol="1" bandRow="1">
                <a:tableStyleId>{5C22544A-7EE6-4342-B048-85BDC9FD1C3A}</a:tableStyleId>
              </a:tblPr>
              <a:tblGrid>
                <a:gridCol w="518289">
                  <a:extLst>
                    <a:ext uri="{9D8B030D-6E8A-4147-A177-3AD203B41FA5}">
                      <a16:colId xmlns:a16="http://schemas.microsoft.com/office/drawing/2014/main" val="3961317226"/>
                    </a:ext>
                  </a:extLst>
                </a:gridCol>
                <a:gridCol w="2193108">
                  <a:extLst>
                    <a:ext uri="{9D8B030D-6E8A-4147-A177-3AD203B41FA5}">
                      <a16:colId xmlns:a16="http://schemas.microsoft.com/office/drawing/2014/main" val="1522608033"/>
                    </a:ext>
                  </a:extLst>
                </a:gridCol>
                <a:gridCol w="797365">
                  <a:extLst>
                    <a:ext uri="{9D8B030D-6E8A-4147-A177-3AD203B41FA5}">
                      <a16:colId xmlns:a16="http://schemas.microsoft.com/office/drawing/2014/main" val="3800475583"/>
                    </a:ext>
                  </a:extLst>
                </a:gridCol>
                <a:gridCol w="797365">
                  <a:extLst>
                    <a:ext uri="{9D8B030D-6E8A-4147-A177-3AD203B41FA5}">
                      <a16:colId xmlns:a16="http://schemas.microsoft.com/office/drawing/2014/main" val="1455700677"/>
                    </a:ext>
                  </a:extLst>
                </a:gridCol>
                <a:gridCol w="916974">
                  <a:extLst>
                    <a:ext uri="{9D8B030D-6E8A-4147-A177-3AD203B41FA5}">
                      <a16:colId xmlns:a16="http://schemas.microsoft.com/office/drawing/2014/main" val="1452248470"/>
                    </a:ext>
                  </a:extLst>
                </a:gridCol>
                <a:gridCol w="797365">
                  <a:extLst>
                    <a:ext uri="{9D8B030D-6E8A-4147-A177-3AD203B41FA5}">
                      <a16:colId xmlns:a16="http://schemas.microsoft.com/office/drawing/2014/main" val="1044881360"/>
                    </a:ext>
                  </a:extLst>
                </a:gridCol>
                <a:gridCol w="222342">
                  <a:extLst>
                    <a:ext uri="{9D8B030D-6E8A-4147-A177-3AD203B41FA5}">
                      <a16:colId xmlns:a16="http://schemas.microsoft.com/office/drawing/2014/main" val="133411101"/>
                    </a:ext>
                  </a:extLst>
                </a:gridCol>
                <a:gridCol w="797365">
                  <a:extLst>
                    <a:ext uri="{9D8B030D-6E8A-4147-A177-3AD203B41FA5}">
                      <a16:colId xmlns:a16="http://schemas.microsoft.com/office/drawing/2014/main" val="2065765305"/>
                    </a:ext>
                  </a:extLst>
                </a:gridCol>
                <a:gridCol w="797365">
                  <a:extLst>
                    <a:ext uri="{9D8B030D-6E8A-4147-A177-3AD203B41FA5}">
                      <a16:colId xmlns:a16="http://schemas.microsoft.com/office/drawing/2014/main" val="641425006"/>
                    </a:ext>
                  </a:extLst>
                </a:gridCol>
                <a:gridCol w="916974">
                  <a:extLst>
                    <a:ext uri="{9D8B030D-6E8A-4147-A177-3AD203B41FA5}">
                      <a16:colId xmlns:a16="http://schemas.microsoft.com/office/drawing/2014/main" val="1168676268"/>
                    </a:ext>
                  </a:extLst>
                </a:gridCol>
                <a:gridCol w="797365">
                  <a:extLst>
                    <a:ext uri="{9D8B030D-6E8A-4147-A177-3AD203B41FA5}">
                      <a16:colId xmlns:a16="http://schemas.microsoft.com/office/drawing/2014/main" val="3830275517"/>
                    </a:ext>
                  </a:extLst>
                </a:gridCol>
              </a:tblGrid>
              <a:tr h="303483">
                <a:tc>
                  <a:txBody>
                    <a:bodyPr/>
                    <a:lstStyle/>
                    <a:p>
                      <a:pPr algn="ctr" fontAlgn="ctr">
                        <a:lnSpc>
                          <a:spcPct val="107000"/>
                        </a:lnSpc>
                        <a:spcBef>
                          <a:spcPts val="0"/>
                        </a:spcBef>
                        <a:spcAft>
                          <a:spcPts val="800"/>
                        </a:spcAft>
                      </a:pPr>
                      <a:endParaRPr lang="en-AU" sz="1800" b="0" i="0" u="none" strike="noStrike" dirty="0">
                        <a:solidFill>
                          <a:schemeClr val="bg1"/>
                        </a:solidFill>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ctr">
                        <a:lnSpc>
                          <a:spcPct val="107000"/>
                        </a:lnSpc>
                        <a:spcBef>
                          <a:spcPts val="0"/>
                        </a:spcBef>
                        <a:spcAft>
                          <a:spcPts val="800"/>
                        </a:spcAft>
                      </a:pPr>
                      <a:endParaRPr lang="en-AU" sz="1800" b="1" i="0" u="none" strike="noStrike" dirty="0">
                        <a:solidFill>
                          <a:schemeClr val="bg1"/>
                        </a:solidFill>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gridSpan="4">
                  <a:txBody>
                    <a:bodyPr/>
                    <a:lstStyle/>
                    <a:p>
                      <a:pPr algn="ctr" fontAlgn="b">
                        <a:lnSpc>
                          <a:spcPct val="107000"/>
                        </a:lnSpc>
                        <a:spcBef>
                          <a:spcPts val="0"/>
                        </a:spcBef>
                        <a:spcAft>
                          <a:spcPts val="800"/>
                        </a:spcAft>
                      </a:pPr>
                      <a:r>
                        <a:rPr lang="en-AU" sz="1800" b="1" i="0" u="none" strike="noStrike" dirty="0">
                          <a:solidFill>
                            <a:schemeClr val="bg1"/>
                          </a:solidFill>
                          <a:effectLst/>
                          <a:latin typeface="Arial Narrow" panose="020B0606020202030204" pitchFamily="34" charset="0"/>
                        </a:rPr>
                        <a:t>MENS</a:t>
                      </a:r>
                    </a:p>
                  </a:txBody>
                  <a:tcPr marL="95132" marR="95132" marT="13213"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50000"/>
                      </a:schemeClr>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07000"/>
                        </a:lnSpc>
                        <a:spcBef>
                          <a:spcPts val="0"/>
                        </a:spcBef>
                        <a:spcAft>
                          <a:spcPts val="800"/>
                        </a:spcAft>
                      </a:pPr>
                      <a:endParaRPr lang="en-AU" sz="1800" b="0" i="0" u="none" strike="noStrike" dirty="0">
                        <a:solidFill>
                          <a:schemeClr val="bg1"/>
                        </a:solidFill>
                        <a:effectLst/>
                        <a:latin typeface="Arial Narrow" panose="020B0606020202030204" pitchFamily="34" charset="0"/>
                      </a:endParaRPr>
                    </a:p>
                  </a:txBody>
                  <a:tcPr marL="95132" marR="95132" marT="13213"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gridSpan="4">
                  <a:txBody>
                    <a:bodyPr/>
                    <a:lstStyle/>
                    <a:p>
                      <a:pPr algn="ctr" fontAlgn="b">
                        <a:lnSpc>
                          <a:spcPct val="107000"/>
                        </a:lnSpc>
                        <a:spcBef>
                          <a:spcPts val="0"/>
                        </a:spcBef>
                        <a:spcAft>
                          <a:spcPts val="800"/>
                        </a:spcAft>
                      </a:pPr>
                      <a:r>
                        <a:rPr lang="en-AU" sz="1800" b="1" i="0" u="none" strike="noStrike" dirty="0">
                          <a:solidFill>
                            <a:schemeClr val="bg1"/>
                          </a:solidFill>
                          <a:effectLst/>
                          <a:latin typeface="Arial Narrow" panose="020B0606020202030204" pitchFamily="34" charset="0"/>
                        </a:rPr>
                        <a:t>WOMENS</a:t>
                      </a:r>
                    </a:p>
                  </a:txBody>
                  <a:tcPr marL="95132" marR="95132" marT="13213"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tx1"/>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hMerge="1">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87668" marR="87668" marT="12176"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377536048"/>
                  </a:ext>
                </a:extLst>
              </a:tr>
              <a:tr h="335779">
                <a:tc>
                  <a:txBody>
                    <a:bodyPr/>
                    <a:lstStyle/>
                    <a:p>
                      <a:pPr algn="ctr" fontAlgn="ctr">
                        <a:lnSpc>
                          <a:spcPct val="107000"/>
                        </a:lnSpc>
                        <a:spcBef>
                          <a:spcPts val="0"/>
                        </a:spcBef>
                        <a:spcAft>
                          <a:spcPts val="800"/>
                        </a:spcAft>
                      </a:pPr>
                      <a:r>
                        <a:rPr lang="en-AU" sz="2000" u="none" strike="noStrike" dirty="0">
                          <a:effectLst/>
                          <a:latin typeface="Arial Narrow" panose="020B0606020202030204" pitchFamily="34" charset="0"/>
                        </a:rPr>
                        <a:t>No</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2000" b="1" u="none" strike="noStrike" dirty="0">
                          <a:effectLst/>
                          <a:latin typeface="Arial Narrow" panose="020B0606020202030204" pitchFamily="34" charset="0"/>
                        </a:rPr>
                        <a:t>Team Sport</a:t>
                      </a:r>
                      <a:endParaRPr lang="en-AU" sz="2000" b="1"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Gold</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Silver</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Bronze</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Total</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07000"/>
                        </a:lnSpc>
                        <a:spcBef>
                          <a:spcPts val="0"/>
                        </a:spcBef>
                        <a:spcAft>
                          <a:spcPts val="800"/>
                        </a:spcAft>
                      </a:pP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Gold</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Silver</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Bronze</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b">
                        <a:lnSpc>
                          <a:spcPct val="107000"/>
                        </a:lnSpc>
                        <a:spcBef>
                          <a:spcPts val="0"/>
                        </a:spcBef>
                        <a:spcAft>
                          <a:spcPts val="800"/>
                        </a:spcAft>
                      </a:pPr>
                      <a:r>
                        <a:rPr lang="en-AU" sz="2000" u="none" strike="noStrike" dirty="0">
                          <a:effectLst/>
                          <a:latin typeface="Arial Narrow" panose="020B0606020202030204" pitchFamily="34" charset="0"/>
                        </a:rPr>
                        <a:t>Total</a:t>
                      </a:r>
                      <a:endParaRPr lang="en-AU" sz="20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0702392"/>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1</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Athletics</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2975988"/>
                  </a:ext>
                </a:extLst>
              </a:tr>
              <a:tr h="30483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2</a:t>
                      </a:r>
                      <a:endParaRPr lang="en-AU" sz="1800" b="0" i="0" u="none" strike="noStrike">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Bowling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4596413"/>
                  </a:ext>
                </a:extLst>
              </a:tr>
              <a:tr h="304830">
                <a:tc>
                  <a:txBody>
                    <a:bodyPr/>
                    <a:lstStyle/>
                    <a:p>
                      <a:pPr algn="ctr" fontAlgn="ctr">
                        <a:lnSpc>
                          <a:spcPct val="107000"/>
                        </a:lnSpc>
                        <a:spcBef>
                          <a:spcPts val="0"/>
                        </a:spcBef>
                        <a:spcAft>
                          <a:spcPts val="800"/>
                        </a:spcAft>
                      </a:pPr>
                      <a:r>
                        <a:rPr lang="en-AU" sz="1800" u="none" strike="noStrike">
                          <a:effectLst/>
                          <a:latin typeface="Arial Narrow" panose="020B0606020202030204" pitchFamily="34" charset="0"/>
                        </a:rPr>
                        <a:t>3</a:t>
                      </a:r>
                      <a:endParaRPr lang="en-AU" sz="1800" b="0" i="0" u="none" strike="noStrike">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Boxing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40</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6033542"/>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4</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800" b="1" u="none" strike="noStrike" dirty="0">
                          <a:effectLst/>
                          <a:latin typeface="Arial Narrow" panose="020B0606020202030204" pitchFamily="34" charset="0"/>
                        </a:rPr>
                        <a:t>Dart</a:t>
                      </a:r>
                      <a:endParaRPr lang="en-AU" sz="1800" b="1"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b="1" u="none" strike="noStrike" dirty="0">
                          <a:solidFill>
                            <a:schemeClr val="tx1"/>
                          </a:solidFill>
                          <a:effectLst/>
                          <a:latin typeface="Arial Narrow" panose="020B0606020202030204" pitchFamily="34" charset="0"/>
                        </a:rPr>
                        <a:t>45</a:t>
                      </a:r>
                      <a:endParaRPr lang="en-AU" sz="1800" b="1"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u="none" strike="noStrike" dirty="0">
                          <a:solidFill>
                            <a:schemeClr val="tx1"/>
                          </a:solidFill>
                          <a:effectLst/>
                          <a:latin typeface="Arial Narrow" panose="020B0606020202030204" pitchFamily="34" charset="0"/>
                        </a:rPr>
                        <a:t>15</a:t>
                      </a:r>
                      <a:endParaRPr lang="en-AU" sz="1800" b="0"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r>
                        <a:rPr lang="en-AU" sz="1800" b="1" u="none" strike="noStrike" dirty="0">
                          <a:solidFill>
                            <a:schemeClr val="tx1"/>
                          </a:solidFill>
                          <a:effectLst/>
                          <a:latin typeface="Arial Narrow" panose="020B0606020202030204" pitchFamily="34" charset="0"/>
                        </a:rPr>
                        <a:t>45</a:t>
                      </a:r>
                      <a:endParaRPr lang="en-AU" sz="1800" b="1" i="0" u="none" strike="noStrike" dirty="0">
                        <a:solidFill>
                          <a:schemeClr val="tx1"/>
                        </a:solidFill>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917348"/>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5</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Kickboxing </a:t>
                      </a:r>
                      <a:endParaRPr lang="en-AU" sz="1800" b="1">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5772126"/>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6</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Karate</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51</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8420554"/>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7</a:t>
                      </a:r>
                      <a:endParaRPr lang="en-AU" sz="1800" b="0" i="0" u="none" strike="noStrike" dirty="0">
                        <a:effectLst/>
                        <a:latin typeface="Arial Narrow" panose="020B0606020202030204" pitchFamily="34" charset="0"/>
                      </a:endParaRPr>
                    </a:p>
                  </a:txBody>
                  <a:tcPr marL="95132" marR="95132" marT="13213"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Powerlifting </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82121"/>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8</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Pool</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Calibri" panose="020F0502020204030204" pitchFamily="34" charset="0"/>
                          <a:cs typeface="Calibri" panose="020F0502020204030204" pitchFamily="34" charset="0"/>
                        </a:rPr>
                        <a:t>15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0981865"/>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9</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Table Tennis</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9</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2334971"/>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10</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Taekwondo</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72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1149189"/>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11</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Weightlifting</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54</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54</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6885262"/>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12</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Para Athletics</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48</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276393"/>
                  </a:ext>
                </a:extLst>
              </a:tr>
              <a:tr h="303483">
                <a:tc>
                  <a:txBody>
                    <a:bodyPr/>
                    <a:lstStyle/>
                    <a:p>
                      <a:r>
                        <a:rPr lang="en-AU" sz="1800" dirty="0"/>
                        <a:t>13</a:t>
                      </a: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Para Powerlifting</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6</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454703"/>
                  </a:ext>
                </a:extLst>
              </a:tr>
              <a:tr h="304830">
                <a:tc>
                  <a:txBody>
                    <a:bodyPr/>
                    <a:lstStyle/>
                    <a:p>
                      <a:pPr algn="ctr" fontAlgn="ctr">
                        <a:lnSpc>
                          <a:spcPct val="107000"/>
                        </a:lnSpc>
                        <a:spcBef>
                          <a:spcPts val="0"/>
                        </a:spcBef>
                        <a:spcAft>
                          <a:spcPts val="800"/>
                        </a:spcAft>
                      </a:pPr>
                      <a:r>
                        <a:rPr lang="en-AU" sz="1800" u="none" strike="noStrike" dirty="0">
                          <a:effectLst/>
                          <a:latin typeface="Arial Narrow" panose="020B0606020202030204" pitchFamily="34" charset="0"/>
                        </a:rPr>
                        <a:t> </a:t>
                      </a:r>
                      <a:endParaRPr lang="en-AU" sz="1800" b="0" i="0" u="none" strike="noStrike" dirty="0">
                        <a:effectLst/>
                        <a:latin typeface="Arial Narrow" panose="020B0606020202030204" pitchFamily="34" charset="0"/>
                      </a:endParaRP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r" fontAlgn="ctr">
                        <a:lnSpc>
                          <a:spcPct val="107000"/>
                        </a:lnSpc>
                        <a:spcBef>
                          <a:spcPts val="0"/>
                        </a:spcBef>
                        <a:spcAft>
                          <a:spcPts val="800"/>
                        </a:spcAft>
                      </a:pPr>
                      <a:r>
                        <a:rPr lang="en-AU" sz="1800" b="1" i="0" u="none" strike="noStrike" dirty="0">
                          <a:effectLst/>
                          <a:latin typeface="Arial Narrow" panose="020B0606020202030204" pitchFamily="34" charset="0"/>
                        </a:rPr>
                        <a:t>Total</a:t>
                      </a:r>
                    </a:p>
                  </a:txBody>
                  <a:tcPr marL="95132" marR="95132" marT="13213"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170</a:t>
                      </a:r>
                      <a:endParaRPr lang="en-AU"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800" b="1"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170</a:t>
                      </a:r>
                      <a:endPar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180</a:t>
                      </a:r>
                      <a:endParaRPr kumimoji="0" lang="en-AU"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800"/>
                        </a:spcAft>
                      </a:pPr>
                      <a:r>
                        <a:rPr lang="en-AU"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520</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tc>
                  <a:txBody>
                    <a:bodyPr/>
                    <a:lstStyle/>
                    <a:p>
                      <a:pPr algn="ctr" fontAlgn="b">
                        <a:lnSpc>
                          <a:spcPct val="107000"/>
                        </a:lnSpc>
                        <a:spcBef>
                          <a:spcPts val="0"/>
                        </a:spcBef>
                        <a:spcAft>
                          <a:spcPts val="800"/>
                        </a:spcAft>
                      </a:pPr>
                      <a:endParaRPr lang="en-AU" sz="1800" b="0" i="0" u="none" strike="noStrike" dirty="0">
                        <a:effectLst/>
                        <a:latin typeface="Arial Narrow" panose="020B0606020202030204" pitchFamily="34" charset="0"/>
                      </a:endParaRPr>
                    </a:p>
                  </a:txBody>
                  <a:tcPr marL="95132" marR="95132" marT="13213"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151</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Narrow" panose="020B0606020202030204" pitchFamily="34" charset="0"/>
                          <a:ea typeface="Times New Roman" panose="02020603050405020304" pitchFamily="18" charset="0"/>
                          <a:cs typeface="Calibri" panose="020F0502020204030204" pitchFamily="34" charset="0"/>
                        </a:rPr>
                        <a:t>151</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Narrow" panose="020B0606020202030204" pitchFamily="34" charset="0"/>
                          <a:ea typeface="Calibri" panose="020F0502020204030204" pitchFamily="34" charset="0"/>
                          <a:cs typeface="Calibri" panose="020F0502020204030204" pitchFamily="34" charset="0"/>
                        </a:rPr>
                        <a:t>160</a:t>
                      </a:r>
                      <a:endParaRPr kumimoji="0" lang="en-AU"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462</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4419" marR="74419"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199381191"/>
                  </a:ext>
                </a:extLst>
              </a:tr>
            </a:tbl>
          </a:graphicData>
        </a:graphic>
      </p:graphicFrame>
      <p:graphicFrame>
        <p:nvGraphicFramePr>
          <p:cNvPr id="3" name="Table 2">
            <a:extLst>
              <a:ext uri="{FF2B5EF4-FFF2-40B4-BE49-F238E27FC236}">
                <a16:creationId xmlns:a16="http://schemas.microsoft.com/office/drawing/2014/main" id="{D0FC30DF-EADF-4559-8075-E8E2BD297D14}"/>
              </a:ext>
            </a:extLst>
          </p:cNvPr>
          <p:cNvGraphicFramePr>
            <a:graphicFrameLocks noGrp="1"/>
          </p:cNvGraphicFramePr>
          <p:nvPr/>
        </p:nvGraphicFramePr>
        <p:xfrm>
          <a:off x="9672638" y="6515100"/>
          <a:ext cx="208280" cy="365760"/>
        </p:xfrm>
        <a:graphic>
          <a:graphicData uri="http://schemas.openxmlformats.org/drawingml/2006/table">
            <a:tbl>
              <a:tblPr/>
              <a:tblGrid>
                <a:gridCol w="208280">
                  <a:extLst>
                    <a:ext uri="{9D8B030D-6E8A-4147-A177-3AD203B41FA5}">
                      <a16:colId xmlns:a16="http://schemas.microsoft.com/office/drawing/2014/main" val="1491507759"/>
                    </a:ext>
                  </a:extLst>
                </a:gridCol>
              </a:tblGrid>
              <a:tr h="0">
                <a:tc>
                  <a:txBody>
                    <a:bodyPr/>
                    <a:lstStyle/>
                    <a:p>
                      <a:endParaRPr lang="en-AU" dirty="0"/>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tcPr>
                </a:tc>
                <a:extLst>
                  <a:ext uri="{0D108BD9-81ED-4DB2-BD59-A6C34878D82A}">
                    <a16:rowId xmlns:a16="http://schemas.microsoft.com/office/drawing/2014/main" val="2829321263"/>
                  </a:ext>
                </a:extLst>
              </a:tr>
            </a:tbl>
          </a:graphicData>
        </a:graphic>
      </p:graphicFrame>
      <p:sp>
        <p:nvSpPr>
          <p:cNvPr id="8" name="TextBox 7">
            <a:extLst>
              <a:ext uri="{FF2B5EF4-FFF2-40B4-BE49-F238E27FC236}">
                <a16:creationId xmlns:a16="http://schemas.microsoft.com/office/drawing/2014/main" id="{E3CE8D2A-B317-4F3B-82A5-82C2E37A71A5}"/>
              </a:ext>
            </a:extLst>
          </p:cNvPr>
          <p:cNvSpPr txBox="1"/>
          <p:nvPr/>
        </p:nvSpPr>
        <p:spPr>
          <a:xfrm>
            <a:off x="3609620" y="1004260"/>
            <a:ext cx="4434242" cy="369332"/>
          </a:xfrm>
          <a:prstGeom prst="rect">
            <a:avLst/>
          </a:prstGeom>
          <a:noFill/>
        </p:spPr>
        <p:txBody>
          <a:bodyPr wrap="square" rtlCol="0">
            <a:spAutoFit/>
          </a:bodyPr>
          <a:lstStyle/>
          <a:p>
            <a:pPr algn="ctr"/>
            <a:r>
              <a:rPr lang="en-AU" dirty="0">
                <a:latin typeface="Britannic Bold" panose="020B0903060703020204" pitchFamily="34" charset="0"/>
              </a:rPr>
              <a:t>INDIVIDAUL SPORT MEDAL ALLOCATION</a:t>
            </a:r>
          </a:p>
        </p:txBody>
      </p:sp>
      <p:sp>
        <p:nvSpPr>
          <p:cNvPr id="10" name="TextBox 9">
            <a:extLst>
              <a:ext uri="{FF2B5EF4-FFF2-40B4-BE49-F238E27FC236}">
                <a16:creationId xmlns:a16="http://schemas.microsoft.com/office/drawing/2014/main" id="{ACB06092-6756-4576-98C5-8CA1B029BA6A}"/>
              </a:ext>
            </a:extLst>
          </p:cNvPr>
          <p:cNvSpPr txBox="1"/>
          <p:nvPr/>
        </p:nvSpPr>
        <p:spPr>
          <a:xfrm>
            <a:off x="8920324" y="6385960"/>
            <a:ext cx="1764000" cy="373436"/>
          </a:xfrm>
          <a:prstGeom prst="rect">
            <a:avLst/>
          </a:prstGeom>
          <a:solidFill>
            <a:schemeClr val="accent4">
              <a:lumMod val="75000"/>
            </a:schemeClr>
          </a:solidFill>
        </p:spPr>
        <p:txBody>
          <a:bodyPr wrap="square">
            <a:spAutoFit/>
          </a:bodyPr>
          <a:lstStyle/>
          <a:p>
            <a:pPr>
              <a:lnSpc>
                <a:spcPct val="107000"/>
              </a:lnSpc>
              <a:spcAft>
                <a:spcPts val="800"/>
              </a:spcAft>
            </a:pPr>
            <a:r>
              <a:rPr lang="en-AU" sz="18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Total Medals: 982</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0876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C95477E-8CA8-4ED5-85E7-5DCAFFF7243A}"/>
              </a:ext>
            </a:extLst>
          </p:cNvPr>
          <p:cNvGraphicFramePr/>
          <p:nvPr/>
        </p:nvGraphicFramePr>
        <p:xfrm>
          <a:off x="338127" y="803694"/>
          <a:ext cx="11705149" cy="5902848"/>
        </p:xfrm>
        <a:graphic>
          <a:graphicData uri="http://schemas.openxmlformats.org/drawingml/2006/table">
            <a:tbl>
              <a:tblPr firstRow="1" firstCol="1" bandRow="1">
                <a:tableStyleId>{5C22544A-7EE6-4342-B048-85BDC9FD1C3A}</a:tableStyleId>
              </a:tblPr>
              <a:tblGrid>
                <a:gridCol w="452132">
                  <a:extLst>
                    <a:ext uri="{9D8B030D-6E8A-4147-A177-3AD203B41FA5}">
                      <a16:colId xmlns:a16="http://schemas.microsoft.com/office/drawing/2014/main" val="4138364317"/>
                    </a:ext>
                  </a:extLst>
                </a:gridCol>
                <a:gridCol w="1493521">
                  <a:extLst>
                    <a:ext uri="{9D8B030D-6E8A-4147-A177-3AD203B41FA5}">
                      <a16:colId xmlns:a16="http://schemas.microsoft.com/office/drawing/2014/main" val="298058098"/>
                    </a:ext>
                  </a:extLst>
                </a:gridCol>
                <a:gridCol w="1695496">
                  <a:extLst>
                    <a:ext uri="{9D8B030D-6E8A-4147-A177-3AD203B41FA5}">
                      <a16:colId xmlns:a16="http://schemas.microsoft.com/office/drawing/2014/main" val="2898367307"/>
                    </a:ext>
                  </a:extLst>
                </a:gridCol>
                <a:gridCol w="504000">
                  <a:extLst>
                    <a:ext uri="{9D8B030D-6E8A-4147-A177-3AD203B41FA5}">
                      <a16:colId xmlns:a16="http://schemas.microsoft.com/office/drawing/2014/main" val="1855641984"/>
                    </a:ext>
                  </a:extLst>
                </a:gridCol>
                <a:gridCol w="504000">
                  <a:extLst>
                    <a:ext uri="{9D8B030D-6E8A-4147-A177-3AD203B41FA5}">
                      <a16:colId xmlns:a16="http://schemas.microsoft.com/office/drawing/2014/main" val="2574644005"/>
                    </a:ext>
                  </a:extLst>
                </a:gridCol>
                <a:gridCol w="504000">
                  <a:extLst>
                    <a:ext uri="{9D8B030D-6E8A-4147-A177-3AD203B41FA5}">
                      <a16:colId xmlns:a16="http://schemas.microsoft.com/office/drawing/2014/main" val="2978608853"/>
                    </a:ext>
                  </a:extLst>
                </a:gridCol>
                <a:gridCol w="504000">
                  <a:extLst>
                    <a:ext uri="{9D8B030D-6E8A-4147-A177-3AD203B41FA5}">
                      <a16:colId xmlns:a16="http://schemas.microsoft.com/office/drawing/2014/main" val="153397779"/>
                    </a:ext>
                  </a:extLst>
                </a:gridCol>
                <a:gridCol w="504000">
                  <a:extLst>
                    <a:ext uri="{9D8B030D-6E8A-4147-A177-3AD203B41FA5}">
                      <a16:colId xmlns:a16="http://schemas.microsoft.com/office/drawing/2014/main" val="2965903676"/>
                    </a:ext>
                  </a:extLst>
                </a:gridCol>
                <a:gridCol w="504000">
                  <a:extLst>
                    <a:ext uri="{9D8B030D-6E8A-4147-A177-3AD203B41FA5}">
                      <a16:colId xmlns:a16="http://schemas.microsoft.com/office/drawing/2014/main" val="1178439296"/>
                    </a:ext>
                  </a:extLst>
                </a:gridCol>
                <a:gridCol w="504000">
                  <a:extLst>
                    <a:ext uri="{9D8B030D-6E8A-4147-A177-3AD203B41FA5}">
                      <a16:colId xmlns:a16="http://schemas.microsoft.com/office/drawing/2014/main" val="1934469344"/>
                    </a:ext>
                  </a:extLst>
                </a:gridCol>
                <a:gridCol w="504000">
                  <a:extLst>
                    <a:ext uri="{9D8B030D-6E8A-4147-A177-3AD203B41FA5}">
                      <a16:colId xmlns:a16="http://schemas.microsoft.com/office/drawing/2014/main" val="3790633111"/>
                    </a:ext>
                  </a:extLst>
                </a:gridCol>
                <a:gridCol w="504000">
                  <a:extLst>
                    <a:ext uri="{9D8B030D-6E8A-4147-A177-3AD203B41FA5}">
                      <a16:colId xmlns:a16="http://schemas.microsoft.com/office/drawing/2014/main" val="1978479546"/>
                    </a:ext>
                  </a:extLst>
                </a:gridCol>
                <a:gridCol w="504000">
                  <a:extLst>
                    <a:ext uri="{9D8B030D-6E8A-4147-A177-3AD203B41FA5}">
                      <a16:colId xmlns:a16="http://schemas.microsoft.com/office/drawing/2014/main" val="3593135304"/>
                    </a:ext>
                  </a:extLst>
                </a:gridCol>
                <a:gridCol w="504000">
                  <a:extLst>
                    <a:ext uri="{9D8B030D-6E8A-4147-A177-3AD203B41FA5}">
                      <a16:colId xmlns:a16="http://schemas.microsoft.com/office/drawing/2014/main" val="2472940777"/>
                    </a:ext>
                  </a:extLst>
                </a:gridCol>
                <a:gridCol w="504000">
                  <a:extLst>
                    <a:ext uri="{9D8B030D-6E8A-4147-A177-3AD203B41FA5}">
                      <a16:colId xmlns:a16="http://schemas.microsoft.com/office/drawing/2014/main" val="3752274386"/>
                    </a:ext>
                  </a:extLst>
                </a:gridCol>
                <a:gridCol w="504000">
                  <a:extLst>
                    <a:ext uri="{9D8B030D-6E8A-4147-A177-3AD203B41FA5}">
                      <a16:colId xmlns:a16="http://schemas.microsoft.com/office/drawing/2014/main" val="2019088609"/>
                    </a:ext>
                  </a:extLst>
                </a:gridCol>
                <a:gridCol w="504000">
                  <a:extLst>
                    <a:ext uri="{9D8B030D-6E8A-4147-A177-3AD203B41FA5}">
                      <a16:colId xmlns:a16="http://schemas.microsoft.com/office/drawing/2014/main" val="2931532877"/>
                    </a:ext>
                  </a:extLst>
                </a:gridCol>
                <a:gridCol w="504000">
                  <a:extLst>
                    <a:ext uri="{9D8B030D-6E8A-4147-A177-3AD203B41FA5}">
                      <a16:colId xmlns:a16="http://schemas.microsoft.com/office/drawing/2014/main" val="4001977386"/>
                    </a:ext>
                  </a:extLst>
                </a:gridCol>
                <a:gridCol w="504000">
                  <a:extLst>
                    <a:ext uri="{9D8B030D-6E8A-4147-A177-3AD203B41FA5}">
                      <a16:colId xmlns:a16="http://schemas.microsoft.com/office/drawing/2014/main" val="2313971947"/>
                    </a:ext>
                  </a:extLst>
                </a:gridCol>
              </a:tblGrid>
              <a:tr h="180000">
                <a:tc>
                  <a:txBody>
                    <a:bodyPr/>
                    <a:lstStyle/>
                    <a:p>
                      <a:pPr algn="ctr" fontAlgn="t">
                        <a:lnSpc>
                          <a:spcPct val="107000"/>
                        </a:lnSpc>
                        <a:spcBef>
                          <a:spcPts val="0"/>
                        </a:spcBef>
                        <a:spcAft>
                          <a:spcPts val="800"/>
                        </a:spcAft>
                      </a:pPr>
                      <a:r>
                        <a:rPr lang="en-AU" sz="1200" u="none" strike="noStrike">
                          <a:effectLst/>
                        </a:rPr>
                        <a:t> </a:t>
                      </a:r>
                      <a:endParaRPr lang="en-AU" sz="1200" b="0" i="0" u="none" strike="noStrike">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Sat</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Sun</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Mon</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Tues</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Wed</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Thurs</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Fri</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Sat</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Sun</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Mon</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Tues</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Wed</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Thurs</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Fri</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Sat</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Sun</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127091"/>
                  </a:ext>
                </a:extLst>
              </a:tr>
              <a:tr h="216000">
                <a:tc>
                  <a:txBody>
                    <a:bodyPr/>
                    <a:lstStyle/>
                    <a:p>
                      <a:pPr algn="ctr" fontAlgn="t">
                        <a:lnSpc>
                          <a:spcPct val="107000"/>
                        </a:lnSpc>
                        <a:spcBef>
                          <a:spcPts val="0"/>
                        </a:spcBef>
                        <a:spcAft>
                          <a:spcPts val="800"/>
                        </a:spcAft>
                      </a:pPr>
                      <a:r>
                        <a:rPr lang="en-AU" sz="1200" u="none" strike="noStrike">
                          <a:effectLst/>
                        </a:rPr>
                        <a:t>No</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Sport</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Venue</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20/11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21/11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22/11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23/11</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24/11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25/11</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26/11</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27/11</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28/11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29/11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a:effectLst/>
                          <a:latin typeface="Arial Narrow" panose="020B0606020202030204" pitchFamily="34" charset="0"/>
                        </a:rPr>
                        <a:t>30/11</a:t>
                      </a:r>
                      <a:endParaRPr lang="en-AU" sz="1200" b="0" i="0" u="none" strike="noStrike">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b="0" i="0" u="none" strike="noStrike" dirty="0">
                          <a:effectLst/>
                          <a:latin typeface="Arial Narrow" panose="020B0606020202030204" pitchFamily="34" charset="0"/>
                        </a:rPr>
                        <a:t>01/12</a:t>
                      </a: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02/12</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03/12</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04/12</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07000"/>
                        </a:lnSpc>
                        <a:spcBef>
                          <a:spcPts val="0"/>
                        </a:spcBef>
                        <a:spcAft>
                          <a:spcPts val="800"/>
                        </a:spcAft>
                      </a:pPr>
                      <a:r>
                        <a:rPr lang="en-AU" sz="1200" u="none" strike="noStrike" dirty="0">
                          <a:effectLst/>
                          <a:latin typeface="Arial Narrow" panose="020B0606020202030204" pitchFamily="34" charset="0"/>
                        </a:rPr>
                        <a:t>05/12</a:t>
                      </a:r>
                      <a:endParaRPr lang="en-AU" sz="1200" b="0" i="0" u="none" strike="noStrike" dirty="0">
                        <a:effectLst/>
                        <a:latin typeface="Arial Narrow" panose="020B060602020203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8461098"/>
                  </a:ext>
                </a:extLst>
              </a:tr>
              <a:tr h="153384">
                <a:tc rowSpan="2">
                  <a:txBody>
                    <a:bodyPr/>
                    <a:lstStyle/>
                    <a:p>
                      <a:pPr algn="ctr" fontAlgn="ctr">
                        <a:lnSpc>
                          <a:spcPct val="107000"/>
                        </a:lnSpc>
                        <a:spcBef>
                          <a:spcPts val="0"/>
                        </a:spcBef>
                        <a:spcAft>
                          <a:spcPts val="800"/>
                        </a:spcAft>
                      </a:pPr>
                      <a:r>
                        <a:rPr lang="en-AU" sz="1200" u="none" strike="noStrike" dirty="0">
                          <a:effectLst/>
                        </a:rPr>
                        <a:t>1</a:t>
                      </a:r>
                      <a:endParaRPr lang="en-AU" sz="1200" b="0" i="0" u="none" strike="noStrike" dirty="0">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Athletics</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rowSpan="2">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Oiyarep Stadium</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1378010"/>
                  </a:ext>
                </a:extLst>
              </a:tr>
              <a:tr h="153384">
                <a:tc vMerge="1">
                  <a:txBody>
                    <a:bodyPr/>
                    <a:lstStyle/>
                    <a:p>
                      <a:endParaRPr lang="en-AU"/>
                    </a:p>
                  </a:txBody>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Athletics (Para</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vMerge="1">
                  <a:txBody>
                    <a:bodyPr/>
                    <a:lstStyle/>
                    <a:p>
                      <a:endParaRPr lang="en-AU"/>
                    </a:p>
                  </a:txBody>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518870"/>
                  </a:ext>
                </a:extLst>
              </a:tr>
              <a:tr h="145743">
                <a:tc rowSpan="2">
                  <a:txBody>
                    <a:bodyPr/>
                    <a:lstStyle/>
                    <a:p>
                      <a:pPr algn="ctr" fontAlgn="ctr">
                        <a:lnSpc>
                          <a:spcPct val="107000"/>
                        </a:lnSpc>
                        <a:spcBef>
                          <a:spcPts val="0"/>
                        </a:spcBef>
                        <a:spcAft>
                          <a:spcPts val="800"/>
                        </a:spcAft>
                      </a:pPr>
                      <a:r>
                        <a:rPr lang="en-AU" sz="1200" u="none" strike="noStrike">
                          <a:effectLst/>
                        </a:rPr>
                        <a:t>2</a:t>
                      </a:r>
                      <a:endParaRPr lang="en-AU" sz="1200" b="0" i="0" u="none" strike="noStrike">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Basketball</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Mendi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9538504"/>
                  </a:ext>
                </a:extLst>
              </a:tr>
              <a:tr h="180000">
                <a:tc vMerge="1">
                  <a:txBody>
                    <a:bodyPr/>
                    <a:lstStyle/>
                    <a:p>
                      <a:endParaRPr lang="en-AU"/>
                    </a:p>
                  </a:txBody>
                  <a:tcPr/>
                </a:tc>
                <a:tc vMerge="1">
                  <a:txBody>
                    <a:bodyPr/>
                    <a:lstStyle/>
                    <a:p>
                      <a:endParaRPr lang="en-AU"/>
                    </a:p>
                  </a:txBody>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Nipa</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8988927"/>
                  </a:ext>
                </a:extLst>
              </a:tr>
              <a:tr h="153384">
                <a:tc>
                  <a:txBody>
                    <a:bodyPr/>
                    <a:lstStyle/>
                    <a:p>
                      <a:pPr algn="ctr" fontAlgn="t">
                        <a:lnSpc>
                          <a:spcPct val="107000"/>
                        </a:lnSpc>
                        <a:spcBef>
                          <a:spcPts val="0"/>
                        </a:spcBef>
                        <a:spcAft>
                          <a:spcPts val="800"/>
                        </a:spcAft>
                      </a:pPr>
                      <a:r>
                        <a:rPr lang="en-AU" sz="1200" u="none" strike="noStrike">
                          <a:effectLst/>
                        </a:rPr>
                        <a:t>3</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Bowling</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BuiYebi</a:t>
                      </a:r>
                      <a:r>
                        <a:rPr lang="en-AU" sz="1200" u="none" strike="noStrike" dirty="0">
                          <a:effectLst/>
                          <a:latin typeface="Arial Narrow" panose="020B0606020202030204" pitchFamily="34" charset="0"/>
                        </a:rPr>
                        <a:t> - CIS</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6379653"/>
                  </a:ext>
                </a:extLst>
              </a:tr>
              <a:tr h="153384">
                <a:tc>
                  <a:txBody>
                    <a:bodyPr/>
                    <a:lstStyle/>
                    <a:p>
                      <a:pPr algn="ctr" fontAlgn="t">
                        <a:lnSpc>
                          <a:spcPct val="107000"/>
                        </a:lnSpc>
                        <a:spcBef>
                          <a:spcPts val="0"/>
                        </a:spcBef>
                        <a:spcAft>
                          <a:spcPts val="800"/>
                        </a:spcAft>
                      </a:pPr>
                      <a:r>
                        <a:rPr lang="en-AU" sz="1200" u="none" strike="noStrike">
                          <a:effectLst/>
                        </a:rPr>
                        <a:t>4</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Boxing</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Indoor Stadium</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599234"/>
                  </a:ext>
                </a:extLst>
              </a:tr>
              <a:tr h="153384">
                <a:tc>
                  <a:txBody>
                    <a:bodyPr/>
                    <a:lstStyle/>
                    <a:p>
                      <a:pPr algn="ctr" fontAlgn="t">
                        <a:lnSpc>
                          <a:spcPct val="107000"/>
                        </a:lnSpc>
                        <a:spcBef>
                          <a:spcPts val="0"/>
                        </a:spcBef>
                        <a:spcAft>
                          <a:spcPts val="800"/>
                        </a:spcAft>
                      </a:pPr>
                      <a:r>
                        <a:rPr lang="en-AU" sz="1200" u="none" strike="noStrike">
                          <a:effectLst/>
                        </a:rPr>
                        <a:t>5</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Cricket</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Walume</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648944"/>
                  </a:ext>
                </a:extLst>
              </a:tr>
              <a:tr h="153384">
                <a:tc>
                  <a:txBody>
                    <a:bodyPr/>
                    <a:lstStyle/>
                    <a:p>
                      <a:pPr algn="ctr" fontAlgn="t">
                        <a:lnSpc>
                          <a:spcPct val="107000"/>
                        </a:lnSpc>
                        <a:spcBef>
                          <a:spcPts val="0"/>
                        </a:spcBef>
                        <a:spcAft>
                          <a:spcPts val="800"/>
                        </a:spcAft>
                      </a:pPr>
                      <a:r>
                        <a:rPr lang="en-AU" sz="1200" u="none" strike="noStrike">
                          <a:effectLst/>
                        </a:rPr>
                        <a:t>6</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Dart</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Giluwe Lodge</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230897"/>
                  </a:ext>
                </a:extLst>
              </a:tr>
              <a:tr h="180000">
                <a:tc rowSpan="2">
                  <a:txBody>
                    <a:bodyPr/>
                    <a:lstStyle/>
                    <a:p>
                      <a:pPr algn="ctr" fontAlgn="ctr">
                        <a:lnSpc>
                          <a:spcPct val="107000"/>
                        </a:lnSpc>
                        <a:spcBef>
                          <a:spcPts val="0"/>
                        </a:spcBef>
                        <a:spcAft>
                          <a:spcPts val="800"/>
                        </a:spcAft>
                      </a:pPr>
                      <a:r>
                        <a:rPr lang="en-AU" sz="1200" u="none" strike="noStrike">
                          <a:effectLst/>
                        </a:rPr>
                        <a:t>7</a:t>
                      </a:r>
                      <a:endParaRPr lang="en-AU" sz="1200" b="0" i="0" u="none" strike="noStrike">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Hockey</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Oiyarep</a:t>
                      </a:r>
                      <a:r>
                        <a:rPr lang="en-AU" sz="1200" u="none" strike="noStrike" dirty="0">
                          <a:effectLst/>
                          <a:latin typeface="Arial Narrow" panose="020B0606020202030204" pitchFamily="34" charset="0"/>
                        </a:rPr>
                        <a:t> Stadium</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37965"/>
                  </a:ext>
                </a:extLst>
              </a:tr>
              <a:tr h="144000">
                <a:tc vMerge="1">
                  <a:txBody>
                    <a:bodyPr/>
                    <a:lstStyle/>
                    <a:p>
                      <a:endParaRPr lang="en-AU"/>
                    </a:p>
                  </a:txBody>
                  <a:tcPr/>
                </a:tc>
                <a:tc vMerge="1">
                  <a:txBody>
                    <a:bodyPr/>
                    <a:lstStyle/>
                    <a:p>
                      <a:endParaRPr lang="en-AU"/>
                    </a:p>
                  </a:txBody>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BuiYebi</a:t>
                      </a:r>
                      <a:r>
                        <a:rPr lang="en-AU" sz="1200" u="none" strike="noStrike" dirty="0">
                          <a:effectLst/>
                          <a:latin typeface="Arial Narrow" panose="020B0606020202030204" pitchFamily="34" charset="0"/>
                        </a:rPr>
                        <a:t> - CIS</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933026"/>
                  </a:ext>
                </a:extLst>
              </a:tr>
              <a:tr h="180000">
                <a:tc>
                  <a:txBody>
                    <a:bodyPr/>
                    <a:lstStyle/>
                    <a:p>
                      <a:pPr algn="ctr" fontAlgn="t">
                        <a:lnSpc>
                          <a:spcPct val="107000"/>
                        </a:lnSpc>
                        <a:spcBef>
                          <a:spcPts val="0"/>
                        </a:spcBef>
                        <a:spcAft>
                          <a:spcPts val="800"/>
                        </a:spcAft>
                      </a:pPr>
                      <a:r>
                        <a:rPr lang="en-AU" sz="1200" u="none" strike="noStrike">
                          <a:effectLst/>
                        </a:rPr>
                        <a:t>8</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Karate</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Outdoor Stadium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366724"/>
                  </a:ext>
                </a:extLst>
              </a:tr>
              <a:tr h="180000">
                <a:tc>
                  <a:txBody>
                    <a:bodyPr/>
                    <a:lstStyle/>
                    <a:p>
                      <a:pPr algn="ctr" fontAlgn="t">
                        <a:lnSpc>
                          <a:spcPct val="107000"/>
                        </a:lnSpc>
                        <a:spcBef>
                          <a:spcPts val="0"/>
                        </a:spcBef>
                        <a:spcAft>
                          <a:spcPts val="800"/>
                        </a:spcAft>
                      </a:pPr>
                      <a:r>
                        <a:rPr lang="en-AU" sz="1200" u="none" strike="noStrike">
                          <a:effectLst/>
                        </a:rPr>
                        <a:t>9</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Kick Boxing</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Indoor Stadium</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665200"/>
                  </a:ext>
                </a:extLst>
              </a:tr>
              <a:tr h="180000">
                <a:tc>
                  <a:txBody>
                    <a:bodyPr/>
                    <a:lstStyle/>
                    <a:p>
                      <a:pPr algn="ctr" fontAlgn="t">
                        <a:lnSpc>
                          <a:spcPct val="107000"/>
                        </a:lnSpc>
                        <a:spcBef>
                          <a:spcPts val="0"/>
                        </a:spcBef>
                        <a:spcAft>
                          <a:spcPts val="800"/>
                        </a:spcAft>
                      </a:pPr>
                      <a:r>
                        <a:rPr lang="en-AU" sz="1200" u="none" strike="noStrike">
                          <a:effectLst/>
                        </a:rPr>
                        <a:t>10</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Netball</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North Mendi Primary School</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9230149"/>
                  </a:ext>
                </a:extLst>
              </a:tr>
              <a:tr h="153384">
                <a:tc rowSpan="2">
                  <a:txBody>
                    <a:bodyPr/>
                    <a:lstStyle/>
                    <a:p>
                      <a:pPr algn="ctr" fontAlgn="ctr">
                        <a:lnSpc>
                          <a:spcPct val="107000"/>
                        </a:lnSpc>
                        <a:spcBef>
                          <a:spcPts val="0"/>
                        </a:spcBef>
                        <a:spcAft>
                          <a:spcPts val="800"/>
                        </a:spcAft>
                      </a:pPr>
                      <a:r>
                        <a:rPr lang="en-AU" sz="1200" u="none" strike="noStrike">
                          <a:effectLst/>
                        </a:rPr>
                        <a:t>11</a:t>
                      </a:r>
                      <a:endParaRPr lang="en-AU" sz="1200" b="0" i="0" u="none" strike="noStrike">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Powerlifting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Kiburu</a:t>
                      </a:r>
                      <a:r>
                        <a:rPr lang="en-AU" sz="1200" u="none" strike="noStrike" dirty="0">
                          <a:effectLst/>
                          <a:latin typeface="Arial Narrow" panose="020B0606020202030204" pitchFamily="34" charset="0"/>
                        </a:rPr>
                        <a:t> Lodge</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5236624"/>
                  </a:ext>
                </a:extLst>
              </a:tr>
              <a:tr h="153384">
                <a:tc vMerge="1">
                  <a:txBody>
                    <a:bodyPr/>
                    <a:lstStyle/>
                    <a:p>
                      <a:endParaRPr lang="en-AU"/>
                    </a:p>
                  </a:txBody>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Powerlifting (Para)</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 </a:t>
                      </a:r>
                      <a:r>
                        <a:rPr lang="en-AU" sz="1200" u="none" strike="noStrike" dirty="0" err="1">
                          <a:effectLst/>
                          <a:latin typeface="Arial Narrow" panose="020B0606020202030204" pitchFamily="34" charset="0"/>
                        </a:rPr>
                        <a:t>Kibuuru</a:t>
                      </a:r>
                      <a:r>
                        <a:rPr lang="en-AU" sz="1200" u="none" strike="noStrike" dirty="0">
                          <a:effectLst/>
                          <a:latin typeface="Arial Narrow" panose="020B0606020202030204" pitchFamily="34" charset="0"/>
                        </a:rPr>
                        <a:t> Lodge</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1654298"/>
                  </a:ext>
                </a:extLst>
              </a:tr>
              <a:tr h="153384">
                <a:tc>
                  <a:txBody>
                    <a:bodyPr/>
                    <a:lstStyle/>
                    <a:p>
                      <a:pPr algn="ctr" fontAlgn="t">
                        <a:lnSpc>
                          <a:spcPct val="107000"/>
                        </a:lnSpc>
                        <a:spcBef>
                          <a:spcPts val="0"/>
                        </a:spcBef>
                        <a:spcAft>
                          <a:spcPts val="800"/>
                        </a:spcAft>
                      </a:pPr>
                      <a:r>
                        <a:rPr lang="en-AU" sz="1200" u="none" strike="noStrike">
                          <a:effectLst/>
                        </a:rPr>
                        <a:t>12</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Rugby 9s</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Tente Rugby Field</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21425"/>
                  </a:ext>
                </a:extLst>
              </a:tr>
              <a:tr h="153384">
                <a:tc>
                  <a:txBody>
                    <a:bodyPr/>
                    <a:lstStyle/>
                    <a:p>
                      <a:pPr algn="ctr" fontAlgn="t">
                        <a:lnSpc>
                          <a:spcPct val="107000"/>
                        </a:lnSpc>
                        <a:spcBef>
                          <a:spcPts val="0"/>
                        </a:spcBef>
                        <a:spcAft>
                          <a:spcPts val="800"/>
                        </a:spcAft>
                      </a:pPr>
                      <a:r>
                        <a:rPr lang="en-AU" sz="1200" u="none" strike="noStrike">
                          <a:effectLst/>
                        </a:rPr>
                        <a:t>13</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Rugby 7s</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Tente Rugby Field</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772000"/>
                  </a:ext>
                </a:extLst>
              </a:tr>
              <a:tr h="145743">
                <a:tc rowSpan="2">
                  <a:txBody>
                    <a:bodyPr/>
                    <a:lstStyle/>
                    <a:p>
                      <a:pPr algn="ctr" fontAlgn="ctr">
                        <a:lnSpc>
                          <a:spcPct val="107000"/>
                        </a:lnSpc>
                        <a:spcBef>
                          <a:spcPts val="0"/>
                        </a:spcBef>
                        <a:spcAft>
                          <a:spcPts val="800"/>
                        </a:spcAft>
                      </a:pPr>
                      <a:r>
                        <a:rPr lang="en-AU" sz="1200" u="none" strike="noStrike">
                          <a:effectLst/>
                        </a:rPr>
                        <a:t>14</a:t>
                      </a:r>
                      <a:endParaRPr lang="en-AU" sz="1200" b="0" i="0" u="none" strike="noStrike">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Soccer</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Kagua</a:t>
                      </a:r>
                      <a:r>
                        <a:rPr lang="en-AU" sz="1200" u="none" strike="noStrike" dirty="0">
                          <a:effectLst/>
                          <a:latin typeface="Arial Narrow" panose="020B0606020202030204" pitchFamily="34" charset="0"/>
                        </a:rPr>
                        <a:t> </a:t>
                      </a:r>
                      <a:r>
                        <a:rPr lang="en-AU" sz="1200" u="none" strike="noStrike" dirty="0" err="1">
                          <a:effectLst/>
                          <a:latin typeface="Arial Narrow" panose="020B0606020202030204" pitchFamily="34" charset="0"/>
                        </a:rPr>
                        <a:t>Erave</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2337264"/>
                  </a:ext>
                </a:extLst>
              </a:tr>
              <a:tr h="145743">
                <a:tc vMerge="1">
                  <a:txBody>
                    <a:bodyPr/>
                    <a:lstStyle/>
                    <a:p>
                      <a:endParaRPr lang="en-AU"/>
                    </a:p>
                  </a:txBody>
                  <a:tcPr/>
                </a:tc>
                <a:tc vMerge="1">
                  <a:txBody>
                    <a:bodyPr/>
                    <a:lstStyle/>
                    <a:p>
                      <a:endParaRPr lang="en-AU"/>
                    </a:p>
                  </a:txBody>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Momei</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853899"/>
                  </a:ext>
                </a:extLst>
              </a:tr>
              <a:tr h="153384">
                <a:tc>
                  <a:txBody>
                    <a:bodyPr/>
                    <a:lstStyle/>
                    <a:p>
                      <a:pPr algn="ctr" fontAlgn="t">
                        <a:lnSpc>
                          <a:spcPct val="107000"/>
                        </a:lnSpc>
                        <a:spcBef>
                          <a:spcPts val="0"/>
                        </a:spcBef>
                        <a:spcAft>
                          <a:spcPts val="800"/>
                        </a:spcAft>
                      </a:pPr>
                      <a:r>
                        <a:rPr lang="en-AU" sz="1200" u="none" strike="noStrike">
                          <a:effectLst/>
                        </a:rPr>
                        <a:t>15</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Snooker</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Giluwe Lodge</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2049637"/>
                  </a:ext>
                </a:extLst>
              </a:tr>
              <a:tr h="216000">
                <a:tc>
                  <a:txBody>
                    <a:bodyPr/>
                    <a:lstStyle/>
                    <a:p>
                      <a:pPr algn="ctr" fontAlgn="t">
                        <a:lnSpc>
                          <a:spcPct val="107000"/>
                        </a:lnSpc>
                        <a:spcBef>
                          <a:spcPts val="0"/>
                        </a:spcBef>
                        <a:spcAft>
                          <a:spcPts val="800"/>
                        </a:spcAft>
                      </a:pPr>
                      <a:r>
                        <a:rPr lang="en-AU" sz="1200" u="none" strike="noStrike">
                          <a:effectLst/>
                        </a:rPr>
                        <a:t>16</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Taekwondo</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Western Pacific University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314957"/>
                  </a:ext>
                </a:extLst>
              </a:tr>
              <a:tr h="153384">
                <a:tc>
                  <a:txBody>
                    <a:bodyPr/>
                    <a:lstStyle/>
                    <a:p>
                      <a:pPr algn="ctr" fontAlgn="t">
                        <a:lnSpc>
                          <a:spcPct val="107000"/>
                        </a:lnSpc>
                        <a:spcBef>
                          <a:spcPts val="0"/>
                        </a:spcBef>
                        <a:spcAft>
                          <a:spcPts val="800"/>
                        </a:spcAft>
                      </a:pPr>
                      <a:r>
                        <a:rPr lang="en-AU" sz="1200" u="none" strike="noStrike">
                          <a:effectLst/>
                        </a:rPr>
                        <a:t>17</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Table Tennis</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Oiyarep</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448208"/>
                  </a:ext>
                </a:extLst>
              </a:tr>
              <a:tr h="153384">
                <a:tc>
                  <a:txBody>
                    <a:bodyPr/>
                    <a:lstStyle/>
                    <a:p>
                      <a:pPr algn="ctr" fontAlgn="t">
                        <a:lnSpc>
                          <a:spcPct val="107000"/>
                        </a:lnSpc>
                        <a:spcBef>
                          <a:spcPts val="0"/>
                        </a:spcBef>
                        <a:spcAft>
                          <a:spcPts val="800"/>
                        </a:spcAft>
                      </a:pPr>
                      <a:r>
                        <a:rPr lang="en-AU" sz="1200" u="none" strike="noStrike">
                          <a:effectLst/>
                        </a:rPr>
                        <a:t>18</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Touch Footy</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Yaken Primary School</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336302"/>
                  </a:ext>
                </a:extLst>
              </a:tr>
              <a:tr h="145743">
                <a:tc rowSpan="2">
                  <a:txBody>
                    <a:bodyPr/>
                    <a:lstStyle/>
                    <a:p>
                      <a:pPr algn="ctr" fontAlgn="ctr">
                        <a:lnSpc>
                          <a:spcPct val="107000"/>
                        </a:lnSpc>
                        <a:spcBef>
                          <a:spcPts val="0"/>
                        </a:spcBef>
                        <a:spcAft>
                          <a:spcPts val="800"/>
                        </a:spcAft>
                      </a:pPr>
                      <a:r>
                        <a:rPr lang="en-AU" sz="1200" u="none" strike="noStrike">
                          <a:effectLst/>
                        </a:rPr>
                        <a:t>19</a:t>
                      </a:r>
                      <a:endParaRPr lang="en-AU" sz="1200" b="0" i="0" u="none" strike="noStrike">
                        <a:effectLst/>
                        <a:latin typeface="Arial" panose="020B060402020202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V/ball Indoor</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Tente</a:t>
                      </a:r>
                      <a:r>
                        <a:rPr lang="en-AU" sz="1200" u="none" strike="noStrike" dirty="0">
                          <a:effectLst/>
                          <a:latin typeface="Arial Narrow" panose="020B0606020202030204" pitchFamily="34" charset="0"/>
                        </a:rPr>
                        <a:t> Primary School</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028930"/>
                  </a:ext>
                </a:extLst>
              </a:tr>
              <a:tr h="145743">
                <a:tc vMerge="1">
                  <a:txBody>
                    <a:bodyPr/>
                    <a:lstStyle/>
                    <a:p>
                      <a:endParaRPr lang="en-AU"/>
                    </a:p>
                  </a:txBody>
                  <a:tcPr/>
                </a:tc>
                <a:tc vMerge="1">
                  <a:txBody>
                    <a:bodyPr/>
                    <a:lstStyle/>
                    <a:p>
                      <a:endParaRPr lang="en-AU"/>
                    </a:p>
                  </a:txBody>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Kumin</a:t>
                      </a:r>
                      <a:r>
                        <a:rPr lang="en-AU" sz="1200" u="none" strike="noStrike" dirty="0">
                          <a:effectLst/>
                          <a:latin typeface="Arial Narrow" panose="020B0606020202030204" pitchFamily="34" charset="0"/>
                        </a:rPr>
                        <a:t> Primary School</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553756"/>
                  </a:ext>
                </a:extLst>
              </a:tr>
              <a:tr h="153384">
                <a:tc>
                  <a:txBody>
                    <a:bodyPr/>
                    <a:lstStyle/>
                    <a:p>
                      <a:pPr algn="ctr" fontAlgn="t">
                        <a:lnSpc>
                          <a:spcPct val="107000"/>
                        </a:lnSpc>
                        <a:spcBef>
                          <a:spcPts val="0"/>
                        </a:spcBef>
                        <a:spcAft>
                          <a:spcPts val="800"/>
                        </a:spcAft>
                      </a:pPr>
                      <a:r>
                        <a:rPr lang="en-AU" sz="1200" u="none" strike="noStrike">
                          <a:effectLst/>
                        </a:rPr>
                        <a:t>20</a:t>
                      </a:r>
                      <a:endParaRPr lang="en-AU" sz="1200" b="0" i="0" u="none" strike="noStrike">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V/ball Beach</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a:effectLst/>
                          <a:latin typeface="Arial Narrow" panose="020B0606020202030204" pitchFamily="34" charset="0"/>
                        </a:rPr>
                        <a:t>Oiyarep (Outdoor)</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955049"/>
                  </a:ext>
                </a:extLst>
              </a:tr>
              <a:tr h="153384">
                <a:tc>
                  <a:txBody>
                    <a:bodyPr/>
                    <a:lstStyle/>
                    <a:p>
                      <a:pPr algn="ctr" fontAlgn="t">
                        <a:lnSpc>
                          <a:spcPct val="107000"/>
                        </a:lnSpc>
                        <a:spcBef>
                          <a:spcPts val="0"/>
                        </a:spcBef>
                        <a:spcAft>
                          <a:spcPts val="800"/>
                        </a:spcAft>
                      </a:pPr>
                      <a:r>
                        <a:rPr lang="en-AU" sz="1200" u="none" strike="noStrike" dirty="0">
                          <a:effectLst/>
                        </a:rPr>
                        <a:t>21</a:t>
                      </a:r>
                      <a:endParaRPr lang="en-AU" sz="1200" b="0" i="0" u="none" strike="noStrike" dirty="0">
                        <a:effectLst/>
                        <a:latin typeface="Arial" panose="020B0604020202020204" pitchFamily="34" charset="0"/>
                      </a:endParaRPr>
                    </a:p>
                  </a:txBody>
                  <a:tcPr marL="49804" marR="49804" marT="691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a:effectLst/>
                          <a:latin typeface="Arial Narrow" panose="020B0606020202030204" pitchFamily="34" charset="0"/>
                        </a:rPr>
                        <a:t>Weightlifting</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lnSpc>
                          <a:spcPct val="107000"/>
                        </a:lnSpc>
                        <a:spcBef>
                          <a:spcPts val="0"/>
                        </a:spcBef>
                        <a:spcAft>
                          <a:spcPts val="800"/>
                        </a:spcAft>
                      </a:pPr>
                      <a:r>
                        <a:rPr lang="en-AU" sz="1200" u="none" strike="noStrike" dirty="0" err="1">
                          <a:effectLst/>
                          <a:latin typeface="Arial Narrow" panose="020B0606020202030204" pitchFamily="34" charset="0"/>
                        </a:rPr>
                        <a:t>Kiburu</a:t>
                      </a:r>
                      <a:r>
                        <a:rPr lang="en-AU" sz="1200" u="none" strike="noStrike" dirty="0">
                          <a:effectLst/>
                          <a:latin typeface="Arial Narrow" panose="020B0606020202030204" pitchFamily="34" charset="0"/>
                        </a:rPr>
                        <a:t> Lodge (Indoor)</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a:effectLst/>
                          <a:latin typeface="Arial Narrow" panose="020B0606020202030204" pitchFamily="34" charset="0"/>
                        </a:rPr>
                        <a:t> </a:t>
                      </a:r>
                      <a:endParaRPr lang="en-AU" sz="1200" b="0" i="0" u="none" strike="noStrike">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en-AU" sz="1200" u="none" strike="noStrike" dirty="0">
                          <a:effectLst/>
                          <a:latin typeface="Arial Narrow" panose="020B0606020202030204" pitchFamily="34" charset="0"/>
                        </a:rPr>
                        <a:t> </a:t>
                      </a:r>
                      <a:endParaRPr lang="en-AU" sz="1200" b="0" i="0" u="none" strike="noStrike" dirty="0">
                        <a:effectLst/>
                        <a:latin typeface="Arial Narrow" panose="020B0606020202030204" pitchFamily="34" charset="0"/>
                      </a:endParaRPr>
                    </a:p>
                  </a:txBody>
                  <a:tcPr marL="49804" marR="49804" marT="691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1989558"/>
                  </a:ext>
                </a:extLst>
              </a:tr>
            </a:tbl>
          </a:graphicData>
        </a:graphic>
      </p:graphicFrame>
      <p:sp>
        <p:nvSpPr>
          <p:cNvPr id="6" name="TextBox 5">
            <a:extLst>
              <a:ext uri="{FF2B5EF4-FFF2-40B4-BE49-F238E27FC236}">
                <a16:creationId xmlns:a16="http://schemas.microsoft.com/office/drawing/2014/main" id="{02BBB0C0-E895-4CC1-8891-03CD9F0827A2}"/>
              </a:ext>
            </a:extLst>
          </p:cNvPr>
          <p:cNvSpPr txBox="1"/>
          <p:nvPr/>
        </p:nvSpPr>
        <p:spPr>
          <a:xfrm>
            <a:off x="2981531" y="159287"/>
            <a:ext cx="6647377" cy="644407"/>
          </a:xfrm>
          <a:prstGeom prst="rect">
            <a:avLst/>
          </a:prstGeom>
          <a:noFill/>
        </p:spPr>
        <p:txBody>
          <a:bodyPr wrap="square">
            <a:spAutoFit/>
          </a:bodyPr>
          <a:lstStyle/>
          <a:p>
            <a:pPr algn="ctr">
              <a:spcAft>
                <a:spcPts val="800"/>
              </a:spcAft>
            </a:pPr>
            <a:r>
              <a:rPr lang="en-AU" sz="1400" u="sng" dirty="0">
                <a:effectLst/>
                <a:latin typeface="Britannic Bold" panose="020B0903060703020204" pitchFamily="34" charset="0"/>
                <a:ea typeface="Calibri" panose="020F0502020204030204" pitchFamily="34" charset="0"/>
                <a:cs typeface="Times New Roman" panose="02020603050405020304" pitchFamily="18" charset="0"/>
              </a:rPr>
              <a:t>8</a:t>
            </a:r>
            <a:r>
              <a:rPr lang="en-AU" sz="1400" u="sng" baseline="30000" dirty="0">
                <a:effectLst/>
                <a:latin typeface="Britannic Bold" panose="020B0903060703020204" pitchFamily="34" charset="0"/>
                <a:ea typeface="Calibri" panose="020F0502020204030204" pitchFamily="34" charset="0"/>
                <a:cs typeface="Times New Roman" panose="02020603050405020304" pitchFamily="18" charset="0"/>
              </a:rPr>
              <a:t>th</a:t>
            </a:r>
            <a:r>
              <a:rPr lang="en-AU" sz="1400" u="sng" dirty="0">
                <a:effectLst/>
                <a:latin typeface="Britannic Bold" panose="020B0903060703020204" pitchFamily="34" charset="0"/>
                <a:ea typeface="Calibri" panose="020F0502020204030204" pitchFamily="34" charset="0"/>
                <a:cs typeface="Times New Roman" panose="02020603050405020304" pitchFamily="18" charset="0"/>
              </a:rPr>
              <a:t> PNG Games Mendi, Southern Highlands Province</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800"/>
              </a:spcAft>
            </a:pPr>
            <a:r>
              <a:rPr lang="en-AU" sz="1400" u="sng" dirty="0">
                <a:effectLst/>
                <a:latin typeface="Britannic Bold" panose="020B0903060703020204" pitchFamily="34" charset="0"/>
                <a:ea typeface="Calibri" panose="020F0502020204030204" pitchFamily="34" charset="0"/>
                <a:cs typeface="Times New Roman" panose="02020603050405020304" pitchFamily="18" charset="0"/>
              </a:rPr>
              <a:t>Sport Competition Schedule</a:t>
            </a:r>
            <a:r>
              <a:rPr lang="en-AU" sz="1400" dirty="0">
                <a:latin typeface="Calibri" panose="020F0502020204030204" pitchFamily="34" charset="0"/>
                <a:ea typeface="Calibri" panose="020F0502020204030204" pitchFamily="34" charset="0"/>
                <a:cs typeface="Times New Roman" panose="02020603050405020304" pitchFamily="18" charset="0"/>
              </a:rPr>
              <a:t>	</a:t>
            </a:r>
            <a:r>
              <a:rPr lang="en-AU" sz="1400" u="sng" dirty="0">
                <a:effectLst/>
                <a:latin typeface="Britannic Bold" panose="020B0903060703020204" pitchFamily="34" charset="0"/>
                <a:ea typeface="Calibri" panose="020F0502020204030204" pitchFamily="34" charset="0"/>
                <a:cs typeface="Times New Roman" panose="02020603050405020304" pitchFamily="18" charset="0"/>
              </a:rPr>
              <a:t>Date: 21</a:t>
            </a:r>
            <a:r>
              <a:rPr lang="en-AU" sz="1400" u="sng" baseline="30000" dirty="0">
                <a:effectLst/>
                <a:latin typeface="Britannic Bold" panose="020B0903060703020204" pitchFamily="34" charset="0"/>
                <a:ea typeface="Calibri" panose="020F0502020204030204" pitchFamily="34" charset="0"/>
                <a:cs typeface="Times New Roman" panose="02020603050405020304" pitchFamily="18" charset="0"/>
              </a:rPr>
              <a:t>st</a:t>
            </a:r>
            <a:r>
              <a:rPr lang="en-AU" sz="1400" u="sng" dirty="0">
                <a:effectLst/>
                <a:latin typeface="Britannic Bold" panose="020B0903060703020204" pitchFamily="34" charset="0"/>
                <a:ea typeface="Calibri" panose="020F0502020204030204" pitchFamily="34" charset="0"/>
                <a:cs typeface="Times New Roman" panose="02020603050405020304" pitchFamily="18" charset="0"/>
              </a:rPr>
              <a:t> November – 05</a:t>
            </a:r>
            <a:r>
              <a:rPr lang="en-AU" sz="1400" u="sng" baseline="30000" dirty="0">
                <a:effectLst/>
                <a:latin typeface="Britannic Bold" panose="020B0903060703020204" pitchFamily="34" charset="0"/>
                <a:ea typeface="Calibri" panose="020F0502020204030204" pitchFamily="34" charset="0"/>
                <a:cs typeface="Times New Roman" panose="02020603050405020304" pitchFamily="18" charset="0"/>
              </a:rPr>
              <a:t>th</a:t>
            </a:r>
            <a:r>
              <a:rPr lang="en-AU" sz="1400" u="sng" dirty="0">
                <a:effectLst/>
                <a:latin typeface="Britannic Bold" panose="020B0903060703020204" pitchFamily="34" charset="0"/>
                <a:ea typeface="Calibri" panose="020F0502020204030204" pitchFamily="34" charset="0"/>
                <a:cs typeface="Times New Roman" panose="02020603050405020304" pitchFamily="18" charset="0"/>
              </a:rPr>
              <a:t> December 2021</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410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3B76DD-D316-4445-B09E-83F7C16A1B75}"/>
              </a:ext>
            </a:extLst>
          </p:cNvPr>
          <p:cNvSpPr/>
          <p:nvPr/>
        </p:nvSpPr>
        <p:spPr>
          <a:xfrm>
            <a:off x="1224116" y="199033"/>
            <a:ext cx="10073960" cy="646331"/>
          </a:xfrm>
          <a:prstGeom prst="rect">
            <a:avLst/>
          </a:prstGeom>
          <a:solidFill>
            <a:schemeClr val="tx1"/>
          </a:solidFill>
        </p:spPr>
        <p:txBody>
          <a:bodyPr wrap="square" lIns="91440" tIns="45720" rIns="91440" bIns="45720">
            <a:spAutoFit/>
          </a:bodyPr>
          <a:lstStyle/>
          <a:p>
            <a:pPr algn="ctr"/>
            <a:r>
              <a:rPr lang="en-US" sz="36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36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36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2" name="TextBox 1">
            <a:extLst>
              <a:ext uri="{FF2B5EF4-FFF2-40B4-BE49-F238E27FC236}">
                <a16:creationId xmlns:a16="http://schemas.microsoft.com/office/drawing/2014/main" id="{0CCA5C1A-B834-4426-AED8-EC21C2222386}"/>
              </a:ext>
            </a:extLst>
          </p:cNvPr>
          <p:cNvSpPr txBox="1"/>
          <p:nvPr/>
        </p:nvSpPr>
        <p:spPr>
          <a:xfrm>
            <a:off x="1357313" y="1914525"/>
            <a:ext cx="10073960" cy="4647426"/>
          </a:xfrm>
          <a:prstGeom prst="rect">
            <a:avLst/>
          </a:prstGeom>
          <a:noFill/>
        </p:spPr>
        <p:txBody>
          <a:bodyPr wrap="square" rtlCol="0">
            <a:spAutoFit/>
          </a:bodyPr>
          <a:lstStyle/>
          <a:p>
            <a:r>
              <a:rPr lang="en-AU" sz="2800" b="1" dirty="0">
                <a:latin typeface="Britannic Bold" panose="020B0903060703020204" pitchFamily="34" charset="0"/>
              </a:rPr>
              <a:t>		8</a:t>
            </a:r>
            <a:r>
              <a:rPr lang="en-AU" sz="2800" b="1" baseline="30000" dirty="0">
                <a:latin typeface="Britannic Bold" panose="020B0903060703020204" pitchFamily="34" charset="0"/>
              </a:rPr>
              <a:t>th</a:t>
            </a:r>
            <a:r>
              <a:rPr lang="en-AU" sz="2800" b="1" dirty="0">
                <a:latin typeface="Britannic Bold" panose="020B0903060703020204" pitchFamily="34" charset="0"/>
              </a:rPr>
              <a:t> PNG Games Sport Directorate </a:t>
            </a:r>
          </a:p>
          <a:p>
            <a:r>
              <a:rPr lang="en-AU" sz="2800" b="1" dirty="0">
                <a:latin typeface="Britannic Bold" panose="020B0903060703020204" pitchFamily="34" charset="0"/>
              </a:rPr>
              <a:t>		NSI Goroka</a:t>
            </a:r>
          </a:p>
          <a:p>
            <a:r>
              <a:rPr lang="en-AU" sz="2800" b="1" dirty="0">
                <a:latin typeface="Britannic Bold" panose="020B0903060703020204" pitchFamily="34" charset="0"/>
              </a:rPr>
              <a:t>		EHP</a:t>
            </a:r>
          </a:p>
          <a:p>
            <a:endParaRPr lang="en-AU" sz="2800" b="1" dirty="0">
              <a:latin typeface="Britannic Bold" panose="020B0903060703020204" pitchFamily="34" charset="0"/>
            </a:endParaRPr>
          </a:p>
          <a:p>
            <a:r>
              <a:rPr lang="en-AU" sz="2000" b="1" dirty="0">
                <a:latin typeface="Britannic Bold" panose="020B0903060703020204" pitchFamily="34" charset="0"/>
              </a:rPr>
              <a:t>		</a:t>
            </a:r>
            <a:r>
              <a:rPr lang="en-AU" sz="2800" b="1" u="sng" dirty="0">
                <a:latin typeface="Britannic Bold" panose="020B0903060703020204" pitchFamily="34" charset="0"/>
              </a:rPr>
              <a:t>Contacts</a:t>
            </a:r>
          </a:p>
          <a:p>
            <a:r>
              <a:rPr lang="en-AU" sz="2000" b="1" dirty="0">
                <a:latin typeface="Britannic Bold" panose="020B0903060703020204" pitchFamily="34" charset="0"/>
              </a:rPr>
              <a:t>		Mobile:  	70940680		</a:t>
            </a:r>
          </a:p>
          <a:p>
            <a:r>
              <a:rPr lang="en-AU" sz="2000" b="1" dirty="0">
                <a:latin typeface="Britannic Bold" panose="020B0903060703020204" pitchFamily="34" charset="0"/>
              </a:rPr>
              <a:t>				78552591</a:t>
            </a:r>
          </a:p>
          <a:p>
            <a:r>
              <a:rPr lang="en-AU" sz="2000" b="1" dirty="0">
                <a:latin typeface="Britannic Bold" panose="020B0903060703020204" pitchFamily="34" charset="0"/>
              </a:rPr>
              <a:t>		Phone: 		5322391</a:t>
            </a:r>
          </a:p>
          <a:p>
            <a:r>
              <a:rPr lang="en-AU" sz="2000" b="1" dirty="0">
                <a:latin typeface="Britannic Bold" panose="020B0903060703020204" pitchFamily="34" charset="0"/>
              </a:rPr>
              <a:t>		Email:		</a:t>
            </a:r>
            <a:r>
              <a:rPr lang="en-AU" sz="2000" b="1" dirty="0">
                <a:solidFill>
                  <a:srgbClr val="0070C0"/>
                </a:solidFill>
                <a:latin typeface="Britannic Bold" panose="020B0903060703020204" pitchFamily="34" charset="0"/>
              </a:rPr>
              <a:t>8</a:t>
            </a:r>
            <a:r>
              <a:rPr lang="en-AU" sz="2000" b="1" baseline="30000" dirty="0">
                <a:solidFill>
                  <a:srgbClr val="0070C0"/>
                </a:solidFill>
                <a:latin typeface="Britannic Bold" panose="020B0903060703020204" pitchFamily="34" charset="0"/>
              </a:rPr>
              <a:t>th</a:t>
            </a:r>
            <a:r>
              <a:rPr lang="en-AU" sz="2000" b="1" dirty="0">
                <a:solidFill>
                  <a:srgbClr val="0070C0"/>
                </a:solidFill>
                <a:latin typeface="Britannic Bold" panose="020B0903060703020204" pitchFamily="34" charset="0"/>
                <a:hlinkClick r:id="rId2">
                  <a:extLst>
                    <a:ext uri="{A12FA001-AC4F-418D-AE19-62706E023703}">
                      <ahyp:hlinkClr xmlns:ahyp="http://schemas.microsoft.com/office/drawing/2018/hyperlinkcolor" val="tx"/>
                    </a:ext>
                  </a:extLst>
                </a:hlinkClick>
              </a:rPr>
              <a:t>pnggames@pngnsi.org.pg</a:t>
            </a:r>
            <a:r>
              <a:rPr lang="en-AU" sz="2000" b="1" dirty="0">
                <a:latin typeface="Britannic Bold" panose="020B0903060703020204" pitchFamily="34" charset="0"/>
              </a:rPr>
              <a:t>	</a:t>
            </a:r>
          </a:p>
          <a:p>
            <a:endParaRPr lang="en-AU" sz="2800" b="1" dirty="0">
              <a:latin typeface="Britannic Bold" panose="020B0903060703020204" pitchFamily="34" charset="0"/>
            </a:endParaRPr>
          </a:p>
          <a:p>
            <a:endParaRPr lang="en-AU" sz="2800" dirty="0"/>
          </a:p>
          <a:p>
            <a:endParaRPr lang="en-AU" sz="2000" dirty="0"/>
          </a:p>
        </p:txBody>
      </p:sp>
    </p:spTree>
    <p:extLst>
      <p:ext uri="{BB962C8B-B14F-4D97-AF65-F5344CB8AC3E}">
        <p14:creationId xmlns:p14="http://schemas.microsoft.com/office/powerpoint/2010/main" val="4155897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25AEA1-B254-4F6F-8F2E-534135C7617E}"/>
              </a:ext>
            </a:extLst>
          </p:cNvPr>
          <p:cNvSpPr/>
          <p:nvPr/>
        </p:nvSpPr>
        <p:spPr>
          <a:xfrm>
            <a:off x="1224116" y="199033"/>
            <a:ext cx="10073960" cy="646331"/>
          </a:xfrm>
          <a:prstGeom prst="rect">
            <a:avLst/>
          </a:prstGeom>
          <a:solidFill>
            <a:schemeClr val="tx1"/>
          </a:solidFill>
        </p:spPr>
        <p:txBody>
          <a:bodyPr wrap="square" lIns="91440" tIns="45720" rIns="91440" bIns="45720">
            <a:spAutoFit/>
          </a:bodyPr>
          <a:lstStyle/>
          <a:p>
            <a:pPr algn="ctr"/>
            <a:r>
              <a:rPr lang="en-US" sz="36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8</a:t>
            </a:r>
            <a:r>
              <a:rPr lang="en-US" sz="3600" b="0" cap="none" spc="0" baseline="3000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th</a:t>
            </a:r>
            <a:r>
              <a:rPr lang="en-US" sz="3600" b="0" cap="none" spc="0"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 PNG Games Sport Presentation</a:t>
            </a:r>
          </a:p>
        </p:txBody>
      </p:sp>
      <p:sp>
        <p:nvSpPr>
          <p:cNvPr id="5" name="Text Box 4">
            <a:extLst>
              <a:ext uri="{FF2B5EF4-FFF2-40B4-BE49-F238E27FC236}">
                <a16:creationId xmlns:a16="http://schemas.microsoft.com/office/drawing/2014/main" id="{5B570D23-392C-4B4C-BB17-FFE2C57AEE0A}"/>
              </a:ext>
            </a:extLst>
          </p:cNvPr>
          <p:cNvSpPr txBox="1"/>
          <p:nvPr/>
        </p:nvSpPr>
        <p:spPr>
          <a:xfrm>
            <a:off x="3059209" y="3918979"/>
            <a:ext cx="6403773" cy="181197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2400" b="1" u="sng" dirty="0">
                <a:latin typeface="Bookman Old Style" panose="02050604050505020204" pitchFamily="18" charset="0"/>
                <a:ea typeface="Calibri" panose="020F0502020204030204" pitchFamily="34" charset="0"/>
                <a:cs typeface="Times New Roman" panose="02020603050405020304" pitchFamily="18" charset="0"/>
              </a:rPr>
              <a:t>Thank you</a:t>
            </a:r>
            <a:endParaRPr lang="en-AU" sz="2800" b="1" u="sng" dirty="0">
              <a:latin typeface="Britannic Bold" panose="020B0903060703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2800" b="1" u="sng" dirty="0">
                <a:latin typeface="Britannic Bold" panose="020B0903060703020204" pitchFamily="34" charset="0"/>
                <a:ea typeface="Calibri" panose="020F0502020204030204" pitchFamily="34" charset="0"/>
                <a:cs typeface="Times New Roman" panose="02020603050405020304" pitchFamily="18" charset="0"/>
              </a:rPr>
              <a:t>Samu Sasama</a:t>
            </a:r>
          </a:p>
          <a:p>
            <a:pPr algn="ctr">
              <a:lnSpc>
                <a:spcPct val="107000"/>
              </a:lnSpc>
              <a:spcAft>
                <a:spcPts val="800"/>
              </a:spcAft>
            </a:pPr>
            <a:r>
              <a:rPr lang="en-AU" sz="2000" b="1" dirty="0">
                <a:latin typeface="Britannic Bold" panose="020B0903060703020204" pitchFamily="34" charset="0"/>
                <a:ea typeface="Calibri" panose="020F0502020204030204" pitchFamily="34" charset="0"/>
                <a:cs typeface="Times New Roman" panose="02020603050405020304" pitchFamily="18" charset="0"/>
              </a:rPr>
              <a:t>Sport Director</a:t>
            </a:r>
          </a:p>
          <a:p>
            <a:pPr algn="ctr">
              <a:lnSpc>
                <a:spcPct val="107000"/>
              </a:lnSpc>
              <a:spcAft>
                <a:spcPts val="800"/>
              </a:spcAft>
            </a:pPr>
            <a:r>
              <a:rPr lang="en-AU" sz="2000" b="1" dirty="0">
                <a:effectLst/>
                <a:latin typeface="Britannic Bold" panose="020B0903060703020204" pitchFamily="34" charset="0"/>
                <a:ea typeface="Calibri" panose="020F0502020204030204" pitchFamily="34" charset="0"/>
                <a:cs typeface="Times New Roman" panose="02020603050405020304" pitchFamily="18" charset="0"/>
              </a:rPr>
              <a:t>8</a:t>
            </a:r>
            <a:r>
              <a:rPr lang="en-AU" sz="2000" b="1" baseline="30000" dirty="0">
                <a:effectLst/>
                <a:latin typeface="Britannic Bold" panose="020B0903060703020204" pitchFamily="34" charset="0"/>
                <a:ea typeface="Calibri" panose="020F0502020204030204" pitchFamily="34" charset="0"/>
                <a:cs typeface="Times New Roman" panose="02020603050405020304" pitchFamily="18" charset="0"/>
              </a:rPr>
              <a:t>th</a:t>
            </a:r>
            <a:r>
              <a:rPr lang="en-AU" sz="2000" b="1" dirty="0">
                <a:effectLst/>
                <a:latin typeface="Britannic Bold" panose="020B0903060703020204" pitchFamily="34" charset="0"/>
                <a:ea typeface="Calibri" panose="020F0502020204030204" pitchFamily="34" charset="0"/>
                <a:cs typeface="Times New Roman" panose="02020603050405020304" pitchFamily="18" charset="0"/>
              </a:rPr>
              <a:t> PG Games Mendi SHP</a:t>
            </a:r>
          </a:p>
        </p:txBody>
      </p:sp>
      <p:pic>
        <p:nvPicPr>
          <p:cNvPr id="6" name="Picture 5">
            <a:extLst>
              <a:ext uri="{FF2B5EF4-FFF2-40B4-BE49-F238E27FC236}">
                <a16:creationId xmlns:a16="http://schemas.microsoft.com/office/drawing/2014/main" id="{4C7D0E28-D45C-4024-9B28-EF7380DF2F41}"/>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892212" y="845364"/>
            <a:ext cx="2737766" cy="2858525"/>
          </a:xfrm>
          <a:prstGeom prst="rect">
            <a:avLst/>
          </a:prstGeom>
          <a:noFill/>
          <a:ln>
            <a:noFill/>
          </a:ln>
        </p:spPr>
      </p:pic>
    </p:spTree>
    <p:extLst>
      <p:ext uri="{BB962C8B-B14F-4D97-AF65-F5344CB8AC3E}">
        <p14:creationId xmlns:p14="http://schemas.microsoft.com/office/powerpoint/2010/main" val="251888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7196201"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National Federation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PNGOC Strategic Plan: 2021-2024</a:t>
            </a:r>
          </a:p>
        </p:txBody>
      </p:sp>
    </p:spTree>
    <p:extLst>
      <p:ext uri="{BB962C8B-B14F-4D97-AF65-F5344CB8AC3E}">
        <p14:creationId xmlns:p14="http://schemas.microsoft.com/office/powerpoint/2010/main" val="3017720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598037" y="388462"/>
            <a:ext cx="8759952" cy="1200329"/>
          </a:xfrm>
          <a:prstGeom prst="rect">
            <a:avLst/>
          </a:prstGeom>
          <a:noFill/>
        </p:spPr>
        <p:txBody>
          <a:bodyPr wrap="square" rtlCol="0">
            <a:spAutoFit/>
          </a:bodyPr>
          <a:lstStyle/>
          <a:p>
            <a:pPr algn="ctr"/>
            <a:r>
              <a:rPr lang="en-AU"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STRATEGIC PLAN</a:t>
            </a:r>
            <a:endParaRPr lang="en-PG"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0B5942-4867-41E9-95A6-FB2660CE9D86}"/>
              </a:ext>
            </a:extLst>
          </p:cNvPr>
          <p:cNvSpPr txBox="1"/>
          <p:nvPr/>
        </p:nvSpPr>
        <p:spPr>
          <a:xfrm>
            <a:off x="1716024" y="1542949"/>
            <a:ext cx="8759952" cy="1200329"/>
          </a:xfrm>
          <a:prstGeom prst="rect">
            <a:avLst/>
          </a:prstGeom>
          <a:noFill/>
        </p:spPr>
        <p:txBody>
          <a:bodyPr wrap="square" rtlCol="0">
            <a:spAutoFit/>
          </a:bodyPr>
          <a:lstStyle/>
          <a:p>
            <a:pPr algn="ctr"/>
            <a:r>
              <a:rPr lang="en-AU"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2021-2024</a:t>
            </a:r>
            <a:endParaRPr lang="en-PG" sz="7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2FB3AE9-40B7-47CE-B6D6-2231D5BEACFE}"/>
              </a:ext>
            </a:extLst>
          </p:cNvPr>
          <p:cNvPicPr/>
          <p:nvPr/>
        </p:nvPicPr>
        <p:blipFill>
          <a:blip r:embed="rId3" cstate="print">
            <a:extLst>
              <a:ext uri="{28A0092B-C50C-407E-A947-70E740481C1C}">
                <a14:useLocalDpi xmlns:a14="http://schemas.microsoft.com/office/drawing/2010/main"/>
              </a:ext>
            </a:extLst>
          </a:blip>
          <a:stretch>
            <a:fillRect/>
          </a:stretch>
        </p:blipFill>
        <p:spPr>
          <a:xfrm>
            <a:off x="5769864" y="3283866"/>
            <a:ext cx="3505933" cy="2555706"/>
          </a:xfrm>
          <a:prstGeom prst="rect">
            <a:avLst/>
          </a:prstGeom>
        </p:spPr>
      </p:pic>
      <p:pic>
        <p:nvPicPr>
          <p:cNvPr id="14" name="Picture 13">
            <a:extLst>
              <a:ext uri="{FF2B5EF4-FFF2-40B4-BE49-F238E27FC236}">
                <a16:creationId xmlns:a16="http://schemas.microsoft.com/office/drawing/2014/main" id="{855B7ACF-B17F-4615-BD00-DEB61A2B4352}"/>
              </a:ext>
            </a:extLst>
          </p:cNvPr>
          <p:cNvPicPr/>
          <p:nvPr/>
        </p:nvPicPr>
        <p:blipFill>
          <a:blip r:embed="rId4" cstate="hqprint">
            <a:extLst>
              <a:ext uri="{28A0092B-C50C-407E-A947-70E740481C1C}">
                <a14:useLocalDpi xmlns:a14="http://schemas.microsoft.com/office/drawing/2010/main"/>
              </a:ext>
            </a:extLst>
          </a:blip>
          <a:stretch>
            <a:fillRect/>
          </a:stretch>
        </p:blipFill>
        <p:spPr>
          <a:xfrm>
            <a:off x="1797154" y="3439380"/>
            <a:ext cx="1686710" cy="2165007"/>
          </a:xfrm>
          <a:prstGeom prst="rect">
            <a:avLst/>
          </a:prstGeom>
        </p:spPr>
      </p:pic>
      <p:pic>
        <p:nvPicPr>
          <p:cNvPr id="15" name="Picture 14">
            <a:extLst>
              <a:ext uri="{FF2B5EF4-FFF2-40B4-BE49-F238E27FC236}">
                <a16:creationId xmlns:a16="http://schemas.microsoft.com/office/drawing/2014/main" id="{CF06C54C-F2A3-4CC2-9761-B508832296BA}"/>
              </a:ext>
            </a:extLst>
          </p:cNvPr>
          <p:cNvPicPr/>
          <p:nvPr/>
        </p:nvPicPr>
        <p:blipFill>
          <a:blip r:embed="rId5" cstate="hqprint">
            <a:extLst>
              <a:ext uri="{28A0092B-C50C-407E-A947-70E740481C1C}">
                <a14:useLocalDpi xmlns:a14="http://schemas.microsoft.com/office/drawing/2010/main"/>
              </a:ext>
            </a:extLst>
          </a:blip>
          <a:stretch>
            <a:fillRect/>
          </a:stretch>
        </p:blipFill>
        <p:spPr>
          <a:xfrm>
            <a:off x="3919924" y="2980945"/>
            <a:ext cx="2148644" cy="3035808"/>
          </a:xfrm>
          <a:prstGeom prst="rect">
            <a:avLst/>
          </a:prstGeom>
        </p:spPr>
      </p:pic>
      <p:pic>
        <p:nvPicPr>
          <p:cNvPr id="16" name="Picture 15">
            <a:extLst>
              <a:ext uri="{FF2B5EF4-FFF2-40B4-BE49-F238E27FC236}">
                <a16:creationId xmlns:a16="http://schemas.microsoft.com/office/drawing/2014/main" id="{6CCD8C1E-C585-4482-9FDB-C490EE2F9DD5}"/>
              </a:ext>
            </a:extLst>
          </p:cNvPr>
          <p:cNvPicPr/>
          <p:nvPr/>
        </p:nvPicPr>
        <p:blipFill>
          <a:blip r:embed="rId6" cstate="hqprint">
            <a:extLst>
              <a:ext uri="{28A0092B-C50C-407E-A947-70E740481C1C}">
                <a14:useLocalDpi xmlns:a14="http://schemas.microsoft.com/office/drawing/2010/main"/>
              </a:ext>
            </a:extLst>
          </a:blip>
          <a:stretch>
            <a:fillRect/>
          </a:stretch>
        </p:blipFill>
        <p:spPr>
          <a:xfrm>
            <a:off x="9129493" y="3222417"/>
            <a:ext cx="1613525" cy="2555706"/>
          </a:xfrm>
          <a:prstGeom prst="rect">
            <a:avLst/>
          </a:prstGeom>
        </p:spPr>
      </p:pic>
    </p:spTree>
    <p:extLst>
      <p:ext uri="{BB962C8B-B14F-4D97-AF65-F5344CB8AC3E}">
        <p14:creationId xmlns:p14="http://schemas.microsoft.com/office/powerpoint/2010/main" val="2188243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716024" y="265176"/>
            <a:ext cx="8759952" cy="1200329"/>
          </a:xfrm>
          <a:prstGeom prst="rect">
            <a:avLst/>
          </a:prstGeom>
          <a:noFill/>
        </p:spPr>
        <p:txBody>
          <a:bodyPr wrap="square" rtlCol="0">
            <a:spAutoFit/>
          </a:bodyPr>
          <a:lstStyle/>
          <a:p>
            <a:pPr algn="ctr"/>
            <a:r>
              <a:rPr lang="en-AU" sz="7200" b="1" dirty="0">
                <a:latin typeface="Arial" panose="020B0604020202020204" pitchFamily="34" charset="0"/>
                <a:cs typeface="Arial" panose="020B0604020202020204" pitchFamily="34" charset="0"/>
              </a:rPr>
              <a:t>OUR VISION</a:t>
            </a:r>
            <a:endParaRPr lang="en-PG" sz="7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5D2E855-648E-424D-8903-85D142DC506D}"/>
              </a:ext>
            </a:extLst>
          </p:cNvPr>
          <p:cNvSpPr txBox="1"/>
          <p:nvPr/>
        </p:nvSpPr>
        <p:spPr>
          <a:xfrm>
            <a:off x="924232" y="1828800"/>
            <a:ext cx="10540181" cy="4708981"/>
          </a:xfrm>
          <a:prstGeom prst="rect">
            <a:avLst/>
          </a:prstGeom>
          <a:noFill/>
        </p:spPr>
        <p:txBody>
          <a:bodyPr wrap="square" rtlCol="0">
            <a:spAutoFit/>
          </a:bodyPr>
          <a:lstStyle/>
          <a:p>
            <a:pPr algn="ctr"/>
            <a:r>
              <a:rPr lang="en-AU" sz="6000" b="1" dirty="0">
                <a:effectLst>
                  <a:outerShdw blurRad="38100" dist="38100" dir="2700000" algn="tl">
                    <a:srgbClr val="000000">
                      <a:alpha val="43137"/>
                    </a:srgbClr>
                  </a:outerShdw>
                </a:effectLst>
                <a:latin typeface="Arial Rounded MT Bold" panose="020F0704030504030204" pitchFamily="34" charset="0"/>
              </a:rPr>
              <a:t>“</a:t>
            </a:r>
            <a:r>
              <a:rPr lang="en-AU" sz="6000" b="1" i="1" dirty="0">
                <a:effectLst>
                  <a:outerShdw blurRad="38100" dist="38100" dir="2700000" algn="tl">
                    <a:srgbClr val="000000">
                      <a:alpha val="43137"/>
                    </a:srgbClr>
                  </a:outerShdw>
                </a:effectLst>
                <a:latin typeface="Arial Rounded MT Bold" panose="020F0704030504030204" pitchFamily="34" charset="0"/>
              </a:rPr>
              <a:t>Inspire and Unite </a:t>
            </a:r>
            <a:r>
              <a:rPr lang="en-AU" sz="6000" b="1" i="1" dirty="0">
                <a:solidFill>
                  <a:srgbClr val="FF0000"/>
                </a:solidFill>
                <a:effectLst>
                  <a:outerShdw blurRad="38100" dist="38100" dir="2700000" algn="tl">
                    <a:srgbClr val="000000">
                      <a:alpha val="43137"/>
                    </a:srgbClr>
                  </a:outerShdw>
                </a:effectLst>
                <a:latin typeface="Arial Rounded MT Bold" panose="020F0704030504030204" pitchFamily="34" charset="0"/>
              </a:rPr>
              <a:t>Papua New Guinea </a:t>
            </a:r>
            <a:r>
              <a:rPr lang="en-AU" sz="6000" b="1" i="1" dirty="0">
                <a:effectLst>
                  <a:outerShdw blurRad="38100" dist="38100" dir="2700000" algn="tl">
                    <a:srgbClr val="000000">
                      <a:alpha val="43137"/>
                    </a:srgbClr>
                  </a:outerShdw>
                </a:effectLst>
                <a:latin typeface="Arial Rounded MT Bold" panose="020F0704030504030204" pitchFamily="34" charset="0"/>
              </a:rPr>
              <a:t>through Sporting Excellence and Success</a:t>
            </a:r>
            <a:r>
              <a:rPr lang="en-AU" sz="6000" b="1" dirty="0">
                <a:effectLst>
                  <a:outerShdw blurRad="38100" dist="38100" dir="2700000" algn="tl">
                    <a:srgbClr val="000000">
                      <a:alpha val="43137"/>
                    </a:srgbClr>
                  </a:outerShdw>
                </a:effectLst>
                <a:latin typeface="Arial Rounded MT Bold" panose="020F0704030504030204" pitchFamily="34" charset="0"/>
              </a:rPr>
              <a:t>”</a:t>
            </a:r>
            <a:endParaRPr lang="en-PG" sz="6000" dirty="0">
              <a:effectLst>
                <a:outerShdw blurRad="38100" dist="38100" dir="2700000" algn="tl">
                  <a:srgbClr val="000000">
                    <a:alpha val="43137"/>
                  </a:srgbClr>
                </a:outerShdw>
              </a:effectLst>
              <a:latin typeface="Arial Rounded MT Bold" panose="020F0704030504030204" pitchFamily="34" charset="0"/>
            </a:endParaRPr>
          </a:p>
          <a:p>
            <a:pPr algn="ctr"/>
            <a:endParaRPr lang="en-PG" sz="6000"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654563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716024" y="265176"/>
            <a:ext cx="8759952" cy="1200329"/>
          </a:xfrm>
          <a:prstGeom prst="rect">
            <a:avLst/>
          </a:prstGeom>
          <a:noFill/>
        </p:spPr>
        <p:txBody>
          <a:bodyPr wrap="square" rtlCol="0">
            <a:spAutoFit/>
          </a:bodyPr>
          <a:lstStyle/>
          <a:p>
            <a:pPr algn="ctr"/>
            <a:r>
              <a:rPr lang="en-AU" sz="7200" b="1" dirty="0">
                <a:latin typeface="Arial" panose="020B0604020202020204" pitchFamily="34" charset="0"/>
                <a:cs typeface="Arial" panose="020B0604020202020204" pitchFamily="34" charset="0"/>
              </a:rPr>
              <a:t>OUR MISSION</a:t>
            </a:r>
            <a:endParaRPr lang="en-PG" sz="72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501911A-E9ED-47CC-9A3C-757612287FD2}"/>
              </a:ext>
            </a:extLst>
          </p:cNvPr>
          <p:cNvSpPr txBox="1"/>
          <p:nvPr/>
        </p:nvSpPr>
        <p:spPr>
          <a:xfrm>
            <a:off x="924232" y="1740312"/>
            <a:ext cx="10540181" cy="4801314"/>
          </a:xfrm>
          <a:prstGeom prst="rect">
            <a:avLst/>
          </a:prstGeom>
          <a:noFill/>
        </p:spPr>
        <p:txBody>
          <a:bodyPr wrap="square" rtlCol="0">
            <a:spAutoFit/>
          </a:bodyPr>
          <a:lstStyle/>
          <a:p>
            <a:pPr algn="ctr"/>
            <a:r>
              <a:rPr lang="en-AU" sz="4000" dirty="0">
                <a:latin typeface="Arial Rounded MT Bold" panose="020F0704030504030204" pitchFamily="34" charset="0"/>
              </a:rPr>
              <a:t>to be </a:t>
            </a:r>
            <a:r>
              <a:rPr lang="en-AU" sz="4000" b="1" dirty="0">
                <a:latin typeface="Arial Rounded MT Bold" panose="020F0704030504030204" pitchFamily="34" charset="0"/>
              </a:rPr>
              <a:t>“A respected and leading values-based National Olympic Committee empowering athletes and National Federations by strategically partnering with Government and key stakeholders to achieve Team PNG success.”</a:t>
            </a:r>
            <a:endParaRPr lang="en-PG" sz="4000" dirty="0">
              <a:latin typeface="Arial Rounded MT Bold" panose="020F0704030504030204" pitchFamily="34" charset="0"/>
            </a:endParaRPr>
          </a:p>
          <a:p>
            <a:pPr algn="ctr"/>
            <a:endParaRPr lang="en-PG" sz="6600" dirty="0">
              <a:latin typeface="Arial Rounded MT Bold" panose="020F0704030504030204" pitchFamily="34" charset="0"/>
            </a:endParaRPr>
          </a:p>
        </p:txBody>
      </p:sp>
    </p:spTree>
    <p:extLst>
      <p:ext uri="{BB962C8B-B14F-4D97-AF65-F5344CB8AC3E}">
        <p14:creationId xmlns:p14="http://schemas.microsoft.com/office/powerpoint/2010/main" val="1684111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716024" y="265176"/>
            <a:ext cx="8759952" cy="1200329"/>
          </a:xfrm>
          <a:prstGeom prst="rect">
            <a:avLst/>
          </a:prstGeom>
          <a:noFill/>
        </p:spPr>
        <p:txBody>
          <a:bodyPr wrap="square" rtlCol="0">
            <a:spAutoFit/>
          </a:bodyPr>
          <a:lstStyle/>
          <a:p>
            <a:pPr algn="ctr"/>
            <a:r>
              <a:rPr lang="en-AU" sz="7200" b="1" dirty="0">
                <a:latin typeface="Arial" panose="020B0604020202020204" pitchFamily="34" charset="0"/>
                <a:cs typeface="Arial" panose="020B0604020202020204" pitchFamily="34" charset="0"/>
              </a:rPr>
              <a:t>OUR VALUES</a:t>
            </a:r>
            <a:endParaRPr lang="en-PG" sz="72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0E4F0DC-628D-4958-BAC1-C11BD7047EFE}"/>
              </a:ext>
            </a:extLst>
          </p:cNvPr>
          <p:cNvSpPr txBox="1"/>
          <p:nvPr/>
        </p:nvSpPr>
        <p:spPr>
          <a:xfrm>
            <a:off x="1056918" y="1399245"/>
            <a:ext cx="10883291" cy="3970318"/>
          </a:xfrm>
          <a:prstGeom prst="rect">
            <a:avLst/>
          </a:prstGeom>
          <a:noFill/>
        </p:spPr>
        <p:txBody>
          <a:bodyPr wrap="square" rtlCol="0">
            <a:spAutoFit/>
          </a:bodyPr>
          <a:lstStyle/>
          <a:p>
            <a:r>
              <a:rPr lang="en-AU" sz="4800" b="1" dirty="0">
                <a:solidFill>
                  <a:srgbClr val="FF0000"/>
                </a:solidFill>
                <a:latin typeface="Arial Rounded MT Bold" panose="020F0704030504030204" pitchFamily="34" charset="0"/>
                <a:cs typeface="Arial" panose="020B0604020202020204" pitchFamily="34" charset="0"/>
              </a:rPr>
              <a:t>H</a:t>
            </a:r>
            <a:r>
              <a:rPr lang="en-AU" sz="3600" b="1" dirty="0">
                <a:latin typeface="Arial Rounded MT Bold" panose="020F0704030504030204" pitchFamily="34" charset="0"/>
                <a:cs typeface="Arial" panose="020B0604020202020204" pitchFamily="34" charset="0"/>
              </a:rPr>
              <a:t>ONESTY</a:t>
            </a:r>
            <a:r>
              <a:rPr lang="en-AU" sz="3600" dirty="0">
                <a:latin typeface="Arial" panose="020B0604020202020204" pitchFamily="34" charset="0"/>
                <a:cs typeface="Arial" panose="020B0604020202020204" pitchFamily="34" charset="0"/>
              </a:rPr>
              <a:t> – To be truthful to others and ourselves</a:t>
            </a:r>
            <a:endParaRPr lang="en-PG" sz="3600" dirty="0">
              <a:latin typeface="Arial" panose="020B0604020202020204" pitchFamily="34" charset="0"/>
              <a:cs typeface="Arial" panose="020B0604020202020204" pitchFamily="34" charset="0"/>
            </a:endParaRPr>
          </a:p>
          <a:p>
            <a:r>
              <a:rPr lang="en-AU" sz="4800" b="1" dirty="0">
                <a:solidFill>
                  <a:srgbClr val="FF0000"/>
                </a:solidFill>
                <a:latin typeface="Arial Rounded MT Bold" panose="020F0704030504030204" pitchFamily="34" charset="0"/>
                <a:cs typeface="Arial" panose="020B0604020202020204" pitchFamily="34" charset="0"/>
              </a:rPr>
              <a:t>E</a:t>
            </a:r>
            <a:r>
              <a:rPr lang="en-AU" sz="3600" b="1" dirty="0">
                <a:latin typeface="Arial Rounded MT Bold" panose="020F0704030504030204" pitchFamily="34" charset="0"/>
                <a:cs typeface="Arial" panose="020B0604020202020204" pitchFamily="34" charset="0"/>
              </a:rPr>
              <a:t>XCELLENCE</a:t>
            </a:r>
            <a:r>
              <a:rPr lang="en-AU" sz="3600" b="1" dirty="0">
                <a:latin typeface="Arial" panose="020B0604020202020204" pitchFamily="34" charset="0"/>
                <a:cs typeface="Arial" panose="020B0604020202020204" pitchFamily="34" charset="0"/>
              </a:rPr>
              <a:t> </a:t>
            </a:r>
            <a:r>
              <a:rPr lang="en-AU" sz="3600" dirty="0">
                <a:latin typeface="Arial" panose="020B0604020202020204" pitchFamily="34" charset="0"/>
                <a:cs typeface="Arial" panose="020B0604020202020204" pitchFamily="34" charset="0"/>
              </a:rPr>
              <a:t>– To consistently give our best and improve everyday</a:t>
            </a:r>
            <a:endParaRPr lang="en-PG" sz="3600" dirty="0">
              <a:latin typeface="Arial" panose="020B0604020202020204" pitchFamily="34" charset="0"/>
              <a:cs typeface="Arial" panose="020B0604020202020204" pitchFamily="34" charset="0"/>
            </a:endParaRPr>
          </a:p>
          <a:p>
            <a:r>
              <a:rPr lang="en-AU" sz="4800" b="1" dirty="0">
                <a:solidFill>
                  <a:srgbClr val="FF0000"/>
                </a:solidFill>
                <a:latin typeface="Arial Rounded MT Bold" panose="020F0704030504030204" pitchFamily="34" charset="0"/>
                <a:cs typeface="Arial" panose="020B0604020202020204" pitchFamily="34" charset="0"/>
              </a:rPr>
              <a:t>R</a:t>
            </a:r>
            <a:r>
              <a:rPr lang="en-AU" sz="3600" b="1" dirty="0">
                <a:latin typeface="Arial Rounded MT Bold" panose="020F0704030504030204" pitchFamily="34" charset="0"/>
                <a:cs typeface="Arial" panose="020B0604020202020204" pitchFamily="34" charset="0"/>
              </a:rPr>
              <a:t>ESPECT</a:t>
            </a:r>
            <a:r>
              <a:rPr lang="en-AU" sz="3600" dirty="0">
                <a:latin typeface="Arial" panose="020B0604020202020204" pitchFamily="34" charset="0"/>
                <a:cs typeface="Arial" panose="020B0604020202020204" pitchFamily="34" charset="0"/>
              </a:rPr>
              <a:t> – To demonstrate respect for all</a:t>
            </a:r>
            <a:endParaRPr lang="en-PG" sz="3600" dirty="0">
              <a:latin typeface="Arial" panose="020B0604020202020204" pitchFamily="34" charset="0"/>
              <a:cs typeface="Arial" panose="020B0604020202020204" pitchFamily="34" charset="0"/>
            </a:endParaRPr>
          </a:p>
          <a:p>
            <a:r>
              <a:rPr lang="en-AU" sz="4800" b="1" dirty="0">
                <a:solidFill>
                  <a:srgbClr val="FF0000"/>
                </a:solidFill>
                <a:latin typeface="Arial Rounded MT Bold" panose="020F0704030504030204" pitchFamily="34" charset="0"/>
                <a:cs typeface="Arial" panose="020B0604020202020204" pitchFamily="34" charset="0"/>
              </a:rPr>
              <a:t>O</a:t>
            </a:r>
            <a:r>
              <a:rPr lang="en-AU" sz="3600" b="1" dirty="0">
                <a:latin typeface="Arial Rounded MT Bold" panose="020F0704030504030204" pitchFamily="34" charset="0"/>
                <a:cs typeface="Arial" panose="020B0604020202020204" pitchFamily="34" charset="0"/>
              </a:rPr>
              <a:t>PENNESS</a:t>
            </a:r>
            <a:r>
              <a:rPr lang="en-AU" sz="3600" dirty="0">
                <a:latin typeface="Arial" panose="020B0604020202020204" pitchFamily="34" charset="0"/>
                <a:cs typeface="Arial" panose="020B0604020202020204" pitchFamily="34" charset="0"/>
              </a:rPr>
              <a:t> – To be transparent and accountable </a:t>
            </a:r>
            <a:endParaRPr lang="en-PG" sz="3600" dirty="0">
              <a:latin typeface="Arial" panose="020B0604020202020204" pitchFamily="34" charset="0"/>
              <a:cs typeface="Arial" panose="020B0604020202020204" pitchFamily="34" charset="0"/>
            </a:endParaRPr>
          </a:p>
          <a:p>
            <a:endParaRPr lang="en-P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544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932" y="961543"/>
            <a:ext cx="10515600" cy="4351338"/>
          </a:xfrm>
        </p:spPr>
        <p:txBody>
          <a:bodyPr>
            <a:normAutofit/>
          </a:bodyPr>
          <a:lstStyle/>
          <a:p>
            <a:pPr marL="0" indent="0">
              <a:buNone/>
            </a:pPr>
            <a:r>
              <a:rPr lang="en-US" sz="4400" b="1" u="sng" dirty="0"/>
              <a:t>Quote</a:t>
            </a:r>
            <a:r>
              <a:rPr lang="en-US" sz="4400" dirty="0"/>
              <a:t>:</a:t>
            </a:r>
          </a:p>
          <a:p>
            <a:pPr marL="0" indent="0">
              <a:buNone/>
            </a:pPr>
            <a:endParaRPr lang="en-US" sz="4400" dirty="0"/>
          </a:p>
          <a:p>
            <a:pPr marL="0" indent="0" algn="ctr">
              <a:buNone/>
            </a:pPr>
            <a:r>
              <a:rPr lang="en-AU" sz="4800" i="1" dirty="0">
                <a:latin typeface="Trebuchet MS" panose="020B0603020202020204" pitchFamily="34" charset="0"/>
              </a:rPr>
              <a:t>“The most important person in sport is the competitor and if we as administrators fail, the competitor will fail”</a:t>
            </a:r>
            <a:r>
              <a:rPr lang="en-AU" sz="5400" i="1" dirty="0">
                <a:latin typeface="Trebuchet MS" panose="020B0603020202020204" pitchFamily="34" charset="0"/>
              </a:rPr>
              <a:t> </a:t>
            </a:r>
            <a:endParaRPr lang="en-AU" sz="5400" dirty="0">
              <a:latin typeface="Trebuchet MS" panose="020B0603020202020204" pitchFamily="34" charset="0"/>
            </a:endParaRPr>
          </a:p>
        </p:txBody>
      </p:sp>
      <p:sp>
        <p:nvSpPr>
          <p:cNvPr id="4" name="Title 1"/>
          <p:cNvSpPr>
            <a:spLocks noGrp="1"/>
          </p:cNvSpPr>
          <p:nvPr>
            <p:ph type="title"/>
          </p:nvPr>
        </p:nvSpPr>
        <p:spPr>
          <a:xfrm>
            <a:off x="838200" y="206988"/>
            <a:ext cx="10515600" cy="640715"/>
          </a:xfrm>
        </p:spPr>
        <p:txBody>
          <a:bodyPr>
            <a:normAutofit fontScale="90000"/>
          </a:bodyPr>
          <a:lstStyle/>
          <a:p>
            <a:r>
              <a:rPr lang="en-AU" sz="4800" dirty="0"/>
              <a:t>Welcome Remarks</a:t>
            </a:r>
          </a:p>
        </p:txBody>
      </p:sp>
    </p:spTree>
    <p:extLst>
      <p:ext uri="{BB962C8B-B14F-4D97-AF65-F5344CB8AC3E}">
        <p14:creationId xmlns:p14="http://schemas.microsoft.com/office/powerpoint/2010/main" val="150821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716024" y="265176"/>
            <a:ext cx="8759952" cy="923330"/>
          </a:xfrm>
          <a:prstGeom prst="rect">
            <a:avLst/>
          </a:prstGeom>
          <a:noFill/>
        </p:spPr>
        <p:txBody>
          <a:bodyPr wrap="square" rtlCol="0">
            <a:spAutoFit/>
          </a:bodyPr>
          <a:lstStyle/>
          <a:p>
            <a:pPr algn="ctr"/>
            <a:r>
              <a:rPr lang="en-AU" sz="5400" b="1" dirty="0">
                <a:latin typeface="Arial" panose="020B0604020202020204" pitchFamily="34" charset="0"/>
                <a:cs typeface="Arial" panose="020B0604020202020204" pitchFamily="34" charset="0"/>
              </a:rPr>
              <a:t>OUR KEY RESULT AREAS</a:t>
            </a:r>
            <a:endParaRPr lang="en-PG" sz="54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50E4F0DC-628D-4958-BAC1-C11BD7047EFE}"/>
              </a:ext>
            </a:extLst>
          </p:cNvPr>
          <p:cNvSpPr txBox="1"/>
          <p:nvPr/>
        </p:nvSpPr>
        <p:spPr>
          <a:xfrm>
            <a:off x="314796" y="1534332"/>
            <a:ext cx="11877204" cy="4555093"/>
          </a:xfrm>
          <a:prstGeom prst="rect">
            <a:avLst/>
          </a:prstGeom>
          <a:noFill/>
        </p:spPr>
        <p:txBody>
          <a:bodyPr wrap="square" rtlCol="0">
            <a:spAutoFit/>
          </a:bodyPr>
          <a:lstStyle/>
          <a:p>
            <a:r>
              <a:rPr lang="en-AU" sz="3600" b="1" dirty="0">
                <a:latin typeface="Arial Rounded MT Bold" panose="020F0704030504030204" pitchFamily="34" charset="0"/>
                <a:cs typeface="Arial" panose="020B0604020202020204" pitchFamily="34" charset="0"/>
              </a:rPr>
              <a:t>KRA 1 </a:t>
            </a:r>
            <a:r>
              <a:rPr lang="en-AU" sz="3600" dirty="0">
                <a:latin typeface="Arial" panose="020B0604020202020204" pitchFamily="34" charset="0"/>
                <a:cs typeface="Arial" panose="020B0604020202020204" pitchFamily="34" charset="0"/>
              </a:rPr>
              <a:t>– Excellence Embodied and Strategic Partnerships</a:t>
            </a:r>
            <a:endParaRPr lang="en-PG" sz="3600" dirty="0">
              <a:latin typeface="Arial" panose="020B0604020202020204" pitchFamily="34" charset="0"/>
              <a:cs typeface="Arial" panose="020B0604020202020204" pitchFamily="34" charset="0"/>
            </a:endParaRPr>
          </a:p>
          <a:p>
            <a:r>
              <a:rPr lang="en-AU" sz="3600" b="1" dirty="0">
                <a:latin typeface="Arial Rounded MT Bold" panose="020F0704030504030204" pitchFamily="34" charset="0"/>
                <a:cs typeface="Arial" panose="020B0604020202020204" pitchFamily="34" charset="0"/>
              </a:rPr>
              <a:t>KRA 2 </a:t>
            </a:r>
            <a:r>
              <a:rPr lang="en-AU" sz="3600" dirty="0">
                <a:latin typeface="Arial" panose="020B0604020202020204" pitchFamily="34" charset="0"/>
                <a:cs typeface="Arial" panose="020B0604020202020204" pitchFamily="34" charset="0"/>
              </a:rPr>
              <a:t>– Consistent success for Team PNG</a:t>
            </a:r>
            <a:endParaRPr lang="en-PG" sz="3600" dirty="0">
              <a:latin typeface="Arial" panose="020B0604020202020204" pitchFamily="34" charset="0"/>
              <a:cs typeface="Arial" panose="020B0604020202020204" pitchFamily="34" charset="0"/>
            </a:endParaRPr>
          </a:p>
          <a:p>
            <a:r>
              <a:rPr lang="en-AU" sz="3600" b="1" dirty="0">
                <a:latin typeface="Arial Rounded MT Bold" panose="020F0704030504030204" pitchFamily="34" charset="0"/>
                <a:cs typeface="Arial" panose="020B0604020202020204" pitchFamily="34" charset="0"/>
              </a:rPr>
              <a:t>KRA 3 </a:t>
            </a:r>
            <a:r>
              <a:rPr lang="en-AU" sz="3600" dirty="0">
                <a:latin typeface="Arial" panose="020B0604020202020204" pitchFamily="34" charset="0"/>
                <a:cs typeface="Arial" panose="020B0604020202020204" pitchFamily="34" charset="0"/>
              </a:rPr>
              <a:t>– Develop the Solidarity amongst and Capability of National Federations and Athletes</a:t>
            </a:r>
            <a:endParaRPr lang="en-PG" sz="3600" dirty="0">
              <a:latin typeface="Arial" panose="020B0604020202020204" pitchFamily="34" charset="0"/>
              <a:cs typeface="Arial" panose="020B0604020202020204" pitchFamily="34" charset="0"/>
            </a:endParaRPr>
          </a:p>
          <a:p>
            <a:r>
              <a:rPr lang="en-AU" sz="3600" b="1" dirty="0">
                <a:latin typeface="Arial Rounded MT Bold" panose="020F0704030504030204" pitchFamily="34" charset="0"/>
                <a:cs typeface="Arial" panose="020B0604020202020204" pitchFamily="34" charset="0"/>
              </a:rPr>
              <a:t>KRA 4 </a:t>
            </a:r>
            <a:r>
              <a:rPr lang="en-AU" sz="3600" dirty="0">
                <a:latin typeface="Arial" panose="020B0604020202020204" pitchFamily="34" charset="0"/>
                <a:cs typeface="Arial" panose="020B0604020202020204" pitchFamily="34" charset="0"/>
              </a:rPr>
              <a:t>– Sport in Society </a:t>
            </a:r>
            <a:endParaRPr lang="en-PG" sz="3600" dirty="0">
              <a:latin typeface="Arial" panose="020B0604020202020204" pitchFamily="34" charset="0"/>
              <a:cs typeface="Arial" panose="020B0604020202020204" pitchFamily="34" charset="0"/>
            </a:endParaRPr>
          </a:p>
          <a:p>
            <a:br>
              <a:rPr lang="en-AU" dirty="0"/>
            </a:br>
            <a:endParaRPr lang="en-PG" sz="3200" dirty="0">
              <a:latin typeface="Arial" panose="020B0604020202020204" pitchFamily="34" charset="0"/>
              <a:cs typeface="Arial" panose="020B0604020202020204" pitchFamily="34" charset="0"/>
            </a:endParaRPr>
          </a:p>
          <a:p>
            <a:endParaRPr lang="en-PG"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8022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186814" y="104644"/>
            <a:ext cx="11877204" cy="2462213"/>
          </a:xfrm>
          <a:prstGeom prst="rect">
            <a:avLst/>
          </a:prstGeom>
          <a:noFill/>
        </p:spPr>
        <p:txBody>
          <a:bodyPr wrap="square" rtlCol="0">
            <a:spAutoFit/>
          </a:bodyPr>
          <a:lstStyle/>
          <a:p>
            <a:pPr algn="ctr"/>
            <a:r>
              <a:rPr lang="en-AU" sz="4000" b="1" dirty="0">
                <a:solidFill>
                  <a:srgbClr val="FF0000"/>
                </a:solidFill>
                <a:latin typeface="Arial Rounded MT Bold" panose="020F0704030504030204" pitchFamily="34" charset="0"/>
                <a:cs typeface="Arial" panose="020B0604020202020204" pitchFamily="34" charset="0"/>
              </a:rPr>
              <a:t>KRA 1 </a:t>
            </a:r>
            <a:r>
              <a:rPr lang="en-AU" sz="4000" dirty="0">
                <a:latin typeface="Arial Rounded MT Bold" panose="020F0704030504030204" pitchFamily="34" charset="0"/>
                <a:cs typeface="Arial" panose="020B0604020202020204" pitchFamily="34" charset="0"/>
              </a:rPr>
              <a:t>– Excellence Embodied and Strategic Partnerships</a:t>
            </a:r>
            <a:endParaRPr lang="en-PG" sz="4000" dirty="0">
              <a:latin typeface="Arial Rounded MT Bold" panose="020F0704030504030204" pitchFamily="34" charset="0"/>
              <a:cs typeface="Arial" panose="020B0604020202020204" pitchFamily="34" charset="0"/>
            </a:endParaRPr>
          </a:p>
          <a:p>
            <a:br>
              <a:rPr lang="en-AU" dirty="0">
                <a:latin typeface="Arial Rounded MT Bold" panose="020F0704030504030204" pitchFamily="34" charset="0"/>
              </a:rPr>
            </a:br>
            <a:endParaRPr lang="en-PG" sz="3200" dirty="0">
              <a:latin typeface="Arial Rounded MT Bold" panose="020F0704030504030204" pitchFamily="34" charset="0"/>
              <a:cs typeface="Arial" panose="020B0604020202020204" pitchFamily="34" charset="0"/>
            </a:endParaRPr>
          </a:p>
          <a:p>
            <a:endParaRPr lang="en-PG" sz="2400" dirty="0">
              <a:latin typeface="Arial Rounded MT Bold" panose="020F07040305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1CB177-23AA-4534-A3B4-43165293ABD9}"/>
              </a:ext>
            </a:extLst>
          </p:cNvPr>
          <p:cNvSpPr txBox="1"/>
          <p:nvPr/>
        </p:nvSpPr>
        <p:spPr>
          <a:xfrm>
            <a:off x="291658" y="1473121"/>
            <a:ext cx="7247655" cy="4524315"/>
          </a:xfrm>
          <a:prstGeom prst="rect">
            <a:avLst/>
          </a:prstGeom>
          <a:noFill/>
        </p:spPr>
        <p:txBody>
          <a:bodyPr wrap="square" rtlCol="0">
            <a:spAutoFit/>
          </a:bodyPr>
          <a:lstStyle/>
          <a:p>
            <a:pPr algn="ctr"/>
            <a:r>
              <a:rPr lang="en-AU" sz="3200" dirty="0">
                <a:latin typeface="Arial" panose="020B0604020202020204" pitchFamily="34" charset="0"/>
                <a:cs typeface="Arial" panose="020B0604020202020204" pitchFamily="34" charset="0"/>
              </a:rPr>
              <a:t>The PNGOC is recognised for its excellence in upholding standards, maintaining integrity, ensuring growth and sustainability, practicing inclusiveness and equity, cultivating experience and being a trusted and active partner with the Government of PNG and member of the international games movements</a:t>
            </a:r>
            <a:endParaRPr lang="en-PG" sz="3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A77F1BB4-B638-4766-A01C-5F7C9E4A39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87"/>
          <a:stretch/>
        </p:blipFill>
        <p:spPr>
          <a:xfrm>
            <a:off x="7644157" y="2496620"/>
            <a:ext cx="4060390" cy="22839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9606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600634" y="104644"/>
            <a:ext cx="10730753" cy="1323439"/>
          </a:xfrm>
          <a:prstGeom prst="rect">
            <a:avLst/>
          </a:prstGeom>
          <a:noFill/>
        </p:spPr>
        <p:txBody>
          <a:bodyPr wrap="square" rtlCol="0">
            <a:spAutoFit/>
          </a:bodyPr>
          <a:lstStyle/>
          <a:p>
            <a:pPr algn="ctr"/>
            <a:r>
              <a:rPr lang="en-AU" sz="4000" b="1" dirty="0">
                <a:solidFill>
                  <a:srgbClr val="FF0000"/>
                </a:solidFill>
                <a:latin typeface="Arial Rounded MT Bold" panose="020F0704030504030204" pitchFamily="34" charset="0"/>
                <a:cs typeface="Arial" panose="020B0604020202020204" pitchFamily="34" charset="0"/>
              </a:rPr>
              <a:t>KRA 1 </a:t>
            </a:r>
            <a:r>
              <a:rPr lang="en-AU" sz="4000" dirty="0">
                <a:latin typeface="Arial Rounded MT Bold" panose="020F0704030504030204" pitchFamily="34" charset="0"/>
                <a:cs typeface="Arial" panose="020B0604020202020204" pitchFamily="34" charset="0"/>
              </a:rPr>
              <a:t>– Excellence Embodied and Strategic Partnerships</a:t>
            </a:r>
            <a:endParaRPr lang="en-PG" sz="2800" dirty="0">
              <a:latin typeface="Arial Rounded MT Bold" panose="020F07040305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42E9357-233E-4670-A695-49936C185920}"/>
              </a:ext>
            </a:extLst>
          </p:cNvPr>
          <p:cNvSpPr/>
          <p:nvPr/>
        </p:nvSpPr>
        <p:spPr>
          <a:xfrm>
            <a:off x="186814" y="1456614"/>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4" name="TextBox 3">
            <a:extLst>
              <a:ext uri="{FF2B5EF4-FFF2-40B4-BE49-F238E27FC236}">
                <a16:creationId xmlns:a16="http://schemas.microsoft.com/office/drawing/2014/main" id="{3415A7BB-1F10-42E5-885C-69F036D6D0FF}"/>
              </a:ext>
            </a:extLst>
          </p:cNvPr>
          <p:cNvSpPr txBox="1"/>
          <p:nvPr/>
        </p:nvSpPr>
        <p:spPr>
          <a:xfrm>
            <a:off x="909484" y="1505782"/>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FOCUS AREAS</a:t>
            </a:r>
            <a:endParaRPr lang="en-PG"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53F394-F309-4322-99C7-1D34DAAD3A5B}"/>
              </a:ext>
            </a:extLst>
          </p:cNvPr>
          <p:cNvSpPr txBox="1"/>
          <p:nvPr/>
        </p:nvSpPr>
        <p:spPr>
          <a:xfrm>
            <a:off x="80682" y="2056948"/>
            <a:ext cx="5661357" cy="3785652"/>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Governance and Management</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Commercial Program</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Sponsorship and Fundraising Activities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Engaging and informative communications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Employee retention, welfare and development</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Sustainability, knowledge capture and continual growth</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Sports integrity</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Relationship with PNGSF/</a:t>
            </a:r>
            <a:r>
              <a:rPr lang="en-AU" sz="2000" dirty="0" err="1">
                <a:latin typeface="Arial" panose="020B0604020202020204" pitchFamily="34" charset="0"/>
                <a:cs typeface="Arial" panose="020B0604020202020204" pitchFamily="34" charset="0"/>
              </a:rPr>
              <a:t>GoPNG</a:t>
            </a: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Contributing to Olympic, Commonwealth and Pacific Games Movements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Explore Strategic Partnerships</a:t>
            </a:r>
          </a:p>
        </p:txBody>
      </p:sp>
      <p:sp>
        <p:nvSpPr>
          <p:cNvPr id="9" name="Rectangle 8">
            <a:extLst>
              <a:ext uri="{FF2B5EF4-FFF2-40B4-BE49-F238E27FC236}">
                <a16:creationId xmlns:a16="http://schemas.microsoft.com/office/drawing/2014/main" id="{D5243625-7147-4309-A4FB-19987408D2E8}"/>
              </a:ext>
            </a:extLst>
          </p:cNvPr>
          <p:cNvSpPr/>
          <p:nvPr/>
        </p:nvSpPr>
        <p:spPr>
          <a:xfrm>
            <a:off x="6096000" y="1455752"/>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10" name="TextBox 9">
            <a:extLst>
              <a:ext uri="{FF2B5EF4-FFF2-40B4-BE49-F238E27FC236}">
                <a16:creationId xmlns:a16="http://schemas.microsoft.com/office/drawing/2014/main" id="{6DA1B2F8-5066-446C-8DFC-52129A0DD121}"/>
              </a:ext>
            </a:extLst>
          </p:cNvPr>
          <p:cNvSpPr txBox="1"/>
          <p:nvPr/>
        </p:nvSpPr>
        <p:spPr>
          <a:xfrm>
            <a:off x="6818670" y="1504913"/>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PICTURE OF SUCCESS</a:t>
            </a:r>
            <a:endParaRPr lang="en-PG" sz="2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8B901C-074E-452E-B314-0A00B72DD11D}"/>
              </a:ext>
            </a:extLst>
          </p:cNvPr>
          <p:cNvSpPr txBox="1"/>
          <p:nvPr/>
        </p:nvSpPr>
        <p:spPr>
          <a:xfrm>
            <a:off x="5961529" y="2057257"/>
            <a:ext cx="6102489" cy="3970318"/>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Positive results from Board and Committee Members annual performance reviews</a:t>
            </a:r>
          </a:p>
          <a:p>
            <a:pPr marL="457200" indent="-457200">
              <a:buFont typeface="+mj-lt"/>
              <a:buAutoNum type="arabicPeriod"/>
            </a:pPr>
            <a:r>
              <a:rPr lang="en-US" dirty="0">
                <a:latin typeface="Arial" panose="020B0604020202020204" pitchFamily="34" charset="0"/>
                <a:cs typeface="Arial" panose="020B0604020202020204" pitchFamily="34" charset="0"/>
              </a:rPr>
              <a:t>Unqualified audit finding on annual audit report</a:t>
            </a:r>
          </a:p>
          <a:p>
            <a:pPr marL="457200" indent="-457200">
              <a:buFont typeface="+mj-lt"/>
              <a:buAutoNum type="arabicPeriod"/>
            </a:pPr>
            <a:r>
              <a:rPr lang="en-US" dirty="0">
                <a:latin typeface="Arial" panose="020B0604020202020204" pitchFamily="34" charset="0"/>
                <a:cs typeface="Arial" panose="020B0604020202020204" pitchFamily="34" charset="0"/>
              </a:rPr>
              <a:t>Annual General Meeting held in full compliance with PNGOC Rules of Association </a:t>
            </a:r>
          </a:p>
          <a:p>
            <a:pPr marL="457200" indent="-457200">
              <a:buFont typeface="+mj-lt"/>
              <a:buAutoNum type="arabicPeriod"/>
            </a:pPr>
            <a:r>
              <a:rPr lang="en-US" dirty="0">
                <a:latin typeface="Arial" panose="020B0604020202020204" pitchFamily="34" charset="0"/>
                <a:cs typeface="Arial" panose="020B0604020202020204" pitchFamily="34" charset="0"/>
              </a:rPr>
              <a:t>Commercial revenue generated to cover annual PNGOC budget</a:t>
            </a:r>
          </a:p>
          <a:p>
            <a:pPr marL="457200" indent="-457200">
              <a:buFont typeface="+mj-lt"/>
              <a:buAutoNum type="arabicPeriod"/>
            </a:pPr>
            <a:r>
              <a:rPr lang="en-US" dirty="0">
                <a:latin typeface="Arial" panose="020B0604020202020204" pitchFamily="34" charset="0"/>
                <a:cs typeface="Arial" panose="020B0604020202020204" pitchFamily="34" charset="0"/>
              </a:rPr>
              <a:t>Significant increase in PNGOC social media following</a:t>
            </a:r>
          </a:p>
          <a:p>
            <a:pPr marL="457200" indent="-457200">
              <a:buFont typeface="+mj-lt"/>
              <a:buAutoNum type="arabicPeriod"/>
            </a:pPr>
            <a:r>
              <a:rPr lang="en-US" dirty="0">
                <a:latin typeface="Arial" panose="020B0604020202020204" pitchFamily="34" charset="0"/>
                <a:cs typeface="Arial" panose="020B0604020202020204" pitchFamily="34" charset="0"/>
              </a:rPr>
              <a:t>Issues of sports integrity are dealt with in adherence to established processes</a:t>
            </a:r>
          </a:p>
          <a:p>
            <a:pPr marL="457200" indent="-457200">
              <a:buFont typeface="+mj-lt"/>
              <a:buAutoNum type="arabicPeriod"/>
            </a:pPr>
            <a:r>
              <a:rPr lang="en-US" dirty="0">
                <a:latin typeface="Arial" panose="020B0604020202020204" pitchFamily="34" charset="0"/>
                <a:cs typeface="Arial" panose="020B0604020202020204" pitchFamily="34" charset="0"/>
              </a:rPr>
              <a:t>PNGOC is a valued partner of the PNGSF</a:t>
            </a:r>
          </a:p>
          <a:p>
            <a:pPr marL="457200" indent="-457200">
              <a:buFont typeface="+mj-lt"/>
              <a:buAutoNum type="arabicPeriod"/>
            </a:pPr>
            <a:r>
              <a:rPr lang="en-US" dirty="0">
                <a:latin typeface="Arial" panose="020B0604020202020204" pitchFamily="34" charset="0"/>
                <a:cs typeface="Arial" panose="020B0604020202020204" pitchFamily="34" charset="0"/>
              </a:rPr>
              <a:t>PNGOC is recognized as an active member within the Games movements</a:t>
            </a:r>
          </a:p>
          <a:p>
            <a:pPr marL="457200" indent="-457200">
              <a:buFont typeface="+mj-lt"/>
              <a:buAutoNum type="arabicPeriod"/>
            </a:pPr>
            <a:r>
              <a:rPr lang="en-US" dirty="0">
                <a:latin typeface="Arial" panose="020B0604020202020204" pitchFamily="34" charset="0"/>
                <a:cs typeface="Arial" panose="020B0604020202020204" pitchFamily="34" charset="0"/>
              </a:rPr>
              <a:t>PNGOC has benefited from support of new partners </a:t>
            </a:r>
            <a:endParaRPr lang="en-P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5868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659420" y="258255"/>
            <a:ext cx="10922979" cy="707886"/>
          </a:xfrm>
          <a:prstGeom prst="rect">
            <a:avLst/>
          </a:prstGeom>
          <a:noFill/>
        </p:spPr>
        <p:txBody>
          <a:bodyPr wrap="square" rtlCol="0">
            <a:spAutoFit/>
          </a:bodyPr>
          <a:lstStyle/>
          <a:p>
            <a:pPr algn="ctr"/>
            <a:r>
              <a:rPr lang="en-AU" sz="4000" b="1" dirty="0">
                <a:solidFill>
                  <a:srgbClr val="FF0000"/>
                </a:solidFill>
                <a:latin typeface="Arial Rounded MT Bold" panose="020F0704030504030204" pitchFamily="34" charset="0"/>
                <a:cs typeface="Arial" panose="020B0604020202020204" pitchFamily="34" charset="0"/>
              </a:rPr>
              <a:t>KRA 2 </a:t>
            </a:r>
            <a:r>
              <a:rPr lang="en-AU" sz="4000" dirty="0">
                <a:latin typeface="Arial Rounded MT Bold" panose="020F0704030504030204" pitchFamily="34" charset="0"/>
                <a:cs typeface="Arial" panose="020B0604020202020204" pitchFamily="34" charset="0"/>
              </a:rPr>
              <a:t>– Consistent success for Team PNG</a:t>
            </a:r>
            <a:endParaRPr lang="en-PG" sz="4000" dirty="0">
              <a:latin typeface="Arial Rounded MT Bold" panose="020F07040305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1CB177-23AA-4534-A3B4-43165293ABD9}"/>
              </a:ext>
            </a:extLst>
          </p:cNvPr>
          <p:cNvSpPr txBox="1"/>
          <p:nvPr/>
        </p:nvSpPr>
        <p:spPr>
          <a:xfrm>
            <a:off x="134472" y="1242607"/>
            <a:ext cx="6729764" cy="4154984"/>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Team PNG is consistently the best performing Pacific nation at all major multi-sport competitions it competes in</a:t>
            </a:r>
            <a:endParaRPr lang="en-PG"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5" name="Picture 34">
            <a:extLst>
              <a:ext uri="{FF2B5EF4-FFF2-40B4-BE49-F238E27FC236}">
                <a16:creationId xmlns:a16="http://schemas.microsoft.com/office/drawing/2014/main" id="{31B03126-978C-420D-8B9D-26D7A0B0CE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564"/>
          <a:stretch/>
        </p:blipFill>
        <p:spPr>
          <a:xfrm rot="21058070">
            <a:off x="6813245" y="1395528"/>
            <a:ext cx="4393790" cy="2471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38">
            <a:extLst>
              <a:ext uri="{FF2B5EF4-FFF2-40B4-BE49-F238E27FC236}">
                <a16:creationId xmlns:a16="http://schemas.microsoft.com/office/drawing/2014/main" id="{897CF81A-91B9-4915-AC3F-E171BDAEE49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60021">
            <a:off x="8199923" y="2974177"/>
            <a:ext cx="3443826" cy="1937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40">
            <a:extLst>
              <a:ext uri="{FF2B5EF4-FFF2-40B4-BE49-F238E27FC236}">
                <a16:creationId xmlns:a16="http://schemas.microsoft.com/office/drawing/2014/main" id="{5D55579E-88EB-415C-8D8D-CA7102B1F40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866685">
            <a:off x="6610329" y="4313299"/>
            <a:ext cx="2683146" cy="1788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2615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336321" y="234843"/>
            <a:ext cx="11314904" cy="707886"/>
          </a:xfrm>
          <a:prstGeom prst="rect">
            <a:avLst/>
          </a:prstGeom>
          <a:noFill/>
        </p:spPr>
        <p:txBody>
          <a:bodyPr wrap="square" rtlCol="0">
            <a:spAutoFit/>
          </a:bodyPr>
          <a:lstStyle/>
          <a:p>
            <a:pPr algn="ctr"/>
            <a:r>
              <a:rPr lang="en-US" sz="4000" b="1" dirty="0">
                <a:solidFill>
                  <a:srgbClr val="FF0000"/>
                </a:solidFill>
                <a:latin typeface="Arial Rounded MT Bold" panose="020F0704030504030204" pitchFamily="34" charset="0"/>
                <a:cs typeface="Arial" panose="020B0604020202020204" pitchFamily="34" charset="0"/>
              </a:rPr>
              <a:t>KRA 2 </a:t>
            </a:r>
            <a:r>
              <a:rPr lang="en-US" sz="4000" b="1" dirty="0">
                <a:latin typeface="Arial Rounded MT Bold" panose="020F0704030504030204" pitchFamily="34" charset="0"/>
                <a:cs typeface="Arial" panose="020B0604020202020204" pitchFamily="34" charset="0"/>
              </a:rPr>
              <a:t>– </a:t>
            </a:r>
            <a:r>
              <a:rPr lang="en-US" sz="4000" dirty="0">
                <a:latin typeface="Arial Rounded MT Bold" panose="020F0704030504030204" pitchFamily="34" charset="0"/>
                <a:cs typeface="Arial" panose="020B0604020202020204" pitchFamily="34" charset="0"/>
              </a:rPr>
              <a:t>Consistent success for Team PNG</a:t>
            </a:r>
          </a:p>
        </p:txBody>
      </p:sp>
      <p:sp>
        <p:nvSpPr>
          <p:cNvPr id="3" name="Rectangle 2">
            <a:extLst>
              <a:ext uri="{FF2B5EF4-FFF2-40B4-BE49-F238E27FC236}">
                <a16:creationId xmlns:a16="http://schemas.microsoft.com/office/drawing/2014/main" id="{742E9357-233E-4670-A695-49936C185920}"/>
              </a:ext>
            </a:extLst>
          </p:cNvPr>
          <p:cNvSpPr/>
          <p:nvPr/>
        </p:nvSpPr>
        <p:spPr>
          <a:xfrm>
            <a:off x="186814" y="1573159"/>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4" name="TextBox 3">
            <a:extLst>
              <a:ext uri="{FF2B5EF4-FFF2-40B4-BE49-F238E27FC236}">
                <a16:creationId xmlns:a16="http://schemas.microsoft.com/office/drawing/2014/main" id="{3415A7BB-1F10-42E5-885C-69F036D6D0FF}"/>
              </a:ext>
            </a:extLst>
          </p:cNvPr>
          <p:cNvSpPr txBox="1"/>
          <p:nvPr/>
        </p:nvSpPr>
        <p:spPr>
          <a:xfrm>
            <a:off x="909484" y="1622323"/>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FOCUS AREAS</a:t>
            </a:r>
            <a:endParaRPr lang="en-PG"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53F394-F309-4322-99C7-1D34DAAD3A5B}"/>
              </a:ext>
            </a:extLst>
          </p:cNvPr>
          <p:cNvSpPr txBox="1"/>
          <p:nvPr/>
        </p:nvSpPr>
        <p:spPr>
          <a:xfrm>
            <a:off x="186814" y="2192590"/>
            <a:ext cx="5555225" cy="2215991"/>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National High Performance Partnership</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Performance Based Standards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Development Pathways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Support to targeted elite athletes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Elite Performance Expertise</a:t>
            </a:r>
          </a:p>
          <a:p>
            <a:pPr marL="285750" indent="-285750">
              <a:buFont typeface="Arial" panose="020B0604020202020204" pitchFamily="34" charset="0"/>
              <a:buChar char="•"/>
            </a:pPr>
            <a:endParaRPr lang="en-AU"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PG"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5243625-7147-4309-A4FB-19987408D2E8}"/>
              </a:ext>
            </a:extLst>
          </p:cNvPr>
          <p:cNvSpPr/>
          <p:nvPr/>
        </p:nvSpPr>
        <p:spPr>
          <a:xfrm>
            <a:off x="6096000" y="1563328"/>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10" name="TextBox 9">
            <a:extLst>
              <a:ext uri="{FF2B5EF4-FFF2-40B4-BE49-F238E27FC236}">
                <a16:creationId xmlns:a16="http://schemas.microsoft.com/office/drawing/2014/main" id="{6DA1B2F8-5066-446C-8DFC-52129A0DD121}"/>
              </a:ext>
            </a:extLst>
          </p:cNvPr>
          <p:cNvSpPr txBox="1"/>
          <p:nvPr/>
        </p:nvSpPr>
        <p:spPr>
          <a:xfrm>
            <a:off x="6818670" y="1612492"/>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PICTURE OF SUCCESS</a:t>
            </a:r>
            <a:endParaRPr lang="en-PG" sz="2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8B901C-074E-452E-B314-0A00B72DD11D}"/>
              </a:ext>
            </a:extLst>
          </p:cNvPr>
          <p:cNvSpPr txBox="1"/>
          <p:nvPr/>
        </p:nvSpPr>
        <p:spPr>
          <a:xfrm>
            <a:off x="6096000" y="2182759"/>
            <a:ext cx="5555225" cy="2308324"/>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Team PNG has achieved its targets at various Games</a:t>
            </a:r>
          </a:p>
          <a:p>
            <a:pPr marL="457200" indent="-457200">
              <a:buFont typeface="+mj-lt"/>
              <a:buAutoNum type="arabicPeriod"/>
            </a:pPr>
            <a:r>
              <a:rPr lang="en-US" dirty="0">
                <a:latin typeface="Arial" panose="020B0604020202020204" pitchFamily="34" charset="0"/>
                <a:cs typeface="Arial" panose="020B0604020202020204" pitchFamily="34" charset="0"/>
              </a:rPr>
              <a:t>National Federations have achieved their Games targets aligned to Team PNG targets</a:t>
            </a:r>
          </a:p>
          <a:p>
            <a:pPr marL="457200" indent="-457200">
              <a:buFont typeface="+mj-lt"/>
              <a:buAutoNum type="arabicPeriod"/>
            </a:pPr>
            <a:r>
              <a:rPr lang="en-US" dirty="0">
                <a:latin typeface="Arial" panose="020B0604020202020204" pitchFamily="34" charset="0"/>
                <a:cs typeface="Arial" panose="020B0604020202020204" pitchFamily="34" charset="0"/>
              </a:rPr>
              <a:t>Athletes have achieved medal performance targets</a:t>
            </a:r>
          </a:p>
          <a:p>
            <a:pPr marL="457200" indent="-457200">
              <a:buFont typeface="+mj-lt"/>
              <a:buAutoNum type="arabicPeriod"/>
            </a:pPr>
            <a:r>
              <a:rPr lang="en-US" dirty="0">
                <a:latin typeface="Arial" panose="020B0604020202020204" pitchFamily="34" charset="0"/>
                <a:cs typeface="Arial" panose="020B0604020202020204" pitchFamily="34" charset="0"/>
              </a:rPr>
              <a:t>Team PNG Games Performance Strategy targets are met</a:t>
            </a:r>
          </a:p>
        </p:txBody>
      </p:sp>
    </p:spTree>
    <p:extLst>
      <p:ext uri="{BB962C8B-B14F-4D97-AF65-F5344CB8AC3E}">
        <p14:creationId xmlns:p14="http://schemas.microsoft.com/office/powerpoint/2010/main" val="1209549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824753" y="80699"/>
            <a:ext cx="10605247" cy="1938992"/>
          </a:xfrm>
          <a:prstGeom prst="rect">
            <a:avLst/>
          </a:prstGeom>
          <a:noFill/>
        </p:spPr>
        <p:txBody>
          <a:bodyPr wrap="square" rtlCol="0">
            <a:spAutoFit/>
          </a:bodyPr>
          <a:lstStyle/>
          <a:p>
            <a:pPr algn="ctr"/>
            <a:r>
              <a:rPr lang="en-AU" sz="4000" b="1" dirty="0">
                <a:solidFill>
                  <a:srgbClr val="FF0000"/>
                </a:solidFill>
                <a:latin typeface="Arial Rounded MT Bold" panose="020F0704030504030204" pitchFamily="34" charset="0"/>
                <a:cs typeface="Arial" panose="020B0604020202020204" pitchFamily="34" charset="0"/>
              </a:rPr>
              <a:t>KRA 3 </a:t>
            </a:r>
            <a:r>
              <a:rPr lang="en-AU" sz="4000" dirty="0">
                <a:latin typeface="Arial Rounded MT Bold" panose="020F0704030504030204" pitchFamily="34" charset="0"/>
                <a:cs typeface="Arial" panose="020B0604020202020204" pitchFamily="34" charset="0"/>
              </a:rPr>
              <a:t>– </a:t>
            </a:r>
            <a:r>
              <a:rPr lang="en-US" sz="4000" dirty="0">
                <a:latin typeface="Arial Rounded MT Bold" panose="020F0704030504030204" pitchFamily="34" charset="0"/>
                <a:cs typeface="Arial" panose="020B0604020202020204" pitchFamily="34" charset="0"/>
              </a:rPr>
              <a:t>Develop the Solidarity amongst and Capability of National Federations and Athletes</a:t>
            </a:r>
            <a:endParaRPr lang="en-PG" sz="2800" dirty="0">
              <a:latin typeface="Arial Rounded MT Bold" panose="020F07040305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1CB177-23AA-4534-A3B4-43165293ABD9}"/>
              </a:ext>
            </a:extLst>
          </p:cNvPr>
          <p:cNvSpPr txBox="1"/>
          <p:nvPr/>
        </p:nvSpPr>
        <p:spPr>
          <a:xfrm>
            <a:off x="537817" y="2386606"/>
            <a:ext cx="4641761" cy="2554545"/>
          </a:xfrm>
          <a:prstGeom prst="rect">
            <a:avLst/>
          </a:prstGeom>
          <a:noFill/>
        </p:spPr>
        <p:txBody>
          <a:bodyPr wrap="square" rtlCol="0">
            <a:spAutoFit/>
          </a:bodyPr>
          <a:lstStyle/>
          <a:p>
            <a:pPr algn="ct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National Federations and Athletes are benefiting from and contributing to PNGOC programs </a:t>
            </a:r>
            <a:endParaRPr lang="en-PG"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3B5B951-E922-4FEB-A6CD-28809FC1FEC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172647">
            <a:off x="5394190" y="3133517"/>
            <a:ext cx="4104920" cy="2402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3DF591E-A55D-43CB-A1D7-5F206C3680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77394">
            <a:off x="8334516" y="2621128"/>
            <a:ext cx="3553239" cy="2368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51874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815788" y="122574"/>
            <a:ext cx="10459336" cy="1938992"/>
          </a:xfrm>
          <a:prstGeom prst="rect">
            <a:avLst/>
          </a:prstGeom>
          <a:noFill/>
        </p:spPr>
        <p:txBody>
          <a:bodyPr wrap="square" rtlCol="0">
            <a:spAutoFit/>
          </a:bodyPr>
          <a:lstStyle/>
          <a:p>
            <a:pPr algn="ctr"/>
            <a:r>
              <a:rPr lang="en-US" sz="4000" b="1" dirty="0">
                <a:solidFill>
                  <a:srgbClr val="FF0000"/>
                </a:solidFill>
                <a:latin typeface="Arial Rounded MT Bold" panose="020F0704030504030204" pitchFamily="34" charset="0"/>
                <a:cs typeface="Arial" panose="020B0604020202020204" pitchFamily="34" charset="0"/>
              </a:rPr>
              <a:t>KRA 3 </a:t>
            </a:r>
            <a:r>
              <a:rPr lang="en-US" sz="4000" b="1" dirty="0">
                <a:latin typeface="Arial Rounded MT Bold" panose="020F0704030504030204" pitchFamily="34" charset="0"/>
                <a:cs typeface="Arial" panose="020B0604020202020204" pitchFamily="34" charset="0"/>
              </a:rPr>
              <a:t>– </a:t>
            </a:r>
            <a:r>
              <a:rPr lang="en-US" sz="4000" dirty="0">
                <a:latin typeface="Arial Rounded MT Bold" panose="020F0704030504030204" pitchFamily="34" charset="0"/>
                <a:cs typeface="Arial" panose="020B0604020202020204" pitchFamily="34" charset="0"/>
              </a:rPr>
              <a:t>Develop the Solidarity amongst and Capability of National Federations and Athletes</a:t>
            </a:r>
          </a:p>
        </p:txBody>
      </p:sp>
      <p:grpSp>
        <p:nvGrpSpPr>
          <p:cNvPr id="5" name="Group 4"/>
          <p:cNvGrpSpPr/>
          <p:nvPr/>
        </p:nvGrpSpPr>
        <p:grpSpPr>
          <a:xfrm>
            <a:off x="291659" y="2100896"/>
            <a:ext cx="5555225" cy="560439"/>
            <a:chOff x="372342" y="2341783"/>
            <a:chExt cx="5555225" cy="560439"/>
          </a:xfrm>
        </p:grpSpPr>
        <p:sp>
          <p:nvSpPr>
            <p:cNvPr id="3" name="Rectangle 2">
              <a:extLst>
                <a:ext uri="{FF2B5EF4-FFF2-40B4-BE49-F238E27FC236}">
                  <a16:creationId xmlns:a16="http://schemas.microsoft.com/office/drawing/2014/main" id="{742E9357-233E-4670-A695-49936C185920}"/>
                </a:ext>
              </a:extLst>
            </p:cNvPr>
            <p:cNvSpPr/>
            <p:nvPr/>
          </p:nvSpPr>
          <p:spPr>
            <a:xfrm>
              <a:off x="372342" y="2341783"/>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4" name="TextBox 3">
              <a:extLst>
                <a:ext uri="{FF2B5EF4-FFF2-40B4-BE49-F238E27FC236}">
                  <a16:creationId xmlns:a16="http://schemas.microsoft.com/office/drawing/2014/main" id="{3415A7BB-1F10-42E5-885C-69F036D6D0FF}"/>
                </a:ext>
              </a:extLst>
            </p:cNvPr>
            <p:cNvSpPr txBox="1"/>
            <p:nvPr/>
          </p:nvSpPr>
          <p:spPr>
            <a:xfrm>
              <a:off x="1095012" y="2390947"/>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FOCUS AREAS</a:t>
              </a:r>
              <a:endParaRPr lang="en-PG" sz="2400" b="1" dirty="0">
                <a:latin typeface="Arial" panose="020B060402020202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0253F394-F309-4322-99C7-1D34DAAD3A5B}"/>
              </a:ext>
            </a:extLst>
          </p:cNvPr>
          <p:cNvSpPr txBox="1"/>
          <p:nvPr/>
        </p:nvSpPr>
        <p:spPr>
          <a:xfrm>
            <a:off x="291658" y="2731289"/>
            <a:ext cx="5555225" cy="1908215"/>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Compliance and sustainability</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Supporting NFs with resourcing</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Support in areas related to well-being for athletes and NF volunteers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Leadership in sport</a:t>
            </a:r>
          </a:p>
          <a:p>
            <a:pPr marL="285750" indent="-285750">
              <a:buFont typeface="Arial" panose="020B0604020202020204" pitchFamily="34" charset="0"/>
              <a:buChar char="•"/>
            </a:pPr>
            <a:endParaRPr lang="en-PG" dirty="0">
              <a:latin typeface="Arial" panose="020B0604020202020204" pitchFamily="34" charset="0"/>
              <a:cs typeface="Arial" panose="020B0604020202020204" pitchFamily="34" charset="0"/>
            </a:endParaRPr>
          </a:p>
        </p:txBody>
      </p:sp>
      <p:grpSp>
        <p:nvGrpSpPr>
          <p:cNvPr id="2" name="Group 1"/>
          <p:cNvGrpSpPr/>
          <p:nvPr/>
        </p:nvGrpSpPr>
        <p:grpSpPr>
          <a:xfrm>
            <a:off x="6200846" y="2100896"/>
            <a:ext cx="5555225" cy="560439"/>
            <a:chOff x="6281528" y="2331952"/>
            <a:chExt cx="5555225" cy="560439"/>
          </a:xfrm>
        </p:grpSpPr>
        <p:sp>
          <p:nvSpPr>
            <p:cNvPr id="9" name="Rectangle 8">
              <a:extLst>
                <a:ext uri="{FF2B5EF4-FFF2-40B4-BE49-F238E27FC236}">
                  <a16:creationId xmlns:a16="http://schemas.microsoft.com/office/drawing/2014/main" id="{D5243625-7147-4309-A4FB-19987408D2E8}"/>
                </a:ext>
              </a:extLst>
            </p:cNvPr>
            <p:cNvSpPr/>
            <p:nvPr/>
          </p:nvSpPr>
          <p:spPr>
            <a:xfrm>
              <a:off x="6281528" y="2331952"/>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10" name="TextBox 9">
              <a:extLst>
                <a:ext uri="{FF2B5EF4-FFF2-40B4-BE49-F238E27FC236}">
                  <a16:creationId xmlns:a16="http://schemas.microsoft.com/office/drawing/2014/main" id="{6DA1B2F8-5066-446C-8DFC-52129A0DD121}"/>
                </a:ext>
              </a:extLst>
            </p:cNvPr>
            <p:cNvSpPr txBox="1"/>
            <p:nvPr/>
          </p:nvSpPr>
          <p:spPr>
            <a:xfrm>
              <a:off x="7004198" y="2381116"/>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PICTURE OF SUCCESS</a:t>
              </a:r>
              <a:endParaRPr lang="en-PG" sz="2400" b="1" dirty="0">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2A8B901C-074E-452E-B314-0A00B72DD11D}"/>
              </a:ext>
            </a:extLst>
          </p:cNvPr>
          <p:cNvSpPr txBox="1"/>
          <p:nvPr/>
        </p:nvSpPr>
        <p:spPr>
          <a:xfrm>
            <a:off x="6200846" y="2731289"/>
            <a:ext cx="5749107" cy="3416320"/>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NFs govern their sport in compliance with their constitutions </a:t>
            </a:r>
          </a:p>
          <a:p>
            <a:pPr marL="457200" indent="-457200">
              <a:buFont typeface="+mj-lt"/>
              <a:buAutoNum type="arabicPeriod"/>
            </a:pPr>
            <a:r>
              <a:rPr lang="en-US" dirty="0">
                <a:latin typeface="Arial" panose="020B0604020202020204" pitchFamily="34" charset="0"/>
                <a:cs typeface="Arial" panose="020B0604020202020204" pitchFamily="34" charset="0"/>
              </a:rPr>
              <a:t>NFs have secured more sponsorship from sources other than PNGOC</a:t>
            </a:r>
          </a:p>
          <a:p>
            <a:pPr marL="457200" indent="-457200">
              <a:buFont typeface="+mj-lt"/>
              <a:buAutoNum type="arabicPeriod"/>
            </a:pPr>
            <a:r>
              <a:rPr lang="en-US" dirty="0">
                <a:latin typeface="Arial" panose="020B0604020202020204" pitchFamily="34" charset="0"/>
                <a:cs typeface="Arial" panose="020B0604020202020204" pitchFamily="34" charset="0"/>
              </a:rPr>
              <a:t>Performance of NFs and athletes has improved from access to better equipment and resources </a:t>
            </a:r>
          </a:p>
          <a:p>
            <a:pPr marL="457200" indent="-457200">
              <a:buFont typeface="+mj-lt"/>
              <a:buAutoNum type="arabicPeriod"/>
            </a:pPr>
            <a:r>
              <a:rPr lang="en-US" dirty="0">
                <a:latin typeface="Arial" panose="020B0604020202020204" pitchFamily="34" charset="0"/>
                <a:cs typeface="Arial" panose="020B0604020202020204" pitchFamily="34" charset="0"/>
              </a:rPr>
              <a:t>Any safeguarding incidents within sports are dealt with appropriately and efficiently </a:t>
            </a:r>
          </a:p>
          <a:p>
            <a:pPr marL="457200" indent="-457200">
              <a:buFont typeface="+mj-lt"/>
              <a:buAutoNum type="arabicPeriod"/>
            </a:pPr>
            <a:r>
              <a:rPr lang="en-US" dirty="0">
                <a:latin typeface="Arial" panose="020B0604020202020204" pitchFamily="34" charset="0"/>
                <a:cs typeface="Arial" panose="020B0604020202020204" pitchFamily="34" charset="0"/>
              </a:rPr>
              <a:t>Athletes have successfully achieved their goals outside of sport</a:t>
            </a:r>
          </a:p>
          <a:p>
            <a:pPr marL="457200" indent="-457200">
              <a:buFont typeface="+mj-lt"/>
              <a:buAutoNum type="arabicPeriod"/>
            </a:pPr>
            <a:r>
              <a:rPr lang="en-US" dirty="0">
                <a:latin typeface="Arial" panose="020B0604020202020204" pitchFamily="34" charset="0"/>
                <a:cs typeface="Arial" panose="020B0604020202020204" pitchFamily="34" charset="0"/>
              </a:rPr>
              <a:t>Athletes views are adequately represented and heard within their sport</a:t>
            </a:r>
            <a:endParaRPr lang="en-PG"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7193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157398" y="270739"/>
            <a:ext cx="11877204" cy="707886"/>
          </a:xfrm>
          <a:prstGeom prst="rect">
            <a:avLst/>
          </a:prstGeom>
          <a:noFill/>
        </p:spPr>
        <p:txBody>
          <a:bodyPr wrap="square" rtlCol="0">
            <a:spAutoFit/>
          </a:bodyPr>
          <a:lstStyle/>
          <a:p>
            <a:pPr algn="ctr"/>
            <a:r>
              <a:rPr lang="en-AU" sz="4000" b="1" dirty="0">
                <a:solidFill>
                  <a:srgbClr val="FF0000"/>
                </a:solidFill>
                <a:latin typeface="Arial Rounded MT Bold" panose="020F0704030504030204" pitchFamily="34" charset="0"/>
                <a:cs typeface="Arial" panose="020B0604020202020204" pitchFamily="34" charset="0"/>
              </a:rPr>
              <a:t>KRA 4 </a:t>
            </a:r>
            <a:r>
              <a:rPr lang="en-AU" sz="4000" dirty="0">
                <a:latin typeface="Arial Rounded MT Bold" panose="020F0704030504030204" pitchFamily="34" charset="0"/>
                <a:cs typeface="Arial" panose="020B0604020202020204" pitchFamily="34" charset="0"/>
              </a:rPr>
              <a:t>– Sport in Society</a:t>
            </a:r>
            <a:endParaRPr lang="en-PG" sz="2000" dirty="0">
              <a:latin typeface="Arial Rounded MT Bold" panose="020F07040305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61CB177-23AA-4534-A3B4-43165293ABD9}"/>
              </a:ext>
            </a:extLst>
          </p:cNvPr>
          <p:cNvSpPr txBox="1"/>
          <p:nvPr/>
        </p:nvSpPr>
        <p:spPr>
          <a:xfrm>
            <a:off x="1879357" y="1209458"/>
            <a:ext cx="9153144" cy="1200329"/>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PNGOC uses and promotes sport as an enabler for sustainable development</a:t>
            </a:r>
            <a:endParaRPr lang="en-PG"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602F819-05BF-4111-82E8-9039F5FF7B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61936" y="2640620"/>
            <a:ext cx="5562160" cy="3128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009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50E4F0DC-628D-4958-BAC1-C11BD7047EFE}"/>
              </a:ext>
            </a:extLst>
          </p:cNvPr>
          <p:cNvSpPr txBox="1"/>
          <p:nvPr/>
        </p:nvSpPr>
        <p:spPr>
          <a:xfrm>
            <a:off x="186814" y="187769"/>
            <a:ext cx="11877204" cy="707886"/>
          </a:xfrm>
          <a:prstGeom prst="rect">
            <a:avLst/>
          </a:prstGeom>
          <a:noFill/>
        </p:spPr>
        <p:txBody>
          <a:bodyPr wrap="square" rtlCol="0">
            <a:spAutoFit/>
          </a:bodyPr>
          <a:lstStyle/>
          <a:p>
            <a:pPr algn="ctr"/>
            <a:r>
              <a:rPr lang="en-US" sz="4000" b="1" dirty="0">
                <a:solidFill>
                  <a:srgbClr val="FF0000"/>
                </a:solidFill>
                <a:latin typeface="Arial Rounded MT Bold" panose="020F0704030504030204" pitchFamily="34" charset="0"/>
                <a:cs typeface="Arial" panose="020B0604020202020204" pitchFamily="34" charset="0"/>
              </a:rPr>
              <a:t>KRA 4 </a:t>
            </a:r>
            <a:r>
              <a:rPr lang="en-US" sz="4000" b="1" dirty="0">
                <a:latin typeface="Arial Rounded MT Bold" panose="020F0704030504030204" pitchFamily="34" charset="0"/>
                <a:cs typeface="Arial" panose="020B0604020202020204" pitchFamily="34" charset="0"/>
              </a:rPr>
              <a:t>– </a:t>
            </a:r>
            <a:r>
              <a:rPr lang="en-US" sz="4000" dirty="0">
                <a:latin typeface="Arial Rounded MT Bold" panose="020F0704030504030204" pitchFamily="34" charset="0"/>
                <a:cs typeface="Arial" panose="020B0604020202020204" pitchFamily="34" charset="0"/>
              </a:rPr>
              <a:t>Sport in Society</a:t>
            </a:r>
            <a:endParaRPr lang="en-PG" sz="2000" dirty="0">
              <a:latin typeface="Arial Rounded MT Bold" panose="020F0704030504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42E9357-233E-4670-A695-49936C185920}"/>
              </a:ext>
            </a:extLst>
          </p:cNvPr>
          <p:cNvSpPr/>
          <p:nvPr/>
        </p:nvSpPr>
        <p:spPr>
          <a:xfrm>
            <a:off x="372343" y="1573159"/>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4" name="TextBox 3">
            <a:extLst>
              <a:ext uri="{FF2B5EF4-FFF2-40B4-BE49-F238E27FC236}">
                <a16:creationId xmlns:a16="http://schemas.microsoft.com/office/drawing/2014/main" id="{3415A7BB-1F10-42E5-885C-69F036D6D0FF}"/>
              </a:ext>
            </a:extLst>
          </p:cNvPr>
          <p:cNvSpPr txBox="1"/>
          <p:nvPr/>
        </p:nvSpPr>
        <p:spPr>
          <a:xfrm>
            <a:off x="1095013" y="1622323"/>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FOCUS AREAS</a:t>
            </a:r>
            <a:endParaRPr lang="en-PG" sz="24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53F394-F309-4322-99C7-1D34DAAD3A5B}"/>
              </a:ext>
            </a:extLst>
          </p:cNvPr>
          <p:cNvSpPr txBox="1"/>
          <p:nvPr/>
        </p:nvSpPr>
        <p:spPr>
          <a:xfrm>
            <a:off x="372343" y="2192590"/>
            <a:ext cx="5555225" cy="2215991"/>
          </a:xfrm>
          <a:prstGeom prst="rect">
            <a:avLst/>
          </a:prstGeom>
          <a:noFill/>
        </p:spPr>
        <p:txBody>
          <a:bodyPr wrap="square" rtlCol="0">
            <a:spAutoFit/>
          </a:bodyPr>
          <a:lstStyle/>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Promote Olympism and the various games movements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Use sport to support the awareness and achievement of the Sustainable Development Goals (SDGs)</a:t>
            </a:r>
          </a:p>
          <a:p>
            <a:pPr marL="285750" indent="-285750">
              <a:buFont typeface="Arial" panose="020B0604020202020204" pitchFamily="34" charset="0"/>
              <a:buChar char="•"/>
            </a:pPr>
            <a:r>
              <a:rPr lang="en-AU" sz="2000" dirty="0">
                <a:latin typeface="Arial" panose="020B0604020202020204" pitchFamily="34" charset="0"/>
                <a:cs typeface="Arial" panose="020B0604020202020204" pitchFamily="34" charset="0"/>
              </a:rPr>
              <a:t>Ensure the participation for sport for all</a:t>
            </a:r>
          </a:p>
          <a:p>
            <a:pPr marL="285750" indent="-285750">
              <a:buFont typeface="Arial" panose="020B0604020202020204" pitchFamily="34" charset="0"/>
              <a:buChar char="•"/>
            </a:pPr>
            <a:endParaRPr lang="en-PG"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5243625-7147-4309-A4FB-19987408D2E8}"/>
              </a:ext>
            </a:extLst>
          </p:cNvPr>
          <p:cNvSpPr/>
          <p:nvPr/>
        </p:nvSpPr>
        <p:spPr>
          <a:xfrm>
            <a:off x="6281529" y="1563328"/>
            <a:ext cx="5555225" cy="560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G"/>
          </a:p>
        </p:txBody>
      </p:sp>
      <p:sp>
        <p:nvSpPr>
          <p:cNvPr id="10" name="TextBox 9">
            <a:extLst>
              <a:ext uri="{FF2B5EF4-FFF2-40B4-BE49-F238E27FC236}">
                <a16:creationId xmlns:a16="http://schemas.microsoft.com/office/drawing/2014/main" id="{6DA1B2F8-5066-446C-8DFC-52129A0DD121}"/>
              </a:ext>
            </a:extLst>
          </p:cNvPr>
          <p:cNvSpPr txBox="1"/>
          <p:nvPr/>
        </p:nvSpPr>
        <p:spPr>
          <a:xfrm>
            <a:off x="7004199" y="1612492"/>
            <a:ext cx="4109884" cy="461665"/>
          </a:xfrm>
          <a:prstGeom prst="rect">
            <a:avLst/>
          </a:prstGeom>
          <a:noFill/>
        </p:spPr>
        <p:txBody>
          <a:bodyPr wrap="square" rtlCol="0">
            <a:spAutoFit/>
          </a:bodyPr>
          <a:lstStyle/>
          <a:p>
            <a:pPr algn="ctr"/>
            <a:r>
              <a:rPr lang="en-AU" sz="2400" b="1" dirty="0">
                <a:latin typeface="Arial" panose="020B0604020202020204" pitchFamily="34" charset="0"/>
                <a:cs typeface="Arial" panose="020B0604020202020204" pitchFamily="34" charset="0"/>
              </a:rPr>
              <a:t>PICTURE OF SUCCESS</a:t>
            </a:r>
            <a:endParaRPr lang="en-PG" sz="24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A8B901C-074E-452E-B314-0A00B72DD11D}"/>
              </a:ext>
            </a:extLst>
          </p:cNvPr>
          <p:cNvSpPr txBox="1"/>
          <p:nvPr/>
        </p:nvSpPr>
        <p:spPr>
          <a:xfrm>
            <a:off x="6281529" y="2182759"/>
            <a:ext cx="5555225" cy="2862322"/>
          </a:xfrm>
          <a:prstGeom prst="rect">
            <a:avLst/>
          </a:prstGeom>
          <a:noFill/>
        </p:spPr>
        <p:txBody>
          <a:bodyPr wrap="square" rtlCol="0">
            <a:spAutoFit/>
          </a:bodyPr>
          <a:lstStyle/>
          <a:p>
            <a:pPr marL="457200" indent="-457200">
              <a:buFont typeface="+mj-lt"/>
              <a:buAutoNum type="arabicPeriod"/>
            </a:pPr>
            <a:r>
              <a:rPr lang="en-US" dirty="0">
                <a:latin typeface="Arial" panose="020B0604020202020204" pitchFamily="34" charset="0"/>
                <a:cs typeface="Arial" panose="020B0604020202020204" pitchFamily="34" charset="0"/>
              </a:rPr>
              <a:t>Knowledge of Olympism has increased amongst members of general public</a:t>
            </a:r>
          </a:p>
          <a:p>
            <a:pPr marL="457200" indent="-457200">
              <a:buFont typeface="+mj-lt"/>
              <a:buAutoNum type="arabicPeriod"/>
            </a:pPr>
            <a:r>
              <a:rPr lang="en-US" dirty="0">
                <a:latin typeface="Arial" panose="020B0604020202020204" pitchFamily="34" charset="0"/>
                <a:cs typeface="Arial" panose="020B0604020202020204" pitchFamily="34" charset="0"/>
              </a:rPr>
              <a:t>Knowledge of the Commonwealth Games and Pacific Games movements has increased amongst members of general public</a:t>
            </a:r>
          </a:p>
          <a:p>
            <a:pPr marL="457200" indent="-457200">
              <a:buFont typeface="+mj-lt"/>
              <a:buAutoNum type="arabicPeriod"/>
            </a:pPr>
            <a:r>
              <a:rPr lang="en-US" dirty="0">
                <a:latin typeface="Arial" panose="020B0604020202020204" pitchFamily="34" charset="0"/>
                <a:cs typeface="Arial" panose="020B0604020202020204" pitchFamily="34" charset="0"/>
              </a:rPr>
              <a:t>Sport is acknowledged for contributing to the achievement of SDG targets in PNG</a:t>
            </a:r>
          </a:p>
          <a:p>
            <a:pPr marL="457200" indent="-457200">
              <a:buFont typeface="+mj-lt"/>
              <a:buAutoNum type="arabicPeriod"/>
            </a:pPr>
            <a:r>
              <a:rPr lang="en-US" dirty="0">
                <a:latin typeface="Arial" panose="020B0604020202020204" pitchFamily="34" charset="0"/>
                <a:cs typeface="Arial" panose="020B0604020202020204" pitchFamily="34" charset="0"/>
              </a:rPr>
              <a:t>More children, including girls and children with a disability, are participating in structured sporting activities </a:t>
            </a:r>
          </a:p>
        </p:txBody>
      </p:sp>
    </p:spTree>
    <p:extLst>
      <p:ext uri="{BB962C8B-B14F-4D97-AF65-F5344CB8AC3E}">
        <p14:creationId xmlns:p14="http://schemas.microsoft.com/office/powerpoint/2010/main" val="759667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8089C9D-5093-49FB-BFAD-898728CC22DB}"/>
              </a:ext>
            </a:extLst>
          </p:cNvPr>
          <p:cNvSpPr txBox="1"/>
          <p:nvPr/>
        </p:nvSpPr>
        <p:spPr>
          <a:xfrm>
            <a:off x="1716024" y="265176"/>
            <a:ext cx="8759952" cy="923330"/>
          </a:xfrm>
          <a:prstGeom prst="rect">
            <a:avLst/>
          </a:prstGeom>
          <a:noFill/>
        </p:spPr>
        <p:txBody>
          <a:bodyPr wrap="square" rtlCol="0">
            <a:spAutoFit/>
          </a:bodyPr>
          <a:lstStyle/>
          <a:p>
            <a:pPr algn="ctr"/>
            <a:r>
              <a:rPr lang="en-AU"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PG" sz="5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CC4B164-F716-4BB2-B1EE-302F52D68D03}"/>
              </a:ext>
            </a:extLst>
          </p:cNvPr>
          <p:cNvSpPr txBox="1"/>
          <p:nvPr/>
        </p:nvSpPr>
        <p:spPr>
          <a:xfrm>
            <a:off x="436978" y="1228528"/>
            <a:ext cx="11635408" cy="1446550"/>
          </a:xfrm>
          <a:prstGeom prst="rect">
            <a:avLst/>
          </a:prstGeom>
          <a:noFill/>
        </p:spPr>
        <p:txBody>
          <a:bodyPr wrap="square" rtlCol="0">
            <a:spAutoFit/>
          </a:bodyPr>
          <a:lstStyle/>
          <a:p>
            <a:pPr algn="ctr"/>
            <a:r>
              <a:rPr lang="en-AU" sz="4400" b="1" dirty="0">
                <a:latin typeface="Arial" panose="020B0604020202020204" pitchFamily="34" charset="0"/>
                <a:cs typeface="Arial" panose="020B0604020202020204" pitchFamily="34" charset="0"/>
              </a:rPr>
              <a:t>Available for download on the PNGOC Website or scan the following QR code</a:t>
            </a:r>
            <a:endParaRPr lang="en-PG" sz="4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79BC94D-8F93-40AA-929C-DD2547786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122" y="2881618"/>
            <a:ext cx="2726583" cy="2726583"/>
          </a:xfrm>
          <a:prstGeom prst="rect">
            <a:avLst/>
          </a:prstGeom>
        </p:spPr>
      </p:pic>
    </p:spTree>
    <p:extLst>
      <p:ext uri="{BB962C8B-B14F-4D97-AF65-F5344CB8AC3E}">
        <p14:creationId xmlns:p14="http://schemas.microsoft.com/office/powerpoint/2010/main" val="974601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932" y="961543"/>
            <a:ext cx="10515600" cy="4351338"/>
          </a:xfrm>
        </p:spPr>
        <p:txBody>
          <a:bodyPr>
            <a:normAutofit/>
          </a:bodyPr>
          <a:lstStyle/>
          <a:p>
            <a:pPr marL="0" indent="0">
              <a:buNone/>
            </a:pPr>
            <a:r>
              <a:rPr lang="en-US" sz="4400" b="1" u="sng" dirty="0"/>
              <a:t>Quote</a:t>
            </a:r>
            <a:r>
              <a:rPr lang="en-US" sz="4400" dirty="0"/>
              <a:t>:</a:t>
            </a:r>
          </a:p>
          <a:p>
            <a:pPr marL="0" indent="0" algn="just">
              <a:buNone/>
            </a:pPr>
            <a:endParaRPr lang="en-AU" sz="4800" i="1" dirty="0">
              <a:latin typeface="Trebuchet MS" panose="020B0603020202020204" pitchFamily="34" charset="0"/>
            </a:endParaRPr>
          </a:p>
          <a:p>
            <a:pPr marL="0" indent="0" algn="ctr">
              <a:buNone/>
            </a:pPr>
            <a:r>
              <a:rPr lang="en-AU" sz="4800" i="1" dirty="0">
                <a:latin typeface="Trebuchet MS" panose="020B0603020202020204" pitchFamily="34" charset="0"/>
              </a:rPr>
              <a:t>“A kid in sport is a kid out of court”</a:t>
            </a:r>
            <a:r>
              <a:rPr lang="en-AU" sz="5400" i="1" dirty="0">
                <a:latin typeface="Trebuchet MS" panose="020B0603020202020204" pitchFamily="34" charset="0"/>
              </a:rPr>
              <a:t> </a:t>
            </a:r>
            <a:endParaRPr lang="en-AU" sz="5400" dirty="0">
              <a:latin typeface="Trebuchet MS" panose="020B0603020202020204" pitchFamily="34" charset="0"/>
            </a:endParaRPr>
          </a:p>
        </p:txBody>
      </p:sp>
      <p:sp>
        <p:nvSpPr>
          <p:cNvPr id="4" name="Title 1"/>
          <p:cNvSpPr>
            <a:spLocks noGrp="1"/>
          </p:cNvSpPr>
          <p:nvPr>
            <p:ph type="title"/>
          </p:nvPr>
        </p:nvSpPr>
        <p:spPr>
          <a:xfrm>
            <a:off x="838200" y="206988"/>
            <a:ext cx="10515600" cy="640715"/>
          </a:xfrm>
        </p:spPr>
        <p:txBody>
          <a:bodyPr>
            <a:normAutofit fontScale="90000"/>
          </a:bodyPr>
          <a:lstStyle/>
          <a:p>
            <a:r>
              <a:rPr lang="en-AU" sz="4800" dirty="0"/>
              <a:t>Welcome Remarks</a:t>
            </a:r>
          </a:p>
        </p:txBody>
      </p:sp>
    </p:spTree>
    <p:extLst>
      <p:ext uri="{BB962C8B-B14F-4D97-AF65-F5344CB8AC3E}">
        <p14:creationId xmlns:p14="http://schemas.microsoft.com/office/powerpoint/2010/main" val="3197018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Team PNG Performance Strategy: 2021-2024</a:t>
            </a:r>
          </a:p>
        </p:txBody>
      </p:sp>
    </p:spTree>
    <p:extLst>
      <p:ext uri="{BB962C8B-B14F-4D97-AF65-F5344CB8AC3E}">
        <p14:creationId xmlns:p14="http://schemas.microsoft.com/office/powerpoint/2010/main" val="3635142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612" y="1250176"/>
            <a:ext cx="4214225" cy="4210399"/>
          </a:xfrm>
        </p:spPr>
        <p:txBody>
          <a:bodyPr>
            <a:normAutofit/>
          </a:bodyPr>
          <a:lstStyle/>
          <a:p>
            <a:pPr marL="0" indent="0">
              <a:buNone/>
            </a:pPr>
            <a:r>
              <a:rPr lang="en-AU" sz="4800" dirty="0"/>
              <a:t>If you do what you’ve always done, you’ll get what you’ve always gotten</a:t>
            </a:r>
          </a:p>
          <a:p>
            <a:pPr marL="0" indent="0">
              <a:buNone/>
            </a:pPr>
            <a:r>
              <a:rPr lang="en-AU" sz="4800" dirty="0"/>
              <a:t>- </a:t>
            </a:r>
            <a:r>
              <a:rPr lang="en-AU" sz="4800" b="1" dirty="0"/>
              <a:t>Tony Robbins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9721" y="1081817"/>
            <a:ext cx="6406850" cy="42712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31966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9374" y="851128"/>
            <a:ext cx="11281696" cy="5325835"/>
          </a:xfrm>
        </p:spPr>
        <p:txBody>
          <a:bodyPr>
            <a:normAutofit/>
          </a:bodyPr>
          <a:lstStyle/>
          <a:p>
            <a:pPr marL="0" indent="0">
              <a:buNone/>
            </a:pPr>
            <a:r>
              <a:rPr lang="en-AU" sz="6000" i="1" dirty="0"/>
              <a:t>List games on the program</a:t>
            </a:r>
          </a:p>
          <a:p>
            <a:pPr marL="0" indent="0">
              <a:buNone/>
            </a:pPr>
            <a:r>
              <a:rPr lang="en-AU" sz="6000" i="1" dirty="0"/>
              <a:t>2021-2024</a:t>
            </a:r>
            <a:endParaRPr lang="en-AU" sz="6000" dirty="0"/>
          </a:p>
          <a:p>
            <a:pPr marL="0" indent="0">
              <a:buNone/>
            </a:pPr>
            <a:endParaRPr lang="en-AU" dirty="0"/>
          </a:p>
          <a:p>
            <a:pPr marL="0" indent="0">
              <a:buNone/>
            </a:pPr>
            <a:r>
              <a:rPr lang="en-AU" dirty="0"/>
              <a:t>― </a:t>
            </a:r>
            <a:r>
              <a:rPr lang="en-AU" b="1" dirty="0" err="1"/>
              <a:t>Asi</a:t>
            </a:r>
            <a:r>
              <a:rPr lang="en-AU" b="1" dirty="0"/>
              <a:t> to run an </a:t>
            </a:r>
            <a:r>
              <a:rPr lang="en-AU" b="1" dirty="0" err="1"/>
              <a:t>acitivity</a:t>
            </a:r>
            <a:endParaRPr lang="en-AU" b="1" dirty="0"/>
          </a:p>
        </p:txBody>
      </p:sp>
      <p:pic>
        <p:nvPicPr>
          <p:cNvPr id="4" name="Picture 3"/>
          <p:cNvPicPr>
            <a:picLocks noChangeAspect="1"/>
          </p:cNvPicPr>
          <p:nvPr/>
        </p:nvPicPr>
        <p:blipFill>
          <a:blip r:embed="rId2"/>
          <a:stretch>
            <a:fillRect/>
          </a:stretch>
        </p:blipFill>
        <p:spPr>
          <a:xfrm>
            <a:off x="0" y="-52874"/>
            <a:ext cx="12192000" cy="6963747"/>
          </a:xfrm>
          <a:prstGeom prst="rect">
            <a:avLst/>
          </a:prstGeom>
        </p:spPr>
      </p:pic>
    </p:spTree>
    <p:extLst>
      <p:ext uri="{BB962C8B-B14F-4D97-AF65-F5344CB8AC3E}">
        <p14:creationId xmlns:p14="http://schemas.microsoft.com/office/powerpoint/2010/main" val="415596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06988"/>
            <a:ext cx="10515600" cy="640715"/>
          </a:xfrm>
        </p:spPr>
        <p:txBody>
          <a:bodyPr>
            <a:normAutofit fontScale="90000"/>
          </a:bodyPr>
          <a:lstStyle/>
          <a:p>
            <a:r>
              <a:rPr lang="en-AU" sz="4800" dirty="0"/>
              <a:t>Games - 2021</a:t>
            </a:r>
          </a:p>
        </p:txBody>
      </p:sp>
      <p:pic>
        <p:nvPicPr>
          <p:cNvPr id="10" name="Picture 9"/>
          <p:cNvPicPr>
            <a:picLocks noChangeAspect="1"/>
          </p:cNvPicPr>
          <p:nvPr/>
        </p:nvPicPr>
        <p:blipFill>
          <a:blip r:embed="rId2"/>
          <a:stretch>
            <a:fillRect/>
          </a:stretch>
        </p:blipFill>
        <p:spPr>
          <a:xfrm>
            <a:off x="4807112" y="1291365"/>
            <a:ext cx="2577775" cy="4302611"/>
          </a:xfrm>
          <a:prstGeom prst="rect">
            <a:avLst/>
          </a:prstGeom>
        </p:spPr>
      </p:pic>
    </p:spTree>
    <p:extLst>
      <p:ext uri="{BB962C8B-B14F-4D97-AF65-F5344CB8AC3E}">
        <p14:creationId xmlns:p14="http://schemas.microsoft.com/office/powerpoint/2010/main" val="2972110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06988"/>
            <a:ext cx="10515600" cy="640715"/>
          </a:xfrm>
        </p:spPr>
        <p:txBody>
          <a:bodyPr>
            <a:normAutofit fontScale="90000"/>
          </a:bodyPr>
          <a:lstStyle/>
          <a:p>
            <a:r>
              <a:rPr lang="en-AU" sz="4800" dirty="0"/>
              <a:t>Games - 2022</a:t>
            </a:r>
          </a:p>
        </p:txBody>
      </p:sp>
      <p:pic>
        <p:nvPicPr>
          <p:cNvPr id="4" name="Picture 3"/>
          <p:cNvPicPr>
            <a:picLocks noChangeAspect="1"/>
          </p:cNvPicPr>
          <p:nvPr/>
        </p:nvPicPr>
        <p:blipFill>
          <a:blip r:embed="rId2"/>
          <a:stretch>
            <a:fillRect/>
          </a:stretch>
        </p:blipFill>
        <p:spPr>
          <a:xfrm>
            <a:off x="619990" y="989944"/>
            <a:ext cx="10952019" cy="4791951"/>
          </a:xfrm>
          <a:prstGeom prst="rect">
            <a:avLst/>
          </a:prstGeom>
        </p:spPr>
      </p:pic>
    </p:spTree>
    <p:extLst>
      <p:ext uri="{BB962C8B-B14F-4D97-AF65-F5344CB8AC3E}">
        <p14:creationId xmlns:p14="http://schemas.microsoft.com/office/powerpoint/2010/main" val="1544744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06988"/>
            <a:ext cx="10515600" cy="640715"/>
          </a:xfrm>
        </p:spPr>
        <p:txBody>
          <a:bodyPr>
            <a:normAutofit fontScale="90000"/>
          </a:bodyPr>
          <a:lstStyle/>
          <a:p>
            <a:r>
              <a:rPr lang="en-AU" sz="4800" dirty="0"/>
              <a:t>Games - 2023</a:t>
            </a:r>
          </a:p>
        </p:txBody>
      </p:sp>
      <p:pic>
        <p:nvPicPr>
          <p:cNvPr id="3" name="Picture 2"/>
          <p:cNvPicPr>
            <a:picLocks noChangeAspect="1"/>
          </p:cNvPicPr>
          <p:nvPr/>
        </p:nvPicPr>
        <p:blipFill>
          <a:blip r:embed="rId2"/>
          <a:stretch>
            <a:fillRect/>
          </a:stretch>
        </p:blipFill>
        <p:spPr>
          <a:xfrm>
            <a:off x="1774394" y="907639"/>
            <a:ext cx="8705348" cy="4976569"/>
          </a:xfrm>
          <a:prstGeom prst="rect">
            <a:avLst/>
          </a:prstGeom>
        </p:spPr>
      </p:pic>
    </p:spTree>
    <p:extLst>
      <p:ext uri="{BB962C8B-B14F-4D97-AF65-F5344CB8AC3E}">
        <p14:creationId xmlns:p14="http://schemas.microsoft.com/office/powerpoint/2010/main" val="12167858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206988"/>
            <a:ext cx="10515600" cy="640715"/>
          </a:xfrm>
        </p:spPr>
        <p:txBody>
          <a:bodyPr>
            <a:normAutofit fontScale="90000"/>
          </a:bodyPr>
          <a:lstStyle/>
          <a:p>
            <a:r>
              <a:rPr lang="en-AU" sz="4800" dirty="0"/>
              <a:t>Games - 2024</a:t>
            </a:r>
          </a:p>
        </p:txBody>
      </p:sp>
      <p:pic>
        <p:nvPicPr>
          <p:cNvPr id="3" name="Picture 2"/>
          <p:cNvPicPr>
            <a:picLocks noChangeAspect="1"/>
          </p:cNvPicPr>
          <p:nvPr/>
        </p:nvPicPr>
        <p:blipFill>
          <a:blip r:embed="rId2"/>
          <a:stretch>
            <a:fillRect/>
          </a:stretch>
        </p:blipFill>
        <p:spPr>
          <a:xfrm>
            <a:off x="4142891" y="1086299"/>
            <a:ext cx="3906218" cy="4740759"/>
          </a:xfrm>
          <a:prstGeom prst="rect">
            <a:avLst/>
          </a:prstGeom>
        </p:spPr>
      </p:pic>
    </p:spTree>
    <p:extLst>
      <p:ext uri="{BB962C8B-B14F-4D97-AF65-F5344CB8AC3E}">
        <p14:creationId xmlns:p14="http://schemas.microsoft.com/office/powerpoint/2010/main" val="2038091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076950"/>
          </a:xfrm>
          <a:prstGeom prst="rect">
            <a:avLst/>
          </a:prstGeom>
        </p:spPr>
      </p:pic>
      <p:sp>
        <p:nvSpPr>
          <p:cNvPr id="3" name="TextBox 2"/>
          <p:cNvSpPr txBox="1"/>
          <p:nvPr/>
        </p:nvSpPr>
        <p:spPr>
          <a:xfrm>
            <a:off x="1598533" y="0"/>
            <a:ext cx="8986905" cy="769441"/>
          </a:xfrm>
          <a:prstGeom prst="rect">
            <a:avLst/>
          </a:prstGeom>
          <a:noFill/>
        </p:spPr>
        <p:txBody>
          <a:bodyPr wrap="square" rtlCol="0">
            <a:spAutoFit/>
          </a:bodyPr>
          <a:lstStyle/>
          <a:p>
            <a:r>
              <a:rPr lang="en-AU" sz="4400" b="1" dirty="0">
                <a:ln>
                  <a:solidFill>
                    <a:schemeClr val="tx1"/>
                  </a:solidFill>
                </a:ln>
                <a:solidFill>
                  <a:srgbClr val="FF0000"/>
                </a:solidFill>
              </a:rPr>
              <a:t>Where is Team PNG trying to end up?</a:t>
            </a:r>
            <a:r>
              <a:rPr lang="en-AU" dirty="0">
                <a:solidFill>
                  <a:srgbClr val="FF0000"/>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900" y="1415599"/>
            <a:ext cx="2280172" cy="40528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4075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7643"/>
            <a:ext cx="12077700" cy="586549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32" y="252221"/>
            <a:ext cx="989597" cy="174644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1" y="1828801"/>
            <a:ext cx="339725" cy="3397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1" y="3506322"/>
            <a:ext cx="339725" cy="3397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1" y="4343401"/>
            <a:ext cx="339725" cy="3397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619" y="2667001"/>
            <a:ext cx="339725" cy="3397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1" y="4643438"/>
            <a:ext cx="339725" cy="3397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1" y="3019425"/>
            <a:ext cx="339725" cy="3397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089" y="1698391"/>
            <a:ext cx="339725" cy="3397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338" y="1489076"/>
            <a:ext cx="339725" cy="3397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9088" y="5222500"/>
            <a:ext cx="339725" cy="33972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951" y="4643437"/>
            <a:ext cx="339725" cy="339725"/>
          </a:xfrm>
          <a:prstGeom prst="rect">
            <a:avLst/>
          </a:prstGeom>
        </p:spPr>
      </p:pic>
    </p:spTree>
    <p:extLst>
      <p:ext uri="{BB962C8B-B14F-4D97-AF65-F5344CB8AC3E}">
        <p14:creationId xmlns:p14="http://schemas.microsoft.com/office/powerpoint/2010/main" val="153004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nodeType="withEffect">
                                  <p:stCondLst>
                                    <p:cond delay="60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6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6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6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6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60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6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600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nodeType="withEffect">
                                  <p:stCondLst>
                                    <p:cond delay="60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60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23824"/>
            <a:ext cx="12077700" cy="586549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8" y="77640"/>
            <a:ext cx="3136330" cy="2090885"/>
          </a:xfrm>
          <a:prstGeom prst="rect">
            <a:avLst/>
          </a:prstGeom>
          <a:ln>
            <a:noFill/>
          </a:ln>
          <a:effectLst>
            <a:softEdge rad="1125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1" y="1828801"/>
            <a:ext cx="339725" cy="3397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5601" y="3506322"/>
            <a:ext cx="339725" cy="33972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1" y="4343401"/>
            <a:ext cx="339725" cy="33972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619" y="2667001"/>
            <a:ext cx="339725" cy="33972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1" y="4643438"/>
            <a:ext cx="339725" cy="33972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1" y="3019425"/>
            <a:ext cx="339725" cy="3397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2089" y="1698391"/>
            <a:ext cx="339725" cy="33972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5338" y="1489076"/>
            <a:ext cx="339725" cy="3397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9088" y="5222500"/>
            <a:ext cx="339725" cy="33972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951" y="4643437"/>
            <a:ext cx="339725" cy="33972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3271" y="3846047"/>
            <a:ext cx="3634285" cy="2044285"/>
          </a:xfrm>
          <a:prstGeom prst="rect">
            <a:avLst/>
          </a:prstGeom>
        </p:spPr>
      </p:pic>
      <p:sp>
        <p:nvSpPr>
          <p:cNvPr id="3" name="Rounded Rectangle 2"/>
          <p:cNvSpPr/>
          <p:nvPr/>
        </p:nvSpPr>
        <p:spPr>
          <a:xfrm rot="392329">
            <a:off x="3281662" y="2347328"/>
            <a:ext cx="4950822" cy="17765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sz="4000" dirty="0"/>
              <a:t>How do we get there?</a:t>
            </a:r>
          </a:p>
        </p:txBody>
      </p:sp>
    </p:spTree>
    <p:extLst>
      <p:ext uri="{BB962C8B-B14F-4D97-AF65-F5344CB8AC3E}">
        <p14:creationId xmlns:p14="http://schemas.microsoft.com/office/powerpoint/2010/main" val="35595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932" y="961543"/>
            <a:ext cx="10515600" cy="4351338"/>
          </a:xfrm>
        </p:spPr>
        <p:txBody>
          <a:bodyPr>
            <a:normAutofit/>
          </a:bodyPr>
          <a:lstStyle/>
          <a:p>
            <a:pPr marL="0" indent="0">
              <a:buNone/>
            </a:pPr>
            <a:r>
              <a:rPr lang="en-US" sz="4400" b="1" u="sng" dirty="0"/>
              <a:t>Quote</a:t>
            </a:r>
            <a:r>
              <a:rPr lang="en-US" sz="4400" dirty="0"/>
              <a:t>:</a:t>
            </a:r>
          </a:p>
          <a:p>
            <a:pPr marL="0" indent="0">
              <a:buNone/>
            </a:pPr>
            <a:endParaRPr lang="en-US" sz="4400" dirty="0"/>
          </a:p>
          <a:p>
            <a:pPr marL="0" indent="0" algn="ctr">
              <a:buNone/>
            </a:pPr>
            <a:r>
              <a:rPr lang="en-AU" sz="4800" dirty="0">
                <a:latin typeface="Trebuchet MS" panose="020B0603020202020204" pitchFamily="34" charset="0"/>
              </a:rPr>
              <a:t>“</a:t>
            </a:r>
            <a:r>
              <a:rPr lang="en-AU" sz="4800" i="1" dirty="0">
                <a:latin typeface="Trebuchet MS" panose="020B0603020202020204" pitchFamily="34" charset="0"/>
              </a:rPr>
              <a:t>If we Fail to Plan, We Plan to Fail</a:t>
            </a:r>
            <a:r>
              <a:rPr lang="en-AU" sz="4800" dirty="0">
                <a:latin typeface="Trebuchet MS" panose="020B0603020202020204" pitchFamily="34" charset="0"/>
              </a:rPr>
              <a:t>”</a:t>
            </a:r>
          </a:p>
        </p:txBody>
      </p:sp>
      <p:sp>
        <p:nvSpPr>
          <p:cNvPr id="4" name="Title 1"/>
          <p:cNvSpPr>
            <a:spLocks noGrp="1"/>
          </p:cNvSpPr>
          <p:nvPr>
            <p:ph type="title"/>
          </p:nvPr>
        </p:nvSpPr>
        <p:spPr>
          <a:xfrm>
            <a:off x="838200" y="206988"/>
            <a:ext cx="10515600" cy="640715"/>
          </a:xfrm>
        </p:spPr>
        <p:txBody>
          <a:bodyPr>
            <a:normAutofit fontScale="90000"/>
          </a:bodyPr>
          <a:lstStyle/>
          <a:p>
            <a:r>
              <a:rPr lang="en-AU" sz="4800" dirty="0"/>
              <a:t>Welcome Remarks</a:t>
            </a:r>
          </a:p>
        </p:txBody>
      </p:sp>
    </p:spTree>
    <p:extLst>
      <p:ext uri="{BB962C8B-B14F-4D97-AF65-F5344CB8AC3E}">
        <p14:creationId xmlns:p14="http://schemas.microsoft.com/office/powerpoint/2010/main" val="3607447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b="1" dirty="0"/>
              <a:t>How was it developed?</a:t>
            </a:r>
          </a:p>
        </p:txBody>
      </p:sp>
      <p:sp>
        <p:nvSpPr>
          <p:cNvPr id="3" name="TextBox 2"/>
          <p:cNvSpPr txBox="1"/>
          <p:nvPr/>
        </p:nvSpPr>
        <p:spPr>
          <a:xfrm>
            <a:off x="690955" y="847703"/>
            <a:ext cx="10214610" cy="5139869"/>
          </a:xfrm>
          <a:prstGeom prst="rect">
            <a:avLst/>
          </a:prstGeom>
          <a:noFill/>
        </p:spPr>
        <p:txBody>
          <a:bodyPr wrap="square" rtlCol="0">
            <a:spAutoFit/>
          </a:bodyPr>
          <a:lstStyle/>
          <a:p>
            <a:r>
              <a:rPr lang="en-AU" sz="4000" b="1" dirty="0"/>
              <a:t>February 2020 – January 2021</a:t>
            </a:r>
            <a:endParaRPr lang="en-AU" sz="4000" dirty="0"/>
          </a:p>
          <a:p>
            <a:pPr marL="571500" indent="-571500">
              <a:buFont typeface="Arial" panose="020B0604020202020204" pitchFamily="34" charset="0"/>
              <a:buChar char="•"/>
            </a:pPr>
            <a:r>
              <a:rPr lang="en-AU" sz="3600" dirty="0"/>
              <a:t>Led by Dr Peter Davis and Chris Amini</a:t>
            </a:r>
          </a:p>
          <a:p>
            <a:pPr marL="571500" indent="-571500">
              <a:buFont typeface="Arial" panose="020B0604020202020204" pitchFamily="34" charset="0"/>
              <a:buChar char="•"/>
            </a:pPr>
            <a:r>
              <a:rPr lang="en-AU" sz="3600" dirty="0"/>
              <a:t>Stakeholder consultations</a:t>
            </a:r>
          </a:p>
          <a:p>
            <a:pPr marL="1028700" lvl="1" indent="-571500">
              <a:buFont typeface="Arial" panose="020B0604020202020204" pitchFamily="34" charset="0"/>
              <a:buChar char="•"/>
            </a:pPr>
            <a:r>
              <a:rPr lang="en-AU" sz="3600" dirty="0"/>
              <a:t>Athletes</a:t>
            </a:r>
          </a:p>
          <a:p>
            <a:pPr marL="1028700" lvl="1" indent="-571500">
              <a:buFont typeface="Arial" panose="020B0604020202020204" pitchFamily="34" charset="0"/>
              <a:buChar char="•"/>
            </a:pPr>
            <a:r>
              <a:rPr lang="en-AU" sz="3600" dirty="0"/>
              <a:t>NF leaders</a:t>
            </a:r>
          </a:p>
          <a:p>
            <a:pPr marL="1028700" lvl="1" indent="-571500">
              <a:buFont typeface="Arial" panose="020B0604020202020204" pitchFamily="34" charset="0"/>
              <a:buChar char="•"/>
            </a:pPr>
            <a:r>
              <a:rPr lang="en-AU" sz="3600" dirty="0"/>
              <a:t>Coaches</a:t>
            </a:r>
          </a:p>
          <a:p>
            <a:pPr marL="1028700" lvl="1" indent="-571500">
              <a:buFont typeface="Arial" panose="020B0604020202020204" pitchFamily="34" charset="0"/>
              <a:buChar char="•"/>
            </a:pPr>
            <a:r>
              <a:rPr lang="en-AU" sz="3600" dirty="0"/>
              <a:t>Integrated Support Team (SS/SM) &amp; Partners (PNGSF/NSI/HP Sport)</a:t>
            </a:r>
          </a:p>
          <a:p>
            <a:pPr marL="1028700" lvl="1" indent="-571500">
              <a:buFont typeface="Arial" panose="020B0604020202020204" pitchFamily="34" charset="0"/>
              <a:buChar char="•"/>
            </a:pPr>
            <a:r>
              <a:rPr lang="en-AU" sz="3600" dirty="0"/>
              <a:t>PNGOC Staff</a:t>
            </a:r>
          </a:p>
        </p:txBody>
      </p:sp>
    </p:spTree>
    <p:extLst>
      <p:ext uri="{BB962C8B-B14F-4D97-AF65-F5344CB8AC3E}">
        <p14:creationId xmlns:p14="http://schemas.microsoft.com/office/powerpoint/2010/main" val="1470975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b="1" dirty="0"/>
              <a:t>How do we get there?</a:t>
            </a:r>
          </a:p>
        </p:txBody>
      </p:sp>
      <p:sp>
        <p:nvSpPr>
          <p:cNvPr id="3" name="TextBox 2"/>
          <p:cNvSpPr txBox="1"/>
          <p:nvPr/>
        </p:nvSpPr>
        <p:spPr>
          <a:xfrm>
            <a:off x="838200" y="1226394"/>
            <a:ext cx="8115300" cy="3970318"/>
          </a:xfrm>
          <a:prstGeom prst="rect">
            <a:avLst/>
          </a:prstGeom>
          <a:noFill/>
        </p:spPr>
        <p:txBody>
          <a:bodyPr wrap="square" rtlCol="0">
            <a:spAutoFit/>
          </a:bodyPr>
          <a:lstStyle/>
          <a:p>
            <a:r>
              <a:rPr lang="en-AU" sz="3600" b="1" dirty="0"/>
              <a:t>Guided by:</a:t>
            </a:r>
            <a:endParaRPr lang="en-AU" sz="3600" dirty="0"/>
          </a:p>
          <a:p>
            <a:pPr marL="571500" indent="-571500">
              <a:buFont typeface="Arial" panose="020B0604020202020204" pitchFamily="34" charset="0"/>
              <a:buChar char="•"/>
            </a:pPr>
            <a:r>
              <a:rPr lang="en-AU" sz="3600" b="1" i="1" dirty="0"/>
              <a:t>Team PNG Performance Strategy </a:t>
            </a:r>
            <a:r>
              <a:rPr lang="en-AU" sz="3600" dirty="0"/>
              <a:t>developed [</a:t>
            </a:r>
            <a:r>
              <a:rPr lang="en-AU" sz="3600" b="1" u="sng" dirty="0"/>
              <a:t>2021-2024</a:t>
            </a:r>
            <a:r>
              <a:rPr lang="en-AU" sz="3600" dirty="0"/>
              <a:t>]</a:t>
            </a:r>
          </a:p>
          <a:p>
            <a:pPr marL="571500" indent="-571500">
              <a:buFont typeface="Arial" panose="020B0604020202020204" pitchFamily="34" charset="0"/>
              <a:buChar char="•"/>
            </a:pPr>
            <a:r>
              <a:rPr lang="en-AU" sz="3600" dirty="0"/>
              <a:t>Developed to achieve the </a:t>
            </a:r>
            <a:r>
              <a:rPr lang="en-AU" sz="3600" b="1" dirty="0"/>
              <a:t>overarching goal </a:t>
            </a:r>
            <a:r>
              <a:rPr lang="en-AU" sz="3600" dirty="0"/>
              <a:t>and </a:t>
            </a:r>
            <a:r>
              <a:rPr lang="en-AU" sz="3600" b="1" dirty="0"/>
              <a:t>Key Result Area # 2 </a:t>
            </a:r>
            <a:r>
              <a:rPr lang="en-AU" sz="3600" dirty="0"/>
              <a:t>(</a:t>
            </a:r>
            <a:r>
              <a:rPr lang="en-AU" sz="3600" i="1" dirty="0"/>
              <a:t>Consistent Success for Team PNG</a:t>
            </a:r>
            <a:r>
              <a:rPr lang="en-AU" sz="3600" dirty="0"/>
              <a:t>) in the overall </a:t>
            </a:r>
            <a:r>
              <a:rPr lang="en-AU" sz="3600" b="1" dirty="0"/>
              <a:t>PNGOC Strategic Plan</a:t>
            </a:r>
          </a:p>
        </p:txBody>
      </p:sp>
      <p:grpSp>
        <p:nvGrpSpPr>
          <p:cNvPr id="4" name="Group 3"/>
          <p:cNvGrpSpPr/>
          <p:nvPr/>
        </p:nvGrpSpPr>
        <p:grpSpPr>
          <a:xfrm>
            <a:off x="9660495" y="1802958"/>
            <a:ext cx="1979055" cy="2692842"/>
            <a:chOff x="4040849" y="1060026"/>
            <a:chExt cx="1461241" cy="2534815"/>
          </a:xfrm>
        </p:grpSpPr>
        <p:pic>
          <p:nvPicPr>
            <p:cNvPr id="5" name="Picture 4"/>
            <p:cNvPicPr>
              <a:picLocks noChangeAspect="1"/>
            </p:cNvPicPr>
            <p:nvPr/>
          </p:nvPicPr>
          <p:blipFill>
            <a:blip r:embed="rId2"/>
            <a:stretch>
              <a:fillRect/>
            </a:stretch>
          </p:blipFill>
          <p:spPr>
            <a:xfrm>
              <a:off x="4040849" y="2133600"/>
              <a:ext cx="1461241" cy="1461241"/>
            </a:xfrm>
            <a:prstGeom prst="rect">
              <a:avLst/>
            </a:prstGeom>
          </p:spPr>
        </p:pic>
        <p:pic>
          <p:nvPicPr>
            <p:cNvPr id="6" name="Picture 5"/>
            <p:cNvPicPr>
              <a:picLocks noChangeAspect="1"/>
            </p:cNvPicPr>
            <p:nvPr/>
          </p:nvPicPr>
          <p:blipFill>
            <a:blip r:embed="rId3"/>
            <a:stretch>
              <a:fillRect/>
            </a:stretch>
          </p:blipFill>
          <p:spPr>
            <a:xfrm>
              <a:off x="4182987" y="1060026"/>
              <a:ext cx="1189992" cy="1189992"/>
            </a:xfrm>
            <a:prstGeom prst="rect">
              <a:avLst/>
            </a:prstGeom>
          </p:spPr>
        </p:pic>
      </p:grpSp>
    </p:spTree>
    <p:extLst>
      <p:ext uri="{BB962C8B-B14F-4D97-AF65-F5344CB8AC3E}">
        <p14:creationId xmlns:p14="http://schemas.microsoft.com/office/powerpoint/2010/main" val="282825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b="1" dirty="0"/>
              <a:t>Team PNG Overarching Goal</a:t>
            </a:r>
          </a:p>
        </p:txBody>
      </p:sp>
      <p:sp>
        <p:nvSpPr>
          <p:cNvPr id="3" name="TextBox 2"/>
          <p:cNvSpPr txBox="1"/>
          <p:nvPr/>
        </p:nvSpPr>
        <p:spPr>
          <a:xfrm>
            <a:off x="760095" y="2228268"/>
            <a:ext cx="10671810" cy="3662541"/>
          </a:xfrm>
          <a:prstGeom prst="rect">
            <a:avLst/>
          </a:prstGeom>
          <a:noFill/>
        </p:spPr>
        <p:txBody>
          <a:bodyPr wrap="square" rtlCol="0">
            <a:spAutoFit/>
          </a:bodyPr>
          <a:lstStyle/>
          <a:p>
            <a:pPr algn="ctr"/>
            <a:r>
              <a:rPr lang="en-AU" sz="3200" b="1" dirty="0"/>
              <a:t>Overarching Goal</a:t>
            </a:r>
            <a:r>
              <a:rPr lang="en-AU" sz="3200" dirty="0"/>
              <a:t>:</a:t>
            </a:r>
          </a:p>
          <a:p>
            <a:pPr algn="just"/>
            <a:r>
              <a:rPr lang="en-US" sz="4000" dirty="0"/>
              <a:t>By 2023/24, PNG will consistently be the </a:t>
            </a:r>
            <a:r>
              <a:rPr lang="en-US" sz="4000" u="sng" dirty="0"/>
              <a:t>best performing Pacific nation</a:t>
            </a:r>
            <a:r>
              <a:rPr lang="en-US" sz="4000" dirty="0"/>
              <a:t> in all major multi-sport competitions including, but not limited to, Olympic Games, Pacific Games, mini-Pacific Games, Youth Olympic Games and Commonwealth Games.</a:t>
            </a:r>
            <a:endParaRPr lang="en-AU" sz="4000" dirty="0"/>
          </a:p>
        </p:txBody>
      </p:sp>
      <p:pic>
        <p:nvPicPr>
          <p:cNvPr id="5" name="Picture 4"/>
          <p:cNvPicPr>
            <a:picLocks noChangeAspect="1"/>
          </p:cNvPicPr>
          <p:nvPr/>
        </p:nvPicPr>
        <p:blipFill>
          <a:blip r:embed="rId2"/>
          <a:stretch>
            <a:fillRect/>
          </a:stretch>
        </p:blipFill>
        <p:spPr>
          <a:xfrm>
            <a:off x="5344380" y="725028"/>
            <a:ext cx="1503240" cy="1503240"/>
          </a:xfrm>
          <a:prstGeom prst="rect">
            <a:avLst/>
          </a:prstGeom>
        </p:spPr>
      </p:pic>
    </p:spTree>
    <p:extLst>
      <p:ext uri="{BB962C8B-B14F-4D97-AF65-F5344CB8AC3E}">
        <p14:creationId xmlns:p14="http://schemas.microsoft.com/office/powerpoint/2010/main" val="25154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dirty="0"/>
              <a:t>Team PNG Performance Strategy - Overview</a:t>
            </a:r>
          </a:p>
        </p:txBody>
      </p:sp>
      <p:sp>
        <p:nvSpPr>
          <p:cNvPr id="3" name="TextBox 2"/>
          <p:cNvSpPr txBox="1"/>
          <p:nvPr/>
        </p:nvSpPr>
        <p:spPr>
          <a:xfrm>
            <a:off x="760095" y="1734394"/>
            <a:ext cx="10671810" cy="1323439"/>
          </a:xfrm>
          <a:prstGeom prst="rect">
            <a:avLst/>
          </a:prstGeom>
          <a:noFill/>
        </p:spPr>
        <p:txBody>
          <a:bodyPr wrap="square" rtlCol="0">
            <a:spAutoFit/>
          </a:bodyPr>
          <a:lstStyle/>
          <a:p>
            <a:r>
              <a:rPr lang="en-AU" sz="4000" b="1" dirty="0"/>
              <a:t>2021-2024 Overview</a:t>
            </a:r>
            <a:r>
              <a:rPr lang="en-AU" sz="4000" dirty="0"/>
              <a:t>:</a:t>
            </a:r>
          </a:p>
          <a:p>
            <a:pPr marL="571500" indent="-571500">
              <a:buFont typeface="Arial" panose="020B0604020202020204" pitchFamily="34" charset="0"/>
              <a:buChar char="•"/>
            </a:pPr>
            <a:r>
              <a:rPr lang="en-AU" sz="4000" dirty="0"/>
              <a:t>Programs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55864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66901" y="366340"/>
            <a:ext cx="9201149" cy="64071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dirty="0"/>
              <a:t>The Process – How do you get supported?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443" y="299461"/>
            <a:ext cx="943458" cy="707594"/>
          </a:xfrm>
          <a:prstGeom prst="rect">
            <a:avLst/>
          </a:prstGeom>
        </p:spPr>
      </p:pic>
      <p:pic>
        <p:nvPicPr>
          <p:cNvPr id="2" name="Picture 1"/>
          <p:cNvPicPr>
            <a:picLocks noChangeAspect="1"/>
          </p:cNvPicPr>
          <p:nvPr/>
        </p:nvPicPr>
        <p:blipFill>
          <a:blip r:embed="rId4"/>
          <a:stretch>
            <a:fillRect/>
          </a:stretch>
        </p:blipFill>
        <p:spPr>
          <a:xfrm>
            <a:off x="0" y="-5242"/>
            <a:ext cx="12191999" cy="6863242"/>
          </a:xfrm>
          <a:prstGeom prst="rect">
            <a:avLst/>
          </a:prstGeom>
        </p:spPr>
      </p:pic>
    </p:spTree>
    <p:extLst>
      <p:ext uri="{BB962C8B-B14F-4D97-AF65-F5344CB8AC3E}">
        <p14:creationId xmlns:p14="http://schemas.microsoft.com/office/powerpoint/2010/main" val="286717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Games Targets – 2021</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317" y="1851214"/>
            <a:ext cx="1790079" cy="2509459"/>
          </a:xfrm>
          <a:prstGeom prst="rect">
            <a:avLst/>
          </a:prstGeom>
        </p:spPr>
      </p:pic>
      <p:sp>
        <p:nvSpPr>
          <p:cNvPr id="6" name="TextBox 5"/>
          <p:cNvSpPr txBox="1"/>
          <p:nvPr/>
        </p:nvSpPr>
        <p:spPr>
          <a:xfrm>
            <a:off x="3652541" y="1551671"/>
            <a:ext cx="7447873" cy="3108543"/>
          </a:xfrm>
          <a:prstGeom prst="rect">
            <a:avLst/>
          </a:prstGeom>
          <a:noFill/>
        </p:spPr>
        <p:txBody>
          <a:bodyPr wrap="none" rtlCol="0">
            <a:spAutoFit/>
          </a:bodyPr>
          <a:lstStyle/>
          <a:p>
            <a:r>
              <a:rPr lang="en-AU" sz="2800" b="1" dirty="0"/>
              <a:t>Tokyo2020 Olympic Games</a:t>
            </a:r>
            <a:r>
              <a:rPr lang="en-AU" sz="2800" dirty="0"/>
              <a:t>:</a:t>
            </a:r>
          </a:p>
          <a:p>
            <a:pPr marL="342900" indent="-342900">
              <a:buFont typeface="+mj-lt"/>
              <a:buAutoNum type="arabicPeriod"/>
            </a:pPr>
            <a:r>
              <a:rPr lang="en-AU" sz="2800" dirty="0"/>
              <a:t>Win first medal for PNG</a:t>
            </a:r>
          </a:p>
          <a:p>
            <a:pPr marL="342900" indent="-342900">
              <a:buFont typeface="+mj-lt"/>
              <a:buAutoNum type="arabicPeriod"/>
            </a:pPr>
            <a:r>
              <a:rPr lang="en-AU" sz="2800" dirty="0"/>
              <a:t>Qualify a team on merit</a:t>
            </a:r>
          </a:p>
          <a:p>
            <a:pPr marL="342900" indent="-342900">
              <a:buFont typeface="+mj-lt"/>
              <a:buAutoNum type="arabicPeriod"/>
            </a:pPr>
            <a:r>
              <a:rPr lang="en-AU" sz="2800" dirty="0"/>
              <a:t>5 individuals qualify on merit</a:t>
            </a:r>
          </a:p>
          <a:p>
            <a:pPr marL="342900" indent="-342900">
              <a:buFont typeface="+mj-lt"/>
              <a:buAutoNum type="arabicPeriod"/>
            </a:pPr>
            <a:r>
              <a:rPr lang="en-AU" sz="2800" dirty="0"/>
              <a:t>80% of sports achieve individual targets</a:t>
            </a:r>
          </a:p>
          <a:p>
            <a:pPr marL="342900" indent="-342900">
              <a:buFont typeface="+mj-lt"/>
              <a:buAutoNum type="arabicPeriod"/>
            </a:pPr>
            <a:r>
              <a:rPr lang="en-AU" sz="2800" dirty="0"/>
              <a:t>80% of athletes achieve performance standards</a:t>
            </a:r>
          </a:p>
          <a:p>
            <a:pPr marL="342900" indent="-342900">
              <a:buFont typeface="+mj-lt"/>
              <a:buAutoNum type="arabicPeriod"/>
            </a:pPr>
            <a:r>
              <a:rPr lang="en-AU" sz="2800" dirty="0"/>
              <a:t>2 Olympic Diplomas</a:t>
            </a:r>
          </a:p>
        </p:txBody>
      </p:sp>
    </p:spTree>
    <p:extLst>
      <p:ext uri="{BB962C8B-B14F-4D97-AF65-F5344CB8AC3E}">
        <p14:creationId xmlns:p14="http://schemas.microsoft.com/office/powerpoint/2010/main" val="1309740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Games Targets - 2022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688" y="1039371"/>
            <a:ext cx="1435942" cy="1429561"/>
          </a:xfrm>
          <a:prstGeom prst="rect">
            <a:avLst/>
          </a:prstGeom>
        </p:spPr>
      </p:pic>
      <p:sp>
        <p:nvSpPr>
          <p:cNvPr id="7" name="TextBox 6"/>
          <p:cNvSpPr txBox="1"/>
          <p:nvPr/>
        </p:nvSpPr>
        <p:spPr>
          <a:xfrm>
            <a:off x="3183495" y="862317"/>
            <a:ext cx="5242204" cy="1754326"/>
          </a:xfrm>
          <a:prstGeom prst="rect">
            <a:avLst/>
          </a:prstGeom>
          <a:noFill/>
        </p:spPr>
        <p:txBody>
          <a:bodyPr wrap="none" rtlCol="0">
            <a:spAutoFit/>
          </a:bodyPr>
          <a:lstStyle/>
          <a:p>
            <a:r>
              <a:rPr lang="en-AU" b="1" dirty="0"/>
              <a:t>Northern Marianas Pacific Mini Games 2022:</a:t>
            </a:r>
          </a:p>
          <a:p>
            <a:pPr marL="342900" indent="-342900">
              <a:buFont typeface="+mj-lt"/>
              <a:buAutoNum type="arabicPeriod"/>
            </a:pPr>
            <a:r>
              <a:rPr lang="en-AU" dirty="0"/>
              <a:t>PNG is number 1 on the medal tally</a:t>
            </a:r>
          </a:p>
          <a:p>
            <a:pPr marL="342900" indent="-342900">
              <a:buFont typeface="+mj-lt"/>
              <a:buAutoNum type="arabicPeriod"/>
            </a:pPr>
            <a:r>
              <a:rPr lang="en-AU" dirty="0"/>
              <a:t>80% of individual athletes finish in top third </a:t>
            </a:r>
          </a:p>
          <a:p>
            <a:pPr marL="342900" indent="-342900">
              <a:buFont typeface="+mj-lt"/>
              <a:buAutoNum type="arabicPeriod"/>
            </a:pPr>
            <a:r>
              <a:rPr lang="en-AU" dirty="0"/>
              <a:t>Best overall medal haul for Female athletes/teams</a:t>
            </a:r>
          </a:p>
          <a:p>
            <a:pPr marL="342900" indent="-342900">
              <a:buFont typeface="+mj-lt"/>
              <a:buAutoNum type="arabicPeriod"/>
            </a:pPr>
            <a:r>
              <a:rPr lang="en-AU" dirty="0"/>
              <a:t>80% of sports win a medal</a:t>
            </a:r>
          </a:p>
          <a:p>
            <a:pPr marL="342900" indent="-342900">
              <a:buFont typeface="+mj-lt"/>
              <a:buAutoNum type="arabicPeriod"/>
            </a:pPr>
            <a:r>
              <a:rPr lang="en-AU" dirty="0"/>
              <a:t>Para athlete competing in 80% of Para events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03" y="2877168"/>
            <a:ext cx="2848944" cy="1598187"/>
          </a:xfrm>
          <a:prstGeom prst="rect">
            <a:avLst/>
          </a:prstGeom>
        </p:spPr>
      </p:pic>
      <p:sp>
        <p:nvSpPr>
          <p:cNvPr id="11" name="TextBox 10"/>
          <p:cNvSpPr txBox="1"/>
          <p:nvPr/>
        </p:nvSpPr>
        <p:spPr>
          <a:xfrm>
            <a:off x="3183495" y="2660600"/>
            <a:ext cx="8241480" cy="2031325"/>
          </a:xfrm>
          <a:prstGeom prst="rect">
            <a:avLst/>
          </a:prstGeom>
          <a:noFill/>
        </p:spPr>
        <p:txBody>
          <a:bodyPr wrap="square" rtlCol="0">
            <a:spAutoFit/>
          </a:bodyPr>
          <a:lstStyle/>
          <a:p>
            <a:r>
              <a:rPr lang="en-AU" b="1" dirty="0"/>
              <a:t>Birmingham2022 Commonwealth Games: </a:t>
            </a:r>
          </a:p>
          <a:p>
            <a:pPr marL="342900" indent="-342900">
              <a:buAutoNum type="arabicPeriod"/>
            </a:pPr>
            <a:r>
              <a:rPr lang="en-AU" dirty="0"/>
              <a:t>PNG is the leading Pacific nation with most medals won</a:t>
            </a:r>
          </a:p>
          <a:p>
            <a:pPr marL="342900" indent="-342900">
              <a:buAutoNum type="arabicPeriod"/>
            </a:pPr>
            <a:r>
              <a:rPr lang="en-AU" dirty="0"/>
              <a:t>30% of individual athletes/teams finish in the top 10/quarter finals or advance to the next round</a:t>
            </a:r>
          </a:p>
          <a:p>
            <a:pPr marL="342900" indent="-342900">
              <a:buAutoNum type="arabicPeriod"/>
            </a:pPr>
            <a:r>
              <a:rPr lang="en-AU" dirty="0"/>
              <a:t>30% of individual athletes achieve a personal best</a:t>
            </a:r>
          </a:p>
          <a:p>
            <a:pPr marL="342900" indent="-342900">
              <a:buAutoNum type="arabicPeriod"/>
            </a:pPr>
            <a:r>
              <a:rPr lang="en-AU" dirty="0"/>
              <a:t>4 Individual athletes qualify on merit</a:t>
            </a:r>
          </a:p>
          <a:p>
            <a:pPr marL="342900" indent="-342900">
              <a:buAutoNum type="arabicPeriod"/>
            </a:pPr>
            <a:r>
              <a:rPr lang="en-AU" dirty="0"/>
              <a:t>Qualify a team on merit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158" y="4624695"/>
            <a:ext cx="1183625" cy="1173762"/>
          </a:xfrm>
          <a:prstGeom prst="rect">
            <a:avLst/>
          </a:prstGeom>
        </p:spPr>
      </p:pic>
      <p:sp>
        <p:nvSpPr>
          <p:cNvPr id="13" name="TextBox 12"/>
          <p:cNvSpPr txBox="1"/>
          <p:nvPr/>
        </p:nvSpPr>
        <p:spPr>
          <a:xfrm>
            <a:off x="3183495" y="4735882"/>
            <a:ext cx="7944969" cy="1200329"/>
          </a:xfrm>
          <a:prstGeom prst="rect">
            <a:avLst/>
          </a:prstGeom>
          <a:noFill/>
        </p:spPr>
        <p:txBody>
          <a:bodyPr wrap="square" rtlCol="0">
            <a:spAutoFit/>
          </a:bodyPr>
          <a:lstStyle/>
          <a:p>
            <a:r>
              <a:rPr lang="en-AU" b="1" dirty="0"/>
              <a:t>Hangzhou 2022 Asian Games</a:t>
            </a:r>
          </a:p>
          <a:p>
            <a:r>
              <a:rPr lang="en-AU" dirty="0"/>
              <a:t>Targets to be confirmed once more information is received around Team PNG attendance to the Asian Games</a:t>
            </a:r>
            <a:endParaRPr lang="en-AU" sz="16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201360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Games Targets - 2023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878" y="1166327"/>
            <a:ext cx="1552072" cy="1714335"/>
          </a:xfrm>
          <a:prstGeom prst="rect">
            <a:avLst/>
          </a:prstGeom>
        </p:spPr>
      </p:pic>
      <p:sp>
        <p:nvSpPr>
          <p:cNvPr id="6" name="TextBox 5"/>
          <p:cNvSpPr txBox="1"/>
          <p:nvPr/>
        </p:nvSpPr>
        <p:spPr>
          <a:xfrm>
            <a:off x="3971004" y="1264018"/>
            <a:ext cx="6147685" cy="1200329"/>
          </a:xfrm>
          <a:prstGeom prst="rect">
            <a:avLst/>
          </a:prstGeom>
          <a:noFill/>
        </p:spPr>
        <p:txBody>
          <a:bodyPr wrap="square" rtlCol="0">
            <a:spAutoFit/>
          </a:bodyPr>
          <a:lstStyle/>
          <a:p>
            <a:r>
              <a:rPr lang="en-AU" b="1" dirty="0"/>
              <a:t>2023 Commonwealth Youth Games</a:t>
            </a:r>
          </a:p>
          <a:p>
            <a:pPr marL="342900" indent="-342900">
              <a:buFont typeface="+mj-lt"/>
              <a:buAutoNum type="arabicPeriod"/>
            </a:pPr>
            <a:r>
              <a:rPr lang="en-AU" dirty="0"/>
              <a:t>Fifth of individual athletes achieve a personal best</a:t>
            </a:r>
          </a:p>
          <a:p>
            <a:pPr marL="342900" indent="-342900">
              <a:buFont typeface="+mj-lt"/>
              <a:buAutoNum type="arabicPeriod"/>
            </a:pPr>
            <a:r>
              <a:rPr lang="en-AU" dirty="0"/>
              <a:t>80% of individual athletes finish in top third</a:t>
            </a:r>
          </a:p>
          <a:p>
            <a:pPr marL="342900" indent="-342900">
              <a:buFont typeface="+mj-lt"/>
              <a:buAutoNum type="arabicPeriod"/>
            </a:pPr>
            <a:r>
              <a:rPr lang="en-AU" dirty="0"/>
              <a:t>Highest ranked Pacific athlete in their respective sport</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612" y="3348473"/>
            <a:ext cx="2260739" cy="1615413"/>
          </a:xfrm>
          <a:prstGeom prst="rect">
            <a:avLst/>
          </a:prstGeom>
        </p:spPr>
      </p:pic>
      <p:sp>
        <p:nvSpPr>
          <p:cNvPr id="10" name="TextBox 9"/>
          <p:cNvSpPr txBox="1"/>
          <p:nvPr/>
        </p:nvSpPr>
        <p:spPr>
          <a:xfrm>
            <a:off x="3971004" y="3002017"/>
            <a:ext cx="7162569" cy="2308324"/>
          </a:xfrm>
          <a:prstGeom prst="rect">
            <a:avLst/>
          </a:prstGeom>
          <a:noFill/>
        </p:spPr>
        <p:txBody>
          <a:bodyPr wrap="square" rtlCol="0">
            <a:spAutoFit/>
          </a:bodyPr>
          <a:lstStyle/>
          <a:p>
            <a:r>
              <a:rPr lang="en-AU" b="1" dirty="0"/>
              <a:t>Solomon Islands 2023:</a:t>
            </a:r>
          </a:p>
          <a:p>
            <a:pPr marL="342900" indent="-342900">
              <a:buFont typeface="+mj-lt"/>
              <a:buAutoNum type="arabicPeriod"/>
            </a:pPr>
            <a:r>
              <a:rPr lang="en-AU" dirty="0"/>
              <a:t>Best overall medal haul overseas</a:t>
            </a:r>
          </a:p>
          <a:p>
            <a:pPr marL="342900" indent="-342900">
              <a:buFont typeface="+mj-lt"/>
              <a:buAutoNum type="arabicPeriod"/>
            </a:pPr>
            <a:r>
              <a:rPr lang="en-AU" dirty="0"/>
              <a:t>PNG is number 1 on the medal tally</a:t>
            </a:r>
          </a:p>
          <a:p>
            <a:pPr marL="342900" indent="-342900">
              <a:buFont typeface="+mj-lt"/>
              <a:buAutoNum type="arabicPeriod"/>
            </a:pPr>
            <a:r>
              <a:rPr lang="en-AU" dirty="0"/>
              <a:t>80% of individual athletes finish in top third </a:t>
            </a:r>
          </a:p>
          <a:p>
            <a:pPr marL="342900" indent="-342900">
              <a:buFont typeface="+mj-lt"/>
              <a:buAutoNum type="arabicPeriod"/>
            </a:pPr>
            <a:r>
              <a:rPr lang="en-AU" dirty="0"/>
              <a:t>Best overall medal haul for Female athletes/teams</a:t>
            </a:r>
          </a:p>
          <a:p>
            <a:pPr marL="342900" indent="-342900">
              <a:buFont typeface="+mj-lt"/>
              <a:buAutoNum type="arabicPeriod"/>
            </a:pPr>
            <a:r>
              <a:rPr lang="en-AU" dirty="0"/>
              <a:t>80% of sports win a medal</a:t>
            </a:r>
          </a:p>
          <a:p>
            <a:pPr marL="342900" indent="-342900">
              <a:buFont typeface="+mj-lt"/>
              <a:buAutoNum type="arabicPeriod"/>
            </a:pPr>
            <a:r>
              <a:rPr lang="en-AU" dirty="0"/>
              <a:t>Para athlete competing in 80% of Para events</a:t>
            </a:r>
          </a:p>
          <a:p>
            <a:pPr marL="342900" indent="-342900">
              <a:buFont typeface="+mj-lt"/>
              <a:buAutoNum type="arabicPeriod"/>
            </a:pPr>
            <a:r>
              <a:rPr lang="en-AU" dirty="0"/>
              <a:t>80% of teams advance to semi finals</a:t>
            </a:r>
          </a:p>
        </p:txBody>
      </p:sp>
    </p:spTree>
    <p:extLst>
      <p:ext uri="{BB962C8B-B14F-4D97-AF65-F5344CB8AC3E}">
        <p14:creationId xmlns:p14="http://schemas.microsoft.com/office/powerpoint/2010/main" val="18572880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Games Targets – 2024</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8927" t="12626" r="30785" b="6797"/>
          <a:stretch/>
        </p:blipFill>
        <p:spPr>
          <a:xfrm>
            <a:off x="457201" y="1836401"/>
            <a:ext cx="2562445" cy="2882751"/>
          </a:xfrm>
          <a:prstGeom prst="rect">
            <a:avLst/>
          </a:prstGeom>
        </p:spPr>
      </p:pic>
      <p:sp>
        <p:nvSpPr>
          <p:cNvPr id="6" name="TextBox 5"/>
          <p:cNvSpPr txBox="1"/>
          <p:nvPr/>
        </p:nvSpPr>
        <p:spPr>
          <a:xfrm>
            <a:off x="3324162" y="1754283"/>
            <a:ext cx="7344598" cy="3046988"/>
          </a:xfrm>
          <a:prstGeom prst="rect">
            <a:avLst/>
          </a:prstGeom>
          <a:noFill/>
        </p:spPr>
        <p:txBody>
          <a:bodyPr wrap="square" rtlCol="0">
            <a:spAutoFit/>
          </a:bodyPr>
          <a:lstStyle/>
          <a:p>
            <a:r>
              <a:rPr lang="en-AU" sz="2400" b="1" dirty="0"/>
              <a:t>Paris2024:</a:t>
            </a:r>
          </a:p>
          <a:p>
            <a:pPr marL="342900" indent="-342900">
              <a:buFont typeface="+mj-lt"/>
              <a:buAutoNum type="arabicPeriod"/>
            </a:pPr>
            <a:r>
              <a:rPr lang="en-AU" sz="2400" dirty="0"/>
              <a:t>Qualify a Team on Merit</a:t>
            </a:r>
          </a:p>
          <a:p>
            <a:pPr marL="342900" indent="-342900">
              <a:buFont typeface="+mj-lt"/>
              <a:buAutoNum type="arabicPeriod"/>
            </a:pPr>
            <a:r>
              <a:rPr lang="en-AU" sz="2400" dirty="0"/>
              <a:t>5 Individual athletes qualify on merit</a:t>
            </a:r>
          </a:p>
          <a:p>
            <a:pPr marL="342900" indent="-342900">
              <a:buFont typeface="+mj-lt"/>
              <a:buAutoNum type="arabicPeriod"/>
            </a:pPr>
            <a:r>
              <a:rPr lang="en-AU" sz="2400" dirty="0"/>
              <a:t>1 athlete attain Olympic Diploma</a:t>
            </a:r>
          </a:p>
          <a:p>
            <a:pPr marL="342900" indent="-342900">
              <a:buFont typeface="+mj-lt"/>
              <a:buAutoNum type="arabicPeriod"/>
            </a:pPr>
            <a:r>
              <a:rPr lang="en-AU" sz="2400" dirty="0"/>
              <a:t>Highest ranked Pacific athlete in their respective sport</a:t>
            </a:r>
          </a:p>
          <a:p>
            <a:pPr marL="342900" indent="-342900">
              <a:buFont typeface="+mj-lt"/>
              <a:buAutoNum type="arabicPeriod"/>
            </a:pPr>
            <a:r>
              <a:rPr lang="en-AU" sz="2400" dirty="0"/>
              <a:t>100% of athletes awarded the Universality Placing or Tripartite invitation have achieved performance standards (Top 3 Pacific, Top 5 Oceania)</a:t>
            </a:r>
          </a:p>
        </p:txBody>
      </p:sp>
    </p:spTree>
    <p:extLst>
      <p:ext uri="{BB962C8B-B14F-4D97-AF65-F5344CB8AC3E}">
        <p14:creationId xmlns:p14="http://schemas.microsoft.com/office/powerpoint/2010/main" val="129374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782" y="1708220"/>
            <a:ext cx="11870435" cy="2660229"/>
          </a:xfrm>
          <a:prstGeom prst="rect">
            <a:avLst/>
          </a:prstGeom>
        </p:spPr>
      </p:pic>
      <p:sp>
        <p:nvSpPr>
          <p:cNvPr id="6" name="Title 1"/>
          <p:cNvSpPr>
            <a:spLocks noGrp="1"/>
          </p:cNvSpPr>
          <p:nvPr>
            <p:ph type="title"/>
          </p:nvPr>
        </p:nvSpPr>
        <p:spPr>
          <a:xfrm>
            <a:off x="838200" y="206988"/>
            <a:ext cx="10515600" cy="640715"/>
          </a:xfrm>
        </p:spPr>
        <p:txBody>
          <a:bodyPr>
            <a:normAutofit fontScale="90000"/>
          </a:bodyPr>
          <a:lstStyle/>
          <a:p>
            <a:r>
              <a:rPr lang="en-AU" sz="4800" dirty="0"/>
              <a:t>Performance Standards</a:t>
            </a:r>
          </a:p>
        </p:txBody>
      </p:sp>
    </p:spTree>
    <p:extLst>
      <p:ext uri="{BB962C8B-B14F-4D97-AF65-F5344CB8AC3E}">
        <p14:creationId xmlns:p14="http://schemas.microsoft.com/office/powerpoint/2010/main" val="352066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932" y="961543"/>
            <a:ext cx="10515600" cy="4351338"/>
          </a:xfrm>
        </p:spPr>
        <p:txBody>
          <a:bodyPr>
            <a:normAutofit/>
          </a:bodyPr>
          <a:lstStyle/>
          <a:p>
            <a:pPr marL="0" indent="0">
              <a:buNone/>
            </a:pPr>
            <a:r>
              <a:rPr lang="en-US" sz="4400" b="1" u="sng" dirty="0"/>
              <a:t>Quote</a:t>
            </a:r>
            <a:r>
              <a:rPr lang="en-US" sz="4400" dirty="0"/>
              <a:t>:</a:t>
            </a:r>
          </a:p>
          <a:p>
            <a:pPr marL="0" indent="0">
              <a:buNone/>
            </a:pPr>
            <a:endParaRPr lang="en-US" sz="4400" dirty="0"/>
          </a:p>
          <a:p>
            <a:pPr marL="0" indent="0" algn="ctr">
              <a:buNone/>
            </a:pPr>
            <a:r>
              <a:rPr lang="en-AU" sz="4800" dirty="0">
                <a:latin typeface="Trebuchet MS" panose="020B0603020202020204" pitchFamily="34" charset="0"/>
              </a:rPr>
              <a:t>Have a vision – Based on achievable goals</a:t>
            </a:r>
          </a:p>
        </p:txBody>
      </p:sp>
      <p:sp>
        <p:nvSpPr>
          <p:cNvPr id="4" name="Title 1"/>
          <p:cNvSpPr>
            <a:spLocks noGrp="1"/>
          </p:cNvSpPr>
          <p:nvPr>
            <p:ph type="title"/>
          </p:nvPr>
        </p:nvSpPr>
        <p:spPr>
          <a:xfrm>
            <a:off x="838200" y="206988"/>
            <a:ext cx="10515600" cy="640715"/>
          </a:xfrm>
        </p:spPr>
        <p:txBody>
          <a:bodyPr>
            <a:normAutofit fontScale="90000"/>
          </a:bodyPr>
          <a:lstStyle/>
          <a:p>
            <a:r>
              <a:rPr lang="en-AU" sz="4800" dirty="0"/>
              <a:t>Welcome Remarks</a:t>
            </a:r>
          </a:p>
        </p:txBody>
      </p:sp>
    </p:spTree>
    <p:extLst>
      <p:ext uri="{BB962C8B-B14F-4D97-AF65-F5344CB8AC3E}">
        <p14:creationId xmlns:p14="http://schemas.microsoft.com/office/powerpoint/2010/main" val="17994966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800" b="1" dirty="0"/>
              <a:t>Team PNG Performance Strategy</a:t>
            </a:r>
          </a:p>
        </p:txBody>
      </p:sp>
      <p:sp>
        <p:nvSpPr>
          <p:cNvPr id="3" name="TextBox 2"/>
          <p:cNvSpPr txBox="1"/>
          <p:nvPr/>
        </p:nvSpPr>
        <p:spPr>
          <a:xfrm>
            <a:off x="933450" y="1109600"/>
            <a:ext cx="7505700" cy="584775"/>
          </a:xfrm>
          <a:prstGeom prst="rect">
            <a:avLst/>
          </a:prstGeom>
          <a:noFill/>
        </p:spPr>
        <p:txBody>
          <a:bodyPr wrap="square" rtlCol="0">
            <a:spAutoFit/>
          </a:bodyPr>
          <a:lstStyle/>
          <a:p>
            <a:r>
              <a:rPr lang="en-AU" sz="3200" b="1" dirty="0"/>
              <a:t>Eighteen Programs across five focus areas</a:t>
            </a:r>
            <a:r>
              <a:rPr lang="en-AU" sz="3200" dirty="0"/>
              <a:t>:</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243" y="4898194"/>
            <a:ext cx="720000" cy="7200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619" y="4086068"/>
            <a:ext cx="1021624" cy="720000"/>
          </a:xfrm>
          <a:prstGeom prst="rect">
            <a:avLst/>
          </a:prstGeom>
        </p:spPr>
      </p:pic>
      <p:sp>
        <p:nvSpPr>
          <p:cNvPr id="5" name="TextBox 4"/>
          <p:cNvSpPr txBox="1"/>
          <p:nvPr/>
        </p:nvSpPr>
        <p:spPr>
          <a:xfrm>
            <a:off x="1095375" y="1709888"/>
            <a:ext cx="6975337" cy="584775"/>
          </a:xfrm>
          <a:prstGeom prst="rect">
            <a:avLst/>
          </a:prstGeom>
          <a:noFill/>
        </p:spPr>
        <p:txBody>
          <a:bodyPr wrap="square" rtlCol="0">
            <a:spAutoFit/>
          </a:bodyPr>
          <a:lstStyle/>
          <a:p>
            <a:pPr marL="238125" lvl="1"/>
            <a:r>
              <a:rPr lang="en-GB" sz="3200" dirty="0"/>
              <a:t>National High Performance Partnership</a:t>
            </a:r>
          </a:p>
        </p:txBody>
      </p:sp>
      <p:sp>
        <p:nvSpPr>
          <p:cNvPr id="6" name="TextBox 5"/>
          <p:cNvSpPr txBox="1"/>
          <p:nvPr/>
        </p:nvSpPr>
        <p:spPr>
          <a:xfrm>
            <a:off x="1095375" y="2526015"/>
            <a:ext cx="6975337" cy="584775"/>
          </a:xfrm>
          <a:prstGeom prst="rect">
            <a:avLst/>
          </a:prstGeom>
          <a:noFill/>
        </p:spPr>
        <p:txBody>
          <a:bodyPr wrap="square" rtlCol="0">
            <a:spAutoFit/>
          </a:bodyPr>
          <a:lstStyle/>
          <a:p>
            <a:pPr marL="238125" lvl="1"/>
            <a:r>
              <a:rPr lang="en-GB" sz="3200" dirty="0"/>
              <a:t>Support to targeted Elite Athletes</a:t>
            </a:r>
          </a:p>
        </p:txBody>
      </p:sp>
      <p:sp>
        <p:nvSpPr>
          <p:cNvPr id="7" name="TextBox 6"/>
          <p:cNvSpPr txBox="1"/>
          <p:nvPr/>
        </p:nvSpPr>
        <p:spPr>
          <a:xfrm>
            <a:off x="1095375" y="3342142"/>
            <a:ext cx="6975337" cy="584775"/>
          </a:xfrm>
          <a:prstGeom prst="rect">
            <a:avLst/>
          </a:prstGeom>
          <a:noFill/>
        </p:spPr>
        <p:txBody>
          <a:bodyPr wrap="square" rtlCol="0">
            <a:spAutoFit/>
          </a:bodyPr>
          <a:lstStyle/>
          <a:p>
            <a:pPr marL="238125" lvl="1"/>
            <a:r>
              <a:rPr lang="en-GB" sz="3200" dirty="0"/>
              <a:t>Performance Based Standards</a:t>
            </a:r>
          </a:p>
        </p:txBody>
      </p:sp>
      <p:sp>
        <p:nvSpPr>
          <p:cNvPr id="8" name="TextBox 7"/>
          <p:cNvSpPr txBox="1"/>
          <p:nvPr/>
        </p:nvSpPr>
        <p:spPr>
          <a:xfrm>
            <a:off x="1095375" y="4158269"/>
            <a:ext cx="6975337" cy="584775"/>
          </a:xfrm>
          <a:prstGeom prst="rect">
            <a:avLst/>
          </a:prstGeom>
          <a:noFill/>
        </p:spPr>
        <p:txBody>
          <a:bodyPr wrap="square" rtlCol="0">
            <a:spAutoFit/>
          </a:bodyPr>
          <a:lstStyle/>
          <a:p>
            <a:pPr marL="238125" lvl="1"/>
            <a:r>
              <a:rPr lang="en-AU" sz="3200" dirty="0"/>
              <a:t>Development Pathways</a:t>
            </a:r>
          </a:p>
        </p:txBody>
      </p:sp>
      <p:sp>
        <p:nvSpPr>
          <p:cNvPr id="9" name="TextBox 8"/>
          <p:cNvSpPr txBox="1"/>
          <p:nvPr/>
        </p:nvSpPr>
        <p:spPr>
          <a:xfrm>
            <a:off x="1095375" y="4974395"/>
            <a:ext cx="6975337" cy="584775"/>
          </a:xfrm>
          <a:prstGeom prst="rect">
            <a:avLst/>
          </a:prstGeom>
          <a:noFill/>
        </p:spPr>
        <p:txBody>
          <a:bodyPr wrap="square" rtlCol="0">
            <a:spAutoFit/>
          </a:bodyPr>
          <a:lstStyle/>
          <a:p>
            <a:pPr marL="238125" lvl="1"/>
            <a:r>
              <a:rPr lang="en-AU" sz="3200" dirty="0"/>
              <a:t>Elite Performance Expertise</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566" y="1649687"/>
            <a:ext cx="875677" cy="720000"/>
          </a:xfrm>
          <a:prstGeom prst="rect">
            <a:avLst/>
          </a:prstGeom>
        </p:spPr>
      </p:pic>
      <p:pic>
        <p:nvPicPr>
          <p:cNvPr id="17" name="Picture 16"/>
          <p:cNvPicPr>
            <a:picLocks noChangeAspect="1"/>
          </p:cNvPicPr>
          <p:nvPr/>
        </p:nvPicPr>
        <p:blipFill>
          <a:blip r:embed="rId5"/>
          <a:stretch>
            <a:fillRect/>
          </a:stretch>
        </p:blipFill>
        <p:spPr>
          <a:xfrm>
            <a:off x="466243" y="2461814"/>
            <a:ext cx="720000" cy="72000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3375" y="1968899"/>
            <a:ext cx="3759053" cy="4016367"/>
          </a:xfrm>
          <a:prstGeom prst="rect">
            <a:avLst/>
          </a:prstGeom>
        </p:spPr>
      </p:pic>
      <p:sp>
        <p:nvSpPr>
          <p:cNvPr id="43" name="Freeform 42"/>
          <p:cNvSpPr/>
          <p:nvPr/>
        </p:nvSpPr>
        <p:spPr>
          <a:xfrm>
            <a:off x="8832398" y="2241478"/>
            <a:ext cx="2480491" cy="3389344"/>
          </a:xfrm>
          <a:custGeom>
            <a:avLst/>
            <a:gdLst>
              <a:gd name="connsiteX0" fmla="*/ 948910 w 2187275"/>
              <a:gd name="connsiteY0" fmla="*/ 3467100 h 3467100"/>
              <a:gd name="connsiteX1" fmla="*/ 44035 w 2187275"/>
              <a:gd name="connsiteY1" fmla="*/ 3028950 h 3467100"/>
              <a:gd name="connsiteX2" fmla="*/ 2187160 w 2187275"/>
              <a:gd name="connsiteY2" fmla="*/ 2543175 h 3467100"/>
              <a:gd name="connsiteX3" fmla="*/ 148810 w 2187275"/>
              <a:gd name="connsiteY3" fmla="*/ 2190750 h 3467100"/>
              <a:gd name="connsiteX4" fmla="*/ 1672810 w 2187275"/>
              <a:gd name="connsiteY4" fmla="*/ 1314450 h 3467100"/>
              <a:gd name="connsiteX5" fmla="*/ 825085 w 2187275"/>
              <a:gd name="connsiteY5" fmla="*/ 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7275" h="3467100">
                <a:moveTo>
                  <a:pt x="948910" y="3467100"/>
                </a:moveTo>
                <a:cubicBezTo>
                  <a:pt x="393285" y="3325018"/>
                  <a:pt x="-162340" y="3182937"/>
                  <a:pt x="44035" y="3028950"/>
                </a:cubicBezTo>
                <a:cubicBezTo>
                  <a:pt x="250410" y="2874962"/>
                  <a:pt x="2169698" y="2682875"/>
                  <a:pt x="2187160" y="2543175"/>
                </a:cubicBezTo>
                <a:cubicBezTo>
                  <a:pt x="2204622" y="2403475"/>
                  <a:pt x="234535" y="2395537"/>
                  <a:pt x="148810" y="2190750"/>
                </a:cubicBezTo>
                <a:cubicBezTo>
                  <a:pt x="63085" y="1985962"/>
                  <a:pt x="1560098" y="1679575"/>
                  <a:pt x="1672810" y="1314450"/>
                </a:cubicBezTo>
                <a:cubicBezTo>
                  <a:pt x="1785523" y="949325"/>
                  <a:pt x="1305304" y="474662"/>
                  <a:pt x="825085" y="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p:cNvSpPr/>
          <p:nvPr/>
        </p:nvSpPr>
        <p:spPr>
          <a:xfrm>
            <a:off x="9669891" y="2176193"/>
            <a:ext cx="205236" cy="1624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p:cNvSpPr/>
          <p:nvPr/>
        </p:nvSpPr>
        <p:spPr>
          <a:xfrm>
            <a:off x="9760726" y="5549606"/>
            <a:ext cx="205236" cy="1624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p:cNvSpPr/>
          <p:nvPr/>
        </p:nvSpPr>
        <p:spPr>
          <a:xfrm>
            <a:off x="8729780" y="5122347"/>
            <a:ext cx="205236" cy="1624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Oval 48"/>
          <p:cNvSpPr/>
          <p:nvPr/>
        </p:nvSpPr>
        <p:spPr>
          <a:xfrm>
            <a:off x="11181544" y="4656265"/>
            <a:ext cx="205236" cy="1624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p:cNvSpPr/>
          <p:nvPr/>
        </p:nvSpPr>
        <p:spPr>
          <a:xfrm>
            <a:off x="8857183" y="4270303"/>
            <a:ext cx="205236" cy="1624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p:cNvSpPr/>
          <p:nvPr/>
        </p:nvSpPr>
        <p:spPr>
          <a:xfrm>
            <a:off x="10610637" y="3376162"/>
            <a:ext cx="205236" cy="16243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Subtitle 2"/>
          <p:cNvSpPr txBox="1">
            <a:spLocks/>
          </p:cNvSpPr>
          <p:nvPr/>
        </p:nvSpPr>
        <p:spPr>
          <a:xfrm>
            <a:off x="9784293" y="751372"/>
            <a:ext cx="2281153" cy="1507118"/>
          </a:xfrm>
          <a:prstGeom prst="wave">
            <a:avLst/>
          </a:prstGeom>
          <a:solidFill>
            <a:schemeClr val="tx1"/>
          </a:solidFill>
          <a:ln w="28575">
            <a:solidFill>
              <a:srgbClr val="FF0000"/>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By 2023/24, PNG will consistently be the </a:t>
            </a:r>
            <a:r>
              <a:rPr lang="en-US" sz="1200" b="1" u="sng" dirty="0">
                <a:ln w="10160">
                  <a:solidFill>
                    <a:schemeClr val="accent5"/>
                  </a:solidFill>
                  <a:prstDash val="solid"/>
                </a:ln>
                <a:solidFill>
                  <a:srgbClr val="FFFFFF"/>
                </a:solidFill>
                <a:effectLst>
                  <a:outerShdw blurRad="38100" dist="22860" dir="5400000" algn="tl" rotWithShape="0">
                    <a:srgbClr val="000000">
                      <a:alpha val="30000"/>
                    </a:srgbClr>
                  </a:outerShdw>
                </a:effectLst>
              </a:rPr>
              <a:t>best performing Pacific nation</a:t>
            </a:r>
            <a:r>
              <a:rPr lang="en-US" sz="1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in all major multi-sport competitions</a:t>
            </a:r>
            <a:endParaRPr lang="en-AU" sz="6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cxnSp>
        <p:nvCxnSpPr>
          <p:cNvPr id="21" name="Straight Connector 20"/>
          <p:cNvCxnSpPr/>
          <p:nvPr/>
        </p:nvCxnSpPr>
        <p:spPr>
          <a:xfrm>
            <a:off x="9760726" y="699018"/>
            <a:ext cx="23567" cy="15415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6988" y="3273941"/>
            <a:ext cx="699255" cy="720000"/>
          </a:xfrm>
          <a:prstGeom prst="rect">
            <a:avLst/>
          </a:prstGeom>
          <a:blipFill dpi="0" rotWithShape="1">
            <a:blip r:embed="rId7" cstate="print">
              <a:extLst>
                <a:ext uri="{28A0092B-C50C-407E-A947-70E740481C1C}">
                  <a14:useLocalDpi xmlns:a14="http://schemas.microsoft.com/office/drawing/2010/main" val="0"/>
                </a:ext>
              </a:extLst>
            </a:blip>
            <a:srcRect/>
            <a:stretch>
              <a:fillRect t="354" b="1378"/>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4259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down)">
                                      <p:cBhvr>
                                        <p:cTn id="48" dur="40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wipe(down)">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1000"/>
                                        <p:tgtEl>
                                          <p:spTgt spid="5"/>
                                        </p:tgtEl>
                                      </p:cBhvr>
                                    </p:animEffect>
                                    <p:anim calcmode="lin" valueType="num">
                                      <p:cBhvr>
                                        <p:cTn id="66" dur="1000" fill="hold"/>
                                        <p:tgtEl>
                                          <p:spTgt spid="5"/>
                                        </p:tgtEl>
                                        <p:attrNameLst>
                                          <p:attrName>ppt_x</p:attrName>
                                        </p:attrNameLst>
                                      </p:cBhvr>
                                      <p:tavLst>
                                        <p:tav tm="0">
                                          <p:val>
                                            <p:strVal val="#ppt_x"/>
                                          </p:val>
                                        </p:tav>
                                        <p:tav tm="100000">
                                          <p:val>
                                            <p:strVal val="#ppt_x"/>
                                          </p:val>
                                        </p:tav>
                                      </p:tavLst>
                                    </p:anim>
                                    <p:anim calcmode="lin" valueType="num">
                                      <p:cBhvr>
                                        <p:cTn id="6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1000"/>
                                        <p:tgtEl>
                                          <p:spTgt spid="18"/>
                                        </p:tgtEl>
                                      </p:cBhvr>
                                    </p:animEffect>
                                    <p:anim calcmode="lin" valueType="num">
                                      <p:cBhvr>
                                        <p:cTn id="84" dur="1000" fill="hold"/>
                                        <p:tgtEl>
                                          <p:spTgt spid="18"/>
                                        </p:tgtEl>
                                        <p:attrNameLst>
                                          <p:attrName>ppt_x</p:attrName>
                                        </p:attrNameLst>
                                      </p:cBhvr>
                                      <p:tavLst>
                                        <p:tav tm="0">
                                          <p:val>
                                            <p:strVal val="#ppt_x"/>
                                          </p:val>
                                        </p:tav>
                                        <p:tav tm="100000">
                                          <p:val>
                                            <p:strVal val="#ppt_x"/>
                                          </p:val>
                                        </p:tav>
                                      </p:tavLst>
                                    </p:anim>
                                    <p:anim calcmode="lin" valueType="num">
                                      <p:cBhvr>
                                        <p:cTn id="8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1000"/>
                                        <p:tgtEl>
                                          <p:spTgt spid="13"/>
                                        </p:tgtEl>
                                      </p:cBhvr>
                                    </p:animEffect>
                                    <p:anim calcmode="lin" valueType="num">
                                      <p:cBhvr>
                                        <p:cTn id="95" dur="1000" fill="hold"/>
                                        <p:tgtEl>
                                          <p:spTgt spid="13"/>
                                        </p:tgtEl>
                                        <p:attrNameLst>
                                          <p:attrName>ppt_x</p:attrName>
                                        </p:attrNameLst>
                                      </p:cBhvr>
                                      <p:tavLst>
                                        <p:tav tm="0">
                                          <p:val>
                                            <p:strVal val="#ppt_x"/>
                                          </p:val>
                                        </p:tav>
                                        <p:tav tm="100000">
                                          <p:val>
                                            <p:strVal val="#ppt_x"/>
                                          </p:val>
                                        </p:tav>
                                      </p:tavLst>
                                    </p:anim>
                                    <p:anim calcmode="lin" valueType="num">
                                      <p:cBhvr>
                                        <p:cTn id="9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1000"/>
                                        <p:tgtEl>
                                          <p:spTgt spid="10"/>
                                        </p:tgtEl>
                                      </p:cBhvr>
                                    </p:animEffect>
                                    <p:anim calcmode="lin" valueType="num">
                                      <p:cBhvr>
                                        <p:cTn id="106" dur="1000" fill="hold"/>
                                        <p:tgtEl>
                                          <p:spTgt spid="10"/>
                                        </p:tgtEl>
                                        <p:attrNameLst>
                                          <p:attrName>ppt_x</p:attrName>
                                        </p:attrNameLst>
                                      </p:cBhvr>
                                      <p:tavLst>
                                        <p:tav tm="0">
                                          <p:val>
                                            <p:strVal val="#ppt_x"/>
                                          </p:val>
                                        </p:tav>
                                        <p:tav tm="100000">
                                          <p:val>
                                            <p:strVal val="#ppt_x"/>
                                          </p:val>
                                        </p:tav>
                                      </p:tavLst>
                                    </p:anim>
                                    <p:anim calcmode="lin" valueType="num">
                                      <p:cBhvr>
                                        <p:cTn id="10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43" grpId="0" animBg="1"/>
      <p:bldP spid="44" grpId="0" animBg="1"/>
      <p:bldP spid="45" grpId="0" animBg="1"/>
      <p:bldP spid="48" grpId="0" animBg="1"/>
      <p:bldP spid="49" grpId="0" animBg="1"/>
      <p:bldP spid="50" grpId="0" animBg="1"/>
      <p:bldP spid="51" grpId="0" animBg="1"/>
      <p:bldP spid="2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975" y="345009"/>
            <a:ext cx="8902116" cy="640715"/>
          </a:xfrm>
        </p:spPr>
        <p:txBody>
          <a:bodyPr>
            <a:normAutofit fontScale="90000"/>
          </a:bodyPr>
          <a:lstStyle/>
          <a:p>
            <a:r>
              <a:rPr lang="en-AU" sz="4800" b="1" dirty="0"/>
              <a:t>National High Performance Partnership</a:t>
            </a:r>
          </a:p>
        </p:txBody>
      </p:sp>
      <p:sp>
        <p:nvSpPr>
          <p:cNvPr id="3" name="TextBox 2"/>
          <p:cNvSpPr txBox="1"/>
          <p:nvPr/>
        </p:nvSpPr>
        <p:spPr>
          <a:xfrm>
            <a:off x="666750" y="1226394"/>
            <a:ext cx="6657415" cy="4524315"/>
          </a:xfrm>
          <a:prstGeom prst="rect">
            <a:avLst/>
          </a:prstGeom>
          <a:noFill/>
        </p:spPr>
        <p:txBody>
          <a:bodyPr wrap="square" rtlCol="0">
            <a:spAutoFit/>
          </a:bodyPr>
          <a:lstStyle/>
          <a:p>
            <a:r>
              <a:rPr lang="en-AU" sz="3200" b="1" dirty="0"/>
              <a:t>Objectives</a:t>
            </a:r>
            <a:r>
              <a:rPr lang="en-AU" sz="3200" dirty="0"/>
              <a:t>:</a:t>
            </a:r>
          </a:p>
          <a:p>
            <a:pPr marL="180975" lvl="1" indent="368300">
              <a:buFont typeface="Wingdings" charset="2"/>
              <a:buChar char="§"/>
            </a:pPr>
            <a:r>
              <a:rPr lang="en-GB" sz="3200" dirty="0"/>
              <a:t>Lead &amp; facilitate formation of a High Performance partnership</a:t>
            </a:r>
          </a:p>
          <a:p>
            <a:pPr marL="180975" lvl="1" indent="368300">
              <a:buFont typeface="Wingdings" charset="2"/>
              <a:buChar char="§"/>
            </a:pPr>
            <a:r>
              <a:rPr lang="en-GB" sz="3200" dirty="0"/>
              <a:t>Comprised of key stakeholders (Sports Ministry, PNGOC, PNGSF, NFs);</a:t>
            </a:r>
          </a:p>
          <a:p>
            <a:pPr marL="180975" lvl="1" indent="368300">
              <a:buFont typeface="Wingdings" charset="2"/>
              <a:buChar char="§"/>
            </a:pPr>
            <a:r>
              <a:rPr lang="en-GB" sz="3200" dirty="0"/>
              <a:t>Develop &amp; coordinate national High Performance programs designed to achieve overarching goal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6651" y="1823414"/>
            <a:ext cx="4301712" cy="286752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441" y="248744"/>
            <a:ext cx="1013409" cy="833246"/>
          </a:xfrm>
          <a:prstGeom prst="rect">
            <a:avLst/>
          </a:prstGeom>
        </p:spPr>
      </p:pic>
    </p:spTree>
    <p:extLst>
      <p:ext uri="{BB962C8B-B14F-4D97-AF65-F5344CB8AC3E}">
        <p14:creationId xmlns:p14="http://schemas.microsoft.com/office/powerpoint/2010/main" val="294791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855" y="1226394"/>
            <a:ext cx="6847320" cy="4031873"/>
          </a:xfrm>
          <a:prstGeom prst="rect">
            <a:avLst/>
          </a:prstGeom>
          <a:noFill/>
        </p:spPr>
        <p:txBody>
          <a:bodyPr wrap="square" rtlCol="0">
            <a:spAutoFit/>
          </a:bodyPr>
          <a:lstStyle/>
          <a:p>
            <a:r>
              <a:rPr lang="en-AU" sz="3200" b="1" dirty="0"/>
              <a:t>Objectives</a:t>
            </a:r>
            <a:r>
              <a:rPr lang="en-AU" sz="3200" dirty="0"/>
              <a:t>:</a:t>
            </a:r>
          </a:p>
          <a:p>
            <a:pPr marL="361950" lvl="1" indent="368300">
              <a:buFont typeface="Wingdings" charset="2"/>
              <a:buChar char="§"/>
            </a:pPr>
            <a:r>
              <a:rPr lang="en-AU" sz="3200" dirty="0"/>
              <a:t>Elite preparation programs targeting SI2023 (Team 2023) and Paris2024 (Team 2024)</a:t>
            </a:r>
          </a:p>
          <a:p>
            <a:pPr marL="361950" lvl="1" indent="368300">
              <a:buFont typeface="Wingdings" charset="2"/>
              <a:buChar char="§"/>
            </a:pPr>
            <a:r>
              <a:rPr lang="en-AU" sz="3200" dirty="0"/>
              <a:t>Athletes and coaches that are familiar with the Games environment and Team PNG performance and behaviour standards</a:t>
            </a:r>
          </a:p>
        </p:txBody>
      </p:sp>
      <p:sp>
        <p:nvSpPr>
          <p:cNvPr id="9" name="Title 1"/>
          <p:cNvSpPr txBox="1">
            <a:spLocks/>
          </p:cNvSpPr>
          <p:nvPr/>
        </p:nvSpPr>
        <p:spPr>
          <a:xfrm>
            <a:off x="1847850" y="357452"/>
            <a:ext cx="7839075" cy="6407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a:t>Support to targeted Elite Athletes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701" y="2137566"/>
            <a:ext cx="4073112" cy="2715408"/>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855457" y="110549"/>
            <a:ext cx="887618" cy="887618"/>
          </a:xfrm>
          <a:prstGeom prst="rect">
            <a:avLst/>
          </a:prstGeom>
        </p:spPr>
      </p:pic>
    </p:spTree>
    <p:extLst>
      <p:ext uri="{BB962C8B-B14F-4D97-AF65-F5344CB8AC3E}">
        <p14:creationId xmlns:p14="http://schemas.microsoft.com/office/powerpoint/2010/main" val="17166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1140669"/>
            <a:ext cx="7210425" cy="4524315"/>
          </a:xfrm>
          <a:prstGeom prst="rect">
            <a:avLst/>
          </a:prstGeom>
          <a:noFill/>
        </p:spPr>
        <p:txBody>
          <a:bodyPr wrap="square" rtlCol="0">
            <a:spAutoFit/>
          </a:bodyPr>
          <a:lstStyle/>
          <a:p>
            <a:r>
              <a:rPr lang="en-AU" sz="3200" b="1" dirty="0"/>
              <a:t>Objectives</a:t>
            </a:r>
            <a:r>
              <a:rPr lang="en-AU" sz="3200" dirty="0"/>
              <a:t>:</a:t>
            </a:r>
          </a:p>
          <a:p>
            <a:pPr marL="342900" lvl="1" indent="-342900">
              <a:buFont typeface="Wingdings" charset="2"/>
              <a:buChar char="§"/>
            </a:pPr>
            <a:r>
              <a:rPr lang="en-GB" sz="3200" dirty="0"/>
              <a:t>Initiatives for elite coaches - Retention, development, recruitment and succession</a:t>
            </a:r>
          </a:p>
          <a:p>
            <a:pPr marL="342900" lvl="1" indent="-342900">
              <a:buFont typeface="Wingdings" charset="2"/>
              <a:buChar char="§"/>
            </a:pPr>
            <a:r>
              <a:rPr lang="en-GB" sz="3200" dirty="0"/>
              <a:t>High level domestic competitions for athletes and coaches;</a:t>
            </a:r>
          </a:p>
          <a:p>
            <a:pPr marL="342900" lvl="1" indent="-342900">
              <a:buFont typeface="Wingdings" charset="2"/>
              <a:buChar char="§"/>
            </a:pPr>
            <a:r>
              <a:rPr lang="en-GB" sz="3200" dirty="0"/>
              <a:t>Talent ID and recruitment program which are aligned to NFs and PNGSF programs;</a:t>
            </a:r>
            <a:endParaRPr lang="en-AU" sz="3200" dirty="0"/>
          </a:p>
        </p:txBody>
      </p:sp>
      <p:sp>
        <p:nvSpPr>
          <p:cNvPr id="4" name="Title 1"/>
          <p:cNvSpPr txBox="1">
            <a:spLocks/>
          </p:cNvSpPr>
          <p:nvPr/>
        </p:nvSpPr>
        <p:spPr>
          <a:xfrm>
            <a:off x="2095500" y="258083"/>
            <a:ext cx="5438775" cy="6407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a:t>Development Pathways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0759" y="1359744"/>
            <a:ext cx="3518766" cy="3518766"/>
          </a:xfrm>
          <a:prstGeom prst="rect">
            <a:avLst/>
          </a:prstGeom>
          <a:ln>
            <a:noFill/>
          </a:ln>
          <a:effectLst>
            <a:softEdge rad="112500"/>
          </a:effectLst>
        </p:spPr>
      </p:pic>
      <p:sp>
        <p:nvSpPr>
          <p:cNvPr id="5" name="Rectangle 4"/>
          <p:cNvSpPr/>
          <p:nvPr/>
        </p:nvSpPr>
        <p:spPr>
          <a:xfrm>
            <a:off x="1020388" y="181883"/>
            <a:ext cx="808412" cy="794680"/>
          </a:xfrm>
          <a:prstGeom prst="rect">
            <a:avLst/>
          </a:prstGeom>
          <a:blipFill dpi="0" rotWithShape="1">
            <a:blip r:embed="rId3" cstate="print">
              <a:extLst>
                <a:ext uri="{28A0092B-C50C-407E-A947-70E740481C1C}">
                  <a14:useLocalDpi xmlns:a14="http://schemas.microsoft.com/office/drawing/2010/main" val="0"/>
                </a:ext>
              </a:extLst>
            </a:blip>
            <a:srcRect/>
            <a:stretch>
              <a:fillRect t="354" b="1378"/>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71847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855" y="1124794"/>
            <a:ext cx="7475970" cy="5016758"/>
          </a:xfrm>
          <a:prstGeom prst="rect">
            <a:avLst/>
          </a:prstGeom>
          <a:noFill/>
        </p:spPr>
        <p:txBody>
          <a:bodyPr wrap="square" rtlCol="0">
            <a:spAutoFit/>
          </a:bodyPr>
          <a:lstStyle/>
          <a:p>
            <a:r>
              <a:rPr lang="en-AU" sz="3200" b="1" dirty="0"/>
              <a:t>Objectives</a:t>
            </a:r>
            <a:r>
              <a:rPr lang="en-AU" sz="3200" dirty="0"/>
              <a:t>:</a:t>
            </a:r>
          </a:p>
          <a:p>
            <a:pPr marL="447675" lvl="1" indent="-342900">
              <a:buFont typeface="Wingdings" charset="2"/>
              <a:buChar char="§"/>
            </a:pPr>
            <a:r>
              <a:rPr lang="en-GB" sz="3200" dirty="0"/>
              <a:t>Transparent Selection policies to nominate athletes/officials for Team PNG</a:t>
            </a:r>
          </a:p>
          <a:p>
            <a:pPr marL="447675" lvl="1" indent="-342900">
              <a:buFont typeface="Wingdings" charset="2"/>
              <a:buChar char="§"/>
            </a:pPr>
            <a:r>
              <a:rPr lang="en-GB" sz="3200" dirty="0"/>
              <a:t>Team PNG selection &amp; justification process is conducted in a fair &amp; transparent manner</a:t>
            </a:r>
          </a:p>
          <a:p>
            <a:pPr marL="447675" lvl="1" indent="-342900">
              <a:buFont typeface="Wingdings" charset="2"/>
              <a:buChar char="§"/>
            </a:pPr>
            <a:r>
              <a:rPr lang="en-GB" sz="3200" dirty="0"/>
              <a:t>Funding strategically provided to sports &amp; athletes;</a:t>
            </a:r>
          </a:p>
          <a:p>
            <a:pPr marL="447675" lvl="1" indent="-342900">
              <a:buFont typeface="Wingdings" charset="2"/>
              <a:buChar char="§"/>
            </a:pPr>
            <a:r>
              <a:rPr lang="en-AU" sz="3200" dirty="0"/>
              <a:t>Annual tiering of sports based on performance</a:t>
            </a:r>
          </a:p>
        </p:txBody>
      </p:sp>
      <p:sp>
        <p:nvSpPr>
          <p:cNvPr id="4" name="Title 1"/>
          <p:cNvSpPr txBox="1">
            <a:spLocks/>
          </p:cNvSpPr>
          <p:nvPr/>
        </p:nvSpPr>
        <p:spPr>
          <a:xfrm>
            <a:off x="2066925" y="349863"/>
            <a:ext cx="6753225" cy="6407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a:t>Performance Based Standards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5276" y="2043367"/>
            <a:ext cx="3958812" cy="2957258"/>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369" y="270578"/>
            <a:ext cx="1021624" cy="720000"/>
          </a:xfrm>
          <a:prstGeom prst="rect">
            <a:avLst/>
          </a:prstGeom>
        </p:spPr>
      </p:pic>
    </p:spTree>
    <p:extLst>
      <p:ext uri="{BB962C8B-B14F-4D97-AF65-F5344CB8AC3E}">
        <p14:creationId xmlns:p14="http://schemas.microsoft.com/office/powerpoint/2010/main" val="74603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654" y="1143267"/>
            <a:ext cx="7571221" cy="3539430"/>
          </a:xfrm>
          <a:prstGeom prst="rect">
            <a:avLst/>
          </a:prstGeom>
          <a:noFill/>
        </p:spPr>
        <p:txBody>
          <a:bodyPr wrap="square" rtlCol="0">
            <a:spAutoFit/>
          </a:bodyPr>
          <a:lstStyle/>
          <a:p>
            <a:r>
              <a:rPr lang="en-AU" sz="3200" b="1" dirty="0"/>
              <a:t>Objectives</a:t>
            </a:r>
            <a:r>
              <a:rPr lang="en-AU" sz="3200" dirty="0"/>
              <a:t>:</a:t>
            </a:r>
          </a:p>
          <a:p>
            <a:pPr marL="342900" lvl="1" indent="-342900">
              <a:buFont typeface="Wingdings" charset="2"/>
              <a:buChar char="§"/>
            </a:pPr>
            <a:r>
              <a:rPr lang="en-GB" sz="3200" dirty="0"/>
              <a:t>Internal capacity to conduct elite level performance analytics</a:t>
            </a:r>
          </a:p>
          <a:p>
            <a:pPr marL="342900" lvl="1" indent="-342900">
              <a:buFont typeface="Wingdings" charset="2"/>
              <a:buChar char="§"/>
            </a:pPr>
            <a:r>
              <a:rPr lang="en-GB" sz="3200" dirty="0"/>
              <a:t>Enhancement of Sports Science and Sports Medicine capacity that is comparable to international standards and based on local research</a:t>
            </a:r>
            <a:endParaRPr lang="en-AU" sz="3200" dirty="0"/>
          </a:p>
        </p:txBody>
      </p:sp>
      <p:sp>
        <p:nvSpPr>
          <p:cNvPr id="4" name="Title 1"/>
          <p:cNvSpPr txBox="1">
            <a:spLocks/>
          </p:cNvSpPr>
          <p:nvPr/>
        </p:nvSpPr>
        <p:spPr>
          <a:xfrm>
            <a:off x="1866901" y="366340"/>
            <a:ext cx="6276975" cy="6407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a:t>Elite Performance Expertise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876" y="1469409"/>
            <a:ext cx="3730212" cy="3443057"/>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443" y="287055"/>
            <a:ext cx="720000" cy="720000"/>
          </a:xfrm>
          <a:prstGeom prst="rect">
            <a:avLst/>
          </a:prstGeom>
        </p:spPr>
      </p:pic>
    </p:spTree>
    <p:extLst>
      <p:ext uri="{BB962C8B-B14F-4D97-AF65-F5344CB8AC3E}">
        <p14:creationId xmlns:p14="http://schemas.microsoft.com/office/powerpoint/2010/main" val="49338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724" y="1073934"/>
            <a:ext cx="7571221" cy="5016758"/>
          </a:xfrm>
          <a:prstGeom prst="rect">
            <a:avLst/>
          </a:prstGeom>
          <a:noFill/>
        </p:spPr>
        <p:txBody>
          <a:bodyPr wrap="square" rtlCol="0">
            <a:spAutoFit/>
          </a:bodyPr>
          <a:lstStyle/>
          <a:p>
            <a:r>
              <a:rPr lang="en-AU" sz="3200" b="1" dirty="0"/>
              <a:t>Stakeholders / Partners</a:t>
            </a:r>
            <a:r>
              <a:rPr lang="en-AU" sz="3200" dirty="0"/>
              <a:t>:</a:t>
            </a:r>
          </a:p>
          <a:p>
            <a:pPr marL="342900" lvl="1" indent="-342900">
              <a:buFont typeface="Wingdings" charset="2"/>
              <a:buChar char="§"/>
            </a:pPr>
            <a:r>
              <a:rPr lang="en-GB" sz="3200" dirty="0"/>
              <a:t>PNG Government</a:t>
            </a:r>
          </a:p>
          <a:p>
            <a:pPr marL="800100" lvl="2" indent="-342900">
              <a:buFont typeface="Wingdings" charset="2"/>
              <a:buChar char="§"/>
            </a:pPr>
            <a:r>
              <a:rPr lang="en-GB" sz="3200" dirty="0"/>
              <a:t>Sports Ministry</a:t>
            </a:r>
          </a:p>
          <a:p>
            <a:pPr marL="800100" lvl="2" indent="-342900">
              <a:buFont typeface="Wingdings" charset="2"/>
              <a:buChar char="§"/>
            </a:pPr>
            <a:r>
              <a:rPr lang="en-GB" sz="3200" dirty="0"/>
              <a:t>PNG Sports Foundation – HP Sport, NSI</a:t>
            </a:r>
          </a:p>
          <a:p>
            <a:pPr marL="342900" lvl="1" indent="-342900">
              <a:buFont typeface="Wingdings" charset="2"/>
              <a:buChar char="§"/>
            </a:pPr>
            <a:r>
              <a:rPr lang="en-GB" sz="3200" dirty="0"/>
              <a:t>National Federations</a:t>
            </a:r>
          </a:p>
          <a:p>
            <a:pPr marL="342900" lvl="1" indent="-342900">
              <a:buFont typeface="Wingdings" charset="2"/>
              <a:buChar char="§"/>
            </a:pPr>
            <a:r>
              <a:rPr lang="en-GB" sz="3200" dirty="0"/>
              <a:t>Corporate Partners</a:t>
            </a:r>
          </a:p>
          <a:p>
            <a:pPr marL="342900" lvl="1" indent="-342900">
              <a:buFont typeface="Wingdings" charset="2"/>
              <a:buChar char="§"/>
            </a:pPr>
            <a:r>
              <a:rPr lang="en-GB" sz="3200" dirty="0"/>
              <a:t>International Partners</a:t>
            </a:r>
          </a:p>
          <a:p>
            <a:pPr marL="800100" lvl="2" indent="-342900">
              <a:buFont typeface="Wingdings" charset="2"/>
              <a:buChar char="§"/>
            </a:pPr>
            <a:r>
              <a:rPr lang="en-GB" sz="3200" dirty="0"/>
              <a:t>IOC / CGF / PGC</a:t>
            </a:r>
          </a:p>
          <a:p>
            <a:pPr marL="800100" lvl="2" indent="-342900">
              <a:buFont typeface="Wingdings" charset="2"/>
              <a:buChar char="§"/>
            </a:pPr>
            <a:r>
              <a:rPr lang="en-GB" sz="3200" dirty="0"/>
              <a:t>International Federations</a:t>
            </a:r>
          </a:p>
          <a:p>
            <a:pPr marL="800100" lvl="2" indent="-342900">
              <a:buFont typeface="Wingdings" charset="2"/>
              <a:buChar char="§"/>
            </a:pPr>
            <a:r>
              <a:rPr lang="en-GB" sz="3200" dirty="0"/>
              <a:t>DFAT / AOC</a:t>
            </a:r>
          </a:p>
        </p:txBody>
      </p:sp>
      <p:sp>
        <p:nvSpPr>
          <p:cNvPr id="4" name="Title 1"/>
          <p:cNvSpPr txBox="1">
            <a:spLocks/>
          </p:cNvSpPr>
          <p:nvPr/>
        </p:nvSpPr>
        <p:spPr>
          <a:xfrm>
            <a:off x="1866901" y="366340"/>
            <a:ext cx="6276975" cy="6407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dirty="0"/>
              <a:t>Who are our partners?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024" y="1747778"/>
            <a:ext cx="4030064" cy="268644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443" y="299461"/>
            <a:ext cx="943458" cy="707594"/>
          </a:xfrm>
          <a:prstGeom prst="rect">
            <a:avLst/>
          </a:prstGeom>
        </p:spPr>
      </p:pic>
    </p:spTree>
    <p:extLst>
      <p:ext uri="{BB962C8B-B14F-4D97-AF65-F5344CB8AC3E}">
        <p14:creationId xmlns:p14="http://schemas.microsoft.com/office/powerpoint/2010/main" val="256003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Effect transition="in" filter="fade">
                                      <p:cBhvr>
                                        <p:cTn id="69" dur="1000"/>
                                        <p:tgtEl>
                                          <p:spTgt spid="3">
                                            <p:txEl>
                                              <p:pRg st="9" end="9"/>
                                            </p:txEl>
                                          </p:spTgt>
                                        </p:tgtEl>
                                      </p:cBhvr>
                                    </p:animEffect>
                                    <p:anim calcmode="lin" valueType="num">
                                      <p:cBhvr>
                                        <p:cTn id="7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382" y="941622"/>
            <a:ext cx="4562765" cy="4441307"/>
          </a:xfrm>
        </p:spPr>
        <p:txBody>
          <a:bodyPr>
            <a:noAutofit/>
          </a:bodyPr>
          <a:lstStyle/>
          <a:p>
            <a:pPr marL="0" indent="0">
              <a:buNone/>
            </a:pPr>
            <a:r>
              <a:rPr lang="en-AU" sz="4400" dirty="0"/>
              <a:t>There is no next time, no time-outs, no second chances. Sometimes it’s now or never - </a:t>
            </a:r>
            <a:r>
              <a:rPr lang="en-AU" sz="4400" b="1" dirty="0"/>
              <a:t>Unknown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5893" y="1044228"/>
            <a:ext cx="6354147" cy="4236097"/>
          </a:xfrm>
          <a:prstGeom prst="rect">
            <a:avLst/>
          </a:prstGeom>
        </p:spPr>
      </p:pic>
    </p:spTree>
    <p:extLst>
      <p:ext uri="{BB962C8B-B14F-4D97-AF65-F5344CB8AC3E}">
        <p14:creationId xmlns:p14="http://schemas.microsoft.com/office/powerpoint/2010/main" val="33368403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9807493"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Team PNG Performance Strategy: 2021-24</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New Policies and Procedures</a:t>
            </a:r>
          </a:p>
        </p:txBody>
      </p:sp>
    </p:spTree>
    <p:extLst>
      <p:ext uri="{BB962C8B-B14F-4D97-AF65-F5344CB8AC3E}">
        <p14:creationId xmlns:p14="http://schemas.microsoft.com/office/powerpoint/2010/main" val="38522292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654" y="1143267"/>
            <a:ext cx="7571221" cy="4524315"/>
          </a:xfrm>
          <a:prstGeom prst="rect">
            <a:avLst/>
          </a:prstGeom>
          <a:noFill/>
        </p:spPr>
        <p:txBody>
          <a:bodyPr wrap="square" rtlCol="0">
            <a:spAutoFit/>
          </a:bodyPr>
          <a:lstStyle/>
          <a:p>
            <a:r>
              <a:rPr lang="en-AU" sz="3200" b="1" dirty="0"/>
              <a:t>Funding Support – The process</a:t>
            </a:r>
            <a:r>
              <a:rPr lang="en-AU" sz="3200" dirty="0"/>
              <a:t>:</a:t>
            </a:r>
          </a:p>
          <a:p>
            <a:pPr marL="342900" lvl="1" indent="-342900">
              <a:buFont typeface="Wingdings" charset="2"/>
              <a:buChar char="§"/>
            </a:pPr>
            <a:r>
              <a:rPr lang="en-GB" sz="3200" dirty="0"/>
              <a:t>Developing High Performance Strategy for National Federations</a:t>
            </a:r>
          </a:p>
          <a:p>
            <a:pPr marL="342900" lvl="1" indent="-342900">
              <a:buFont typeface="Wingdings" charset="2"/>
              <a:buChar char="§"/>
            </a:pPr>
            <a:r>
              <a:rPr lang="en-GB" sz="3200" dirty="0"/>
              <a:t>Developing Sport Specific Selection Criteria for NFs</a:t>
            </a:r>
          </a:p>
          <a:p>
            <a:pPr marL="342900" lvl="1" indent="-342900">
              <a:buFont typeface="Wingdings" charset="2"/>
              <a:buChar char="§"/>
            </a:pPr>
            <a:r>
              <a:rPr lang="en-GB" sz="3200" dirty="0"/>
              <a:t>Athletes/Teams are Tiered</a:t>
            </a:r>
          </a:p>
          <a:p>
            <a:pPr marL="342900" lvl="1" indent="-342900">
              <a:buFont typeface="Wingdings" charset="2"/>
              <a:buChar char="§"/>
            </a:pPr>
            <a:r>
              <a:rPr lang="en-GB" sz="3200" dirty="0"/>
              <a:t>Resources allocated</a:t>
            </a:r>
          </a:p>
          <a:p>
            <a:pPr marL="342900" lvl="1" indent="-342900">
              <a:buFont typeface="Wingdings" charset="2"/>
              <a:buChar char="§"/>
            </a:pPr>
            <a:r>
              <a:rPr lang="en-GB" sz="3200" dirty="0"/>
              <a:t>Reporting and acquittals</a:t>
            </a:r>
          </a:p>
          <a:p>
            <a:pPr marL="342900" lvl="1" indent="-342900">
              <a:buFont typeface="Wingdings" charset="2"/>
              <a:buChar char="§"/>
            </a:pPr>
            <a:r>
              <a:rPr lang="en-GB" sz="3200" dirty="0"/>
              <a:t>Monitoring &amp; evaluating</a:t>
            </a:r>
          </a:p>
        </p:txBody>
      </p:sp>
      <p:sp>
        <p:nvSpPr>
          <p:cNvPr id="4" name="Title 1"/>
          <p:cNvSpPr txBox="1">
            <a:spLocks/>
          </p:cNvSpPr>
          <p:nvPr/>
        </p:nvSpPr>
        <p:spPr>
          <a:xfrm>
            <a:off x="1866901" y="366340"/>
            <a:ext cx="9201149" cy="640715"/>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a:t>The Process – How do you get supported?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4025" y="1747778"/>
            <a:ext cx="4030062" cy="268644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443" y="299461"/>
            <a:ext cx="943458" cy="707594"/>
          </a:xfrm>
          <a:prstGeom prst="rect">
            <a:avLst/>
          </a:prstGeom>
        </p:spPr>
      </p:pic>
    </p:spTree>
    <p:extLst>
      <p:ext uri="{BB962C8B-B14F-4D97-AF65-F5344CB8AC3E}">
        <p14:creationId xmlns:p14="http://schemas.microsoft.com/office/powerpoint/2010/main" val="383750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down)">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down)">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down)">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ipe(down)">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1849" y="2388527"/>
            <a:ext cx="5509347" cy="877187"/>
          </a:xfrm>
        </p:spPr>
        <p:txBody>
          <a:bodyPr>
            <a:normAutofit lnSpcReduction="10000"/>
          </a:bodyPr>
          <a:lstStyle/>
          <a:p>
            <a:pPr marL="0" indent="0" algn="ctr">
              <a:buNone/>
            </a:pPr>
            <a:r>
              <a:rPr lang="en-AU" sz="6000" i="1" dirty="0"/>
              <a:t>ICE BREAKER</a:t>
            </a:r>
            <a:endParaRPr lang="en-AU" sz="6000" dirty="0"/>
          </a:p>
        </p:txBody>
      </p:sp>
    </p:spTree>
    <p:extLst>
      <p:ext uri="{BB962C8B-B14F-4D97-AF65-F5344CB8AC3E}">
        <p14:creationId xmlns:p14="http://schemas.microsoft.com/office/powerpoint/2010/main" val="2264976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9064" y="474566"/>
            <a:ext cx="2049949" cy="584775"/>
          </a:xfrm>
          <a:prstGeom prst="rect">
            <a:avLst/>
          </a:prstGeom>
          <a:solidFill>
            <a:srgbClr val="F2DCDB"/>
          </a:solidFill>
          <a:ln>
            <a:solidFill>
              <a:srgbClr val="000000"/>
            </a:solidFill>
          </a:ln>
        </p:spPr>
        <p:txBody>
          <a:bodyPr wrap="square" rtlCol="0">
            <a:spAutoFit/>
          </a:bodyPr>
          <a:lstStyle/>
          <a:p>
            <a:pPr algn="ctr"/>
            <a:r>
              <a:rPr lang="en-US" sz="1600" dirty="0"/>
              <a:t>NF </a:t>
            </a:r>
            <a:r>
              <a:rPr lang="en-US" sz="1600" b="1" dirty="0"/>
              <a:t>develops </a:t>
            </a:r>
            <a:r>
              <a:rPr lang="en-US" sz="1600" dirty="0"/>
              <a:t>HP Plan &amp; Selection criteria</a:t>
            </a:r>
          </a:p>
        </p:txBody>
      </p:sp>
      <p:sp>
        <p:nvSpPr>
          <p:cNvPr id="5" name="TextBox 4"/>
          <p:cNvSpPr txBox="1"/>
          <p:nvPr/>
        </p:nvSpPr>
        <p:spPr>
          <a:xfrm>
            <a:off x="3192377" y="1512485"/>
            <a:ext cx="2049949" cy="830997"/>
          </a:xfrm>
          <a:prstGeom prst="rect">
            <a:avLst/>
          </a:prstGeom>
          <a:solidFill>
            <a:srgbClr val="F2DCDB"/>
          </a:solidFill>
          <a:ln>
            <a:solidFill>
              <a:srgbClr val="000000"/>
            </a:solidFill>
          </a:ln>
        </p:spPr>
        <p:txBody>
          <a:bodyPr wrap="square" rtlCol="0">
            <a:spAutoFit/>
          </a:bodyPr>
          <a:lstStyle/>
          <a:p>
            <a:pPr algn="ctr"/>
            <a:r>
              <a:rPr lang="en-US" sz="1600" dirty="0"/>
              <a:t>NF </a:t>
            </a:r>
            <a:r>
              <a:rPr lang="en-US" sz="1600" b="1" dirty="0"/>
              <a:t>presents </a:t>
            </a:r>
            <a:r>
              <a:rPr lang="en-US" sz="1600" dirty="0"/>
              <a:t>evidence-based plan &amp; selection criteria to PNGOC</a:t>
            </a:r>
          </a:p>
        </p:txBody>
      </p:sp>
      <p:sp>
        <p:nvSpPr>
          <p:cNvPr id="6" name="Oval 5"/>
          <p:cNvSpPr/>
          <p:nvPr/>
        </p:nvSpPr>
        <p:spPr>
          <a:xfrm>
            <a:off x="7143820" y="444133"/>
            <a:ext cx="3426981" cy="1381628"/>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PNGOC Guidelines:</a:t>
            </a:r>
          </a:p>
          <a:p>
            <a:r>
              <a:rPr lang="en-US" sz="1400" b="1" dirty="0">
                <a:solidFill>
                  <a:schemeClr val="tx1"/>
                </a:solidFill>
              </a:rPr>
              <a:t>1. NF Sport Specific Selection Criteria</a:t>
            </a:r>
          </a:p>
          <a:p>
            <a:r>
              <a:rPr lang="en-US" sz="1400" b="1" dirty="0">
                <a:solidFill>
                  <a:schemeClr val="tx1"/>
                </a:solidFill>
              </a:rPr>
              <a:t>2. HP Strategic Plan development</a:t>
            </a:r>
          </a:p>
        </p:txBody>
      </p:sp>
      <p:sp>
        <p:nvSpPr>
          <p:cNvPr id="8" name="Oval 7"/>
          <p:cNvSpPr/>
          <p:nvPr/>
        </p:nvSpPr>
        <p:spPr>
          <a:xfrm>
            <a:off x="7587612" y="1901806"/>
            <a:ext cx="2983189" cy="978041"/>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rPr>
              <a:t>HP Plan Template</a:t>
            </a:r>
          </a:p>
          <a:p>
            <a:pPr algn="ctr"/>
            <a:r>
              <a:rPr lang="en-US" sz="1400" b="1" dirty="0">
                <a:solidFill>
                  <a:schemeClr val="tx1"/>
                </a:solidFill>
              </a:rPr>
              <a:t>&amp; Signed off Team PNG Selection Policy</a:t>
            </a:r>
          </a:p>
        </p:txBody>
      </p:sp>
      <p:sp>
        <p:nvSpPr>
          <p:cNvPr id="10" name="Oval 9"/>
          <p:cNvSpPr/>
          <p:nvPr/>
        </p:nvSpPr>
        <p:spPr>
          <a:xfrm>
            <a:off x="8446826" y="3220880"/>
            <a:ext cx="2860053" cy="92920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NFs &amp; athletes ranked according to </a:t>
            </a:r>
            <a:r>
              <a:rPr lang="en-US" sz="1400" b="1" dirty="0">
                <a:solidFill>
                  <a:schemeClr val="tx1"/>
                </a:solidFill>
              </a:rPr>
              <a:t>NF &amp; Athletes </a:t>
            </a:r>
            <a:r>
              <a:rPr lang="en-US" sz="1400" b="1" dirty="0" err="1">
                <a:solidFill>
                  <a:schemeClr val="tx1"/>
                </a:solidFill>
              </a:rPr>
              <a:t>Tiering</a:t>
            </a:r>
            <a:r>
              <a:rPr lang="en-US" sz="1400" b="1" dirty="0">
                <a:solidFill>
                  <a:schemeClr val="tx1"/>
                </a:solidFill>
              </a:rPr>
              <a:t> System Policy</a:t>
            </a:r>
          </a:p>
        </p:txBody>
      </p:sp>
      <p:sp>
        <p:nvSpPr>
          <p:cNvPr id="12" name="Oval 11"/>
          <p:cNvSpPr/>
          <p:nvPr/>
        </p:nvSpPr>
        <p:spPr>
          <a:xfrm>
            <a:off x="5953737" y="4137075"/>
            <a:ext cx="1559744" cy="1114216"/>
          </a:xfrm>
          <a:prstGeom prst="ellipse">
            <a:avLst/>
          </a:prstGeom>
          <a:solidFill>
            <a:srgbClr val="DBEE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Funds and resources provide to NF</a:t>
            </a:r>
          </a:p>
        </p:txBody>
      </p:sp>
      <p:sp>
        <p:nvSpPr>
          <p:cNvPr id="13" name="Oval 12"/>
          <p:cNvSpPr/>
          <p:nvPr/>
        </p:nvSpPr>
        <p:spPr>
          <a:xfrm>
            <a:off x="8559273" y="4990051"/>
            <a:ext cx="2055398" cy="624304"/>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000000"/>
                </a:solidFill>
              </a:rPr>
              <a:t>Resource Allocation Policy</a:t>
            </a:r>
          </a:p>
        </p:txBody>
      </p:sp>
      <p:sp>
        <p:nvSpPr>
          <p:cNvPr id="15" name="TextBox 14"/>
          <p:cNvSpPr txBox="1"/>
          <p:nvPr/>
        </p:nvSpPr>
        <p:spPr>
          <a:xfrm>
            <a:off x="3396300" y="4214242"/>
            <a:ext cx="1893974" cy="338554"/>
          </a:xfrm>
          <a:prstGeom prst="rect">
            <a:avLst/>
          </a:prstGeom>
          <a:solidFill>
            <a:srgbClr val="F2DCDB"/>
          </a:solidFill>
          <a:ln>
            <a:solidFill>
              <a:srgbClr val="000000"/>
            </a:solidFill>
          </a:ln>
        </p:spPr>
        <p:txBody>
          <a:bodyPr wrap="square" rtlCol="0">
            <a:spAutoFit/>
          </a:bodyPr>
          <a:lstStyle/>
          <a:p>
            <a:r>
              <a:rPr lang="en-US" sz="1600" dirty="0"/>
              <a:t>NF </a:t>
            </a:r>
            <a:r>
              <a:rPr lang="en-US" sz="1600" b="1" dirty="0"/>
              <a:t>executes </a:t>
            </a:r>
            <a:r>
              <a:rPr lang="en-US" sz="1600" dirty="0"/>
              <a:t>plan</a:t>
            </a:r>
          </a:p>
        </p:txBody>
      </p:sp>
      <p:sp>
        <p:nvSpPr>
          <p:cNvPr id="16" name="TextBox 15"/>
          <p:cNvSpPr txBox="1"/>
          <p:nvPr/>
        </p:nvSpPr>
        <p:spPr>
          <a:xfrm>
            <a:off x="3287482" y="5099376"/>
            <a:ext cx="1893974" cy="830997"/>
          </a:xfrm>
          <a:prstGeom prst="rect">
            <a:avLst/>
          </a:prstGeom>
          <a:solidFill>
            <a:srgbClr val="F2DCDB"/>
          </a:solidFill>
          <a:ln>
            <a:solidFill>
              <a:srgbClr val="000000"/>
            </a:solidFill>
          </a:ln>
        </p:spPr>
        <p:txBody>
          <a:bodyPr wrap="square" rtlCol="0">
            <a:spAutoFit/>
          </a:bodyPr>
          <a:lstStyle/>
          <a:p>
            <a:r>
              <a:rPr lang="en-US" sz="1600" dirty="0"/>
              <a:t>Program </a:t>
            </a:r>
            <a:r>
              <a:rPr lang="en-US" sz="1600" b="1" dirty="0"/>
              <a:t>review</a:t>
            </a:r>
            <a:r>
              <a:rPr lang="en-US" sz="1600" dirty="0"/>
              <a:t> and evaluation (annually)</a:t>
            </a:r>
          </a:p>
        </p:txBody>
      </p:sp>
      <p:sp>
        <p:nvSpPr>
          <p:cNvPr id="17" name="Left Arrow 16"/>
          <p:cNvSpPr/>
          <p:nvPr/>
        </p:nvSpPr>
        <p:spPr>
          <a:xfrm>
            <a:off x="5100373" y="690784"/>
            <a:ext cx="2413108" cy="235890"/>
          </a:xfrm>
          <a:prstGeom prst="lef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rot="481896">
            <a:off x="5358548" y="2088692"/>
            <a:ext cx="2223094" cy="241541"/>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Left Arrow 19"/>
          <p:cNvSpPr/>
          <p:nvPr/>
        </p:nvSpPr>
        <p:spPr>
          <a:xfrm rot="20041152">
            <a:off x="7433107" y="4169511"/>
            <a:ext cx="1166631" cy="234969"/>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Arrow 20"/>
          <p:cNvSpPr/>
          <p:nvPr/>
        </p:nvSpPr>
        <p:spPr>
          <a:xfrm rot="1142534" flipV="1">
            <a:off x="5284745" y="4446925"/>
            <a:ext cx="674521" cy="188362"/>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Left Arrow 21"/>
          <p:cNvSpPr/>
          <p:nvPr/>
        </p:nvSpPr>
        <p:spPr>
          <a:xfrm rot="812119" flipV="1">
            <a:off x="7343643" y="5086778"/>
            <a:ext cx="1241466" cy="208391"/>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4012557" y="1034248"/>
            <a:ext cx="258248" cy="470683"/>
          </a:xfrm>
          <a:prstGeom prst="downArrow">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949800" y="50257"/>
            <a:ext cx="6751464" cy="400110"/>
          </a:xfrm>
          <a:prstGeom prst="rect">
            <a:avLst/>
          </a:prstGeom>
          <a:noFill/>
        </p:spPr>
        <p:txBody>
          <a:bodyPr wrap="square" rtlCol="0">
            <a:spAutoFit/>
          </a:bodyPr>
          <a:lstStyle/>
          <a:p>
            <a:pPr algn="ctr"/>
            <a:r>
              <a:rPr lang="en-US" sz="2000" b="1" u="sng" dirty="0"/>
              <a:t>Process to support NFs, Athletes and Teams</a:t>
            </a:r>
          </a:p>
        </p:txBody>
      </p:sp>
      <p:sp>
        <p:nvSpPr>
          <p:cNvPr id="28" name="Rounded Rectangle 27"/>
          <p:cNvSpPr/>
          <p:nvPr/>
        </p:nvSpPr>
        <p:spPr>
          <a:xfrm>
            <a:off x="948256" y="2187965"/>
            <a:ext cx="1828560" cy="2961733"/>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AU" sz="1400" dirty="0"/>
              <a:t>JC requirements for justification of sport:</a:t>
            </a:r>
          </a:p>
          <a:p>
            <a:pPr marL="342900" indent="-342900">
              <a:buAutoNum type="arabicPeriod"/>
            </a:pPr>
            <a:r>
              <a:rPr lang="en-AU" sz="1400" dirty="0"/>
              <a:t>NF Selection criteria</a:t>
            </a:r>
          </a:p>
          <a:p>
            <a:pPr marL="342900" indent="-342900">
              <a:buAutoNum type="arabicPeriod"/>
            </a:pPr>
            <a:r>
              <a:rPr lang="en-AU" sz="1400" dirty="0"/>
              <a:t>NF HP Plan</a:t>
            </a:r>
          </a:p>
          <a:p>
            <a:pPr marL="342900" indent="-342900">
              <a:buAutoNum type="arabicPeriod"/>
            </a:pPr>
            <a:r>
              <a:rPr lang="en-AU" sz="1400" dirty="0"/>
              <a:t>List of targeted athletes &amp; officials</a:t>
            </a:r>
          </a:p>
        </p:txBody>
      </p:sp>
      <p:cxnSp>
        <p:nvCxnSpPr>
          <p:cNvPr id="27" name="Straight Arrow Connector 26"/>
          <p:cNvCxnSpPr>
            <a:stCxn id="28" idx="0"/>
          </p:cNvCxnSpPr>
          <p:nvPr/>
        </p:nvCxnSpPr>
        <p:spPr>
          <a:xfrm flipV="1">
            <a:off x="1862536" y="1044785"/>
            <a:ext cx="1612314" cy="1143180"/>
          </a:xfrm>
          <a:prstGeom prst="straightConnector1">
            <a:avLst/>
          </a:prstGeom>
          <a:ln w="5715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30" name="Left Arrow 29"/>
          <p:cNvSpPr/>
          <p:nvPr/>
        </p:nvSpPr>
        <p:spPr>
          <a:xfrm rot="1056907">
            <a:off x="5014375" y="1417815"/>
            <a:ext cx="2902882" cy="235694"/>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245831" y="2540256"/>
            <a:ext cx="2049949" cy="1077218"/>
          </a:xfrm>
          <a:prstGeom prst="rect">
            <a:avLst/>
          </a:prstGeom>
          <a:solidFill>
            <a:srgbClr val="F2DCDB"/>
          </a:solidFill>
          <a:ln>
            <a:solidFill>
              <a:srgbClr val="000000"/>
            </a:solidFill>
          </a:ln>
        </p:spPr>
        <p:txBody>
          <a:bodyPr wrap="square" rtlCol="0">
            <a:spAutoFit/>
          </a:bodyPr>
          <a:lstStyle/>
          <a:p>
            <a:pPr algn="ctr"/>
            <a:r>
              <a:rPr lang="en-US" sz="1600" dirty="0"/>
              <a:t>PNGOC </a:t>
            </a:r>
            <a:r>
              <a:rPr lang="en-US" sz="1600" b="1" dirty="0"/>
              <a:t>reviews</a:t>
            </a:r>
            <a:r>
              <a:rPr lang="en-US" sz="1600" dirty="0"/>
              <a:t> plan and determines if Quality is </a:t>
            </a:r>
            <a:r>
              <a:rPr lang="en-US" sz="1600" b="1" dirty="0">
                <a:solidFill>
                  <a:srgbClr val="FF0000"/>
                </a:solidFill>
              </a:rPr>
              <a:t>POOR</a:t>
            </a:r>
            <a:r>
              <a:rPr lang="en-US" sz="1600" dirty="0"/>
              <a:t> or </a:t>
            </a:r>
            <a:r>
              <a:rPr lang="en-US" sz="1600" b="1" dirty="0">
                <a:solidFill>
                  <a:srgbClr val="00B050"/>
                </a:solidFill>
              </a:rPr>
              <a:t>GOOD</a:t>
            </a:r>
          </a:p>
        </p:txBody>
      </p:sp>
      <p:sp>
        <p:nvSpPr>
          <p:cNvPr id="34" name="Rounded Rectangle 33"/>
          <p:cNvSpPr/>
          <p:nvPr/>
        </p:nvSpPr>
        <p:spPr>
          <a:xfrm>
            <a:off x="5705871" y="2656404"/>
            <a:ext cx="1881740" cy="616826"/>
          </a:xfrm>
          <a:prstGeom prst="round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AU" sz="1200" b="1" dirty="0">
                <a:solidFill>
                  <a:schemeClr val="bg1"/>
                </a:solidFill>
              </a:rPr>
              <a:t>POOR. </a:t>
            </a:r>
            <a:r>
              <a:rPr lang="en-AU" sz="1200" dirty="0">
                <a:solidFill>
                  <a:schemeClr val="bg1"/>
                </a:solidFill>
              </a:rPr>
              <a:t>NF amends plans based on collaborated discussions</a:t>
            </a:r>
          </a:p>
        </p:txBody>
      </p:sp>
      <p:sp>
        <p:nvSpPr>
          <p:cNvPr id="35" name="Rounded Rectangle 34"/>
          <p:cNvSpPr/>
          <p:nvPr/>
        </p:nvSpPr>
        <p:spPr>
          <a:xfrm>
            <a:off x="5736167" y="3334739"/>
            <a:ext cx="1938379"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AU" sz="1200" b="1" dirty="0">
                <a:ln w="0"/>
                <a:solidFill>
                  <a:schemeClr val="tx1"/>
                </a:solidFill>
                <a:effectLst>
                  <a:outerShdw blurRad="38100" dist="19050" dir="2700000" algn="tl" rotWithShape="0">
                    <a:schemeClr val="dk1">
                      <a:alpha val="40000"/>
                    </a:schemeClr>
                  </a:outerShdw>
                </a:effectLst>
              </a:rPr>
              <a:t>GOOD. </a:t>
            </a:r>
            <a:r>
              <a:rPr lang="en-AU" sz="1200" dirty="0">
                <a:ln w="0"/>
                <a:solidFill>
                  <a:schemeClr val="tx1"/>
                </a:solidFill>
                <a:effectLst>
                  <a:outerShdw blurRad="38100" dist="19050" dir="2700000" algn="tl" rotWithShape="0">
                    <a:schemeClr val="dk1">
                      <a:alpha val="40000"/>
                    </a:schemeClr>
                  </a:outerShdw>
                </a:effectLst>
              </a:rPr>
              <a:t>Proceeds to Resources being allocated</a:t>
            </a:r>
          </a:p>
        </p:txBody>
      </p:sp>
      <p:sp>
        <p:nvSpPr>
          <p:cNvPr id="7" name="Left Brace 6"/>
          <p:cNvSpPr/>
          <p:nvPr/>
        </p:nvSpPr>
        <p:spPr>
          <a:xfrm>
            <a:off x="5417340" y="2775057"/>
            <a:ext cx="288529" cy="981037"/>
          </a:xfrm>
          <a:prstGeom prst="leftBrace">
            <a:avLst>
              <a:gd name="adj1" fmla="val 62569"/>
              <a:gd name="adj2" fmla="val 45145"/>
            </a:avLst>
          </a:prstGeom>
          <a:ln w="76200">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36" name="Rounded Rectangle 35"/>
          <p:cNvSpPr/>
          <p:nvPr/>
        </p:nvSpPr>
        <p:spPr>
          <a:xfrm>
            <a:off x="5909897" y="461956"/>
            <a:ext cx="1203674" cy="938881"/>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400" b="1" dirty="0">
                <a:solidFill>
                  <a:schemeClr val="tx1"/>
                </a:solidFill>
              </a:rPr>
              <a:t>Joint</a:t>
            </a:r>
            <a:r>
              <a:rPr lang="en-AU" sz="1400" dirty="0">
                <a:solidFill>
                  <a:schemeClr val="tx1"/>
                </a:solidFill>
              </a:rPr>
              <a:t> re-planning of presented plans</a:t>
            </a:r>
          </a:p>
        </p:txBody>
      </p:sp>
      <p:cxnSp>
        <p:nvCxnSpPr>
          <p:cNvPr id="37" name="Straight Arrow Connector 36"/>
          <p:cNvCxnSpPr>
            <a:stCxn id="34" idx="0"/>
            <a:endCxn id="36" idx="2"/>
          </p:cNvCxnSpPr>
          <p:nvPr/>
        </p:nvCxnSpPr>
        <p:spPr>
          <a:xfrm flipV="1">
            <a:off x="6476248" y="1400837"/>
            <a:ext cx="35487" cy="125556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36" idx="1"/>
            <a:endCxn id="4" idx="3"/>
          </p:cNvCxnSpPr>
          <p:nvPr/>
        </p:nvCxnSpPr>
        <p:spPr>
          <a:xfrm flipH="1" flipV="1">
            <a:off x="5089013" y="766954"/>
            <a:ext cx="820885" cy="164443"/>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Down Arrow 23"/>
          <p:cNvSpPr/>
          <p:nvPr/>
        </p:nvSpPr>
        <p:spPr>
          <a:xfrm>
            <a:off x="4097305" y="2279315"/>
            <a:ext cx="266054" cy="344258"/>
          </a:xfrm>
          <a:prstGeom prst="down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wn Arrow 24"/>
          <p:cNvSpPr/>
          <p:nvPr/>
        </p:nvSpPr>
        <p:spPr>
          <a:xfrm flipH="1">
            <a:off x="3995316" y="3639539"/>
            <a:ext cx="346148" cy="577876"/>
          </a:xfrm>
          <a:prstGeom prst="downArrow">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Down Arrow 47"/>
          <p:cNvSpPr/>
          <p:nvPr/>
        </p:nvSpPr>
        <p:spPr>
          <a:xfrm flipH="1">
            <a:off x="4002359" y="4547471"/>
            <a:ext cx="346148" cy="565205"/>
          </a:xfrm>
          <a:prstGeom prst="downArrow">
            <a:avLst/>
          </a:prstGeom>
          <a:solidFill>
            <a:srgbClr val="E6B9B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Elbow Connector 53"/>
          <p:cNvCxnSpPr>
            <a:stCxn id="16" idx="1"/>
            <a:endCxn id="4" idx="1"/>
          </p:cNvCxnSpPr>
          <p:nvPr/>
        </p:nvCxnSpPr>
        <p:spPr>
          <a:xfrm rot="10800000">
            <a:off x="3039064" y="766955"/>
            <a:ext cx="248418" cy="4747921"/>
          </a:xfrm>
          <a:prstGeom prst="bentConnector3">
            <a:avLst>
              <a:gd name="adj1" fmla="val 1020222"/>
            </a:avLst>
          </a:prstGeom>
          <a:ln w="76200">
            <a:solidFill>
              <a:srgbClr val="002060"/>
            </a:solidFill>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p:cNvCxnSpPr/>
          <p:nvPr/>
        </p:nvCxnSpPr>
        <p:spPr>
          <a:xfrm>
            <a:off x="7674546" y="3584817"/>
            <a:ext cx="988947" cy="130110"/>
          </a:xfrm>
          <a:prstGeom prst="straightConnector1">
            <a:avLst/>
          </a:prstGeom>
          <a:ln w="5715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62" name="Left Arrow 61"/>
          <p:cNvSpPr/>
          <p:nvPr/>
        </p:nvSpPr>
        <p:spPr>
          <a:xfrm rot="16200000">
            <a:off x="9320948" y="4486946"/>
            <a:ext cx="771479" cy="189074"/>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0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000"/>
                                        <p:tgtEl>
                                          <p:spTgt spid="7"/>
                                        </p:tgtEl>
                                      </p:cBhvr>
                                    </p:animEffect>
                                    <p:anim calcmode="lin" valueType="num">
                                      <p:cBhvr>
                                        <p:cTn id="78" dur="1000" fill="hold"/>
                                        <p:tgtEl>
                                          <p:spTgt spid="7"/>
                                        </p:tgtEl>
                                        <p:attrNameLst>
                                          <p:attrName>ppt_x</p:attrName>
                                        </p:attrNameLst>
                                      </p:cBhvr>
                                      <p:tavLst>
                                        <p:tav tm="0">
                                          <p:val>
                                            <p:strVal val="#ppt_x"/>
                                          </p:val>
                                        </p:tav>
                                        <p:tav tm="100000">
                                          <p:val>
                                            <p:strVal val="#ppt_x"/>
                                          </p:val>
                                        </p:tav>
                                      </p:tavLst>
                                    </p:anim>
                                    <p:anim calcmode="lin" valueType="num">
                                      <p:cBhvr>
                                        <p:cTn id="7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1000"/>
                                        <p:tgtEl>
                                          <p:spTgt spid="34"/>
                                        </p:tgtEl>
                                      </p:cBhvr>
                                    </p:animEffect>
                                    <p:anim calcmode="lin" valueType="num">
                                      <p:cBhvr>
                                        <p:cTn id="85" dur="1000" fill="hold"/>
                                        <p:tgtEl>
                                          <p:spTgt spid="34"/>
                                        </p:tgtEl>
                                        <p:attrNameLst>
                                          <p:attrName>ppt_x</p:attrName>
                                        </p:attrNameLst>
                                      </p:cBhvr>
                                      <p:tavLst>
                                        <p:tav tm="0">
                                          <p:val>
                                            <p:strVal val="#ppt_x"/>
                                          </p:val>
                                        </p:tav>
                                        <p:tav tm="100000">
                                          <p:val>
                                            <p:strVal val="#ppt_x"/>
                                          </p:val>
                                        </p:tav>
                                      </p:tavLst>
                                    </p:anim>
                                    <p:anim calcmode="lin" valueType="num">
                                      <p:cBhvr>
                                        <p:cTn id="8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1000"/>
                                        <p:tgtEl>
                                          <p:spTgt spid="36"/>
                                        </p:tgtEl>
                                      </p:cBhvr>
                                    </p:animEffect>
                                    <p:anim calcmode="lin" valueType="num">
                                      <p:cBhvr>
                                        <p:cTn id="99" dur="1000" fill="hold"/>
                                        <p:tgtEl>
                                          <p:spTgt spid="36"/>
                                        </p:tgtEl>
                                        <p:attrNameLst>
                                          <p:attrName>ppt_x</p:attrName>
                                        </p:attrNameLst>
                                      </p:cBhvr>
                                      <p:tavLst>
                                        <p:tav tm="0">
                                          <p:val>
                                            <p:strVal val="#ppt_x"/>
                                          </p:val>
                                        </p:tav>
                                        <p:tav tm="100000">
                                          <p:val>
                                            <p:strVal val="#ppt_x"/>
                                          </p:val>
                                        </p:tav>
                                      </p:tavLst>
                                    </p:anim>
                                    <p:anim calcmode="lin" valueType="num">
                                      <p:cBhvr>
                                        <p:cTn id="10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59"/>
                                        </p:tgtEl>
                                        <p:attrNameLst>
                                          <p:attrName>style.visibility</p:attrName>
                                        </p:attrNameLst>
                                      </p:cBhvr>
                                      <p:to>
                                        <p:strVal val="visible"/>
                                      </p:to>
                                    </p:set>
                                    <p:animEffect transition="in" filter="fade">
                                      <p:cBhvr>
                                        <p:cTn id="119" dur="1000"/>
                                        <p:tgtEl>
                                          <p:spTgt spid="59"/>
                                        </p:tgtEl>
                                      </p:cBhvr>
                                    </p:animEffect>
                                    <p:anim calcmode="lin" valueType="num">
                                      <p:cBhvr>
                                        <p:cTn id="120" dur="1000" fill="hold"/>
                                        <p:tgtEl>
                                          <p:spTgt spid="59"/>
                                        </p:tgtEl>
                                        <p:attrNameLst>
                                          <p:attrName>ppt_x</p:attrName>
                                        </p:attrNameLst>
                                      </p:cBhvr>
                                      <p:tavLst>
                                        <p:tav tm="0">
                                          <p:val>
                                            <p:strVal val="#ppt_x"/>
                                          </p:val>
                                        </p:tav>
                                        <p:tav tm="100000">
                                          <p:val>
                                            <p:strVal val="#ppt_x"/>
                                          </p:val>
                                        </p:tav>
                                      </p:tavLst>
                                    </p:anim>
                                    <p:anim calcmode="lin" valueType="num">
                                      <p:cBhvr>
                                        <p:cTn id="12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fade">
                                      <p:cBhvr>
                                        <p:cTn id="126" dur="500"/>
                                        <p:tgtEl>
                                          <p:spTgt spid="10"/>
                                        </p:tgtEl>
                                      </p:cBhvr>
                                    </p:animEffec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fade">
                                      <p:cBhvr>
                                        <p:cTn id="131" dur="1000"/>
                                        <p:tgtEl>
                                          <p:spTgt spid="62"/>
                                        </p:tgtEl>
                                      </p:cBhvr>
                                    </p:animEffect>
                                    <p:anim calcmode="lin" valueType="num">
                                      <p:cBhvr>
                                        <p:cTn id="132" dur="1000" fill="hold"/>
                                        <p:tgtEl>
                                          <p:spTgt spid="62"/>
                                        </p:tgtEl>
                                        <p:attrNameLst>
                                          <p:attrName>ppt_x</p:attrName>
                                        </p:attrNameLst>
                                      </p:cBhvr>
                                      <p:tavLst>
                                        <p:tav tm="0">
                                          <p:val>
                                            <p:strVal val="#ppt_x"/>
                                          </p:val>
                                        </p:tav>
                                        <p:tav tm="100000">
                                          <p:val>
                                            <p:strVal val="#ppt_x"/>
                                          </p:val>
                                        </p:tav>
                                      </p:tavLst>
                                    </p:anim>
                                    <p:anim calcmode="lin" valueType="num">
                                      <p:cBhvr>
                                        <p:cTn id="13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fade">
                                      <p:cBhvr>
                                        <p:cTn id="138" dur="1000"/>
                                        <p:tgtEl>
                                          <p:spTgt spid="13"/>
                                        </p:tgtEl>
                                      </p:cBhvr>
                                    </p:animEffect>
                                    <p:anim calcmode="lin" valueType="num">
                                      <p:cBhvr>
                                        <p:cTn id="139" dur="1000" fill="hold"/>
                                        <p:tgtEl>
                                          <p:spTgt spid="13"/>
                                        </p:tgtEl>
                                        <p:attrNameLst>
                                          <p:attrName>ppt_x</p:attrName>
                                        </p:attrNameLst>
                                      </p:cBhvr>
                                      <p:tavLst>
                                        <p:tav tm="0">
                                          <p:val>
                                            <p:strVal val="#ppt_x"/>
                                          </p:val>
                                        </p:tav>
                                        <p:tav tm="100000">
                                          <p:val>
                                            <p:strVal val="#ppt_x"/>
                                          </p:val>
                                        </p:tav>
                                      </p:tavLst>
                                    </p:anim>
                                    <p:anim calcmode="lin" valueType="num">
                                      <p:cBhvr>
                                        <p:cTn id="1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Effect transition="in" filter="fade">
                                      <p:cBhvr>
                                        <p:cTn id="145" dur="1000"/>
                                        <p:tgtEl>
                                          <p:spTgt spid="22"/>
                                        </p:tgtEl>
                                      </p:cBhvr>
                                    </p:animEffect>
                                    <p:anim calcmode="lin" valueType="num">
                                      <p:cBhvr>
                                        <p:cTn id="146" dur="1000" fill="hold"/>
                                        <p:tgtEl>
                                          <p:spTgt spid="22"/>
                                        </p:tgtEl>
                                        <p:attrNameLst>
                                          <p:attrName>ppt_x</p:attrName>
                                        </p:attrNameLst>
                                      </p:cBhvr>
                                      <p:tavLst>
                                        <p:tav tm="0">
                                          <p:val>
                                            <p:strVal val="#ppt_x"/>
                                          </p:val>
                                        </p:tav>
                                        <p:tav tm="100000">
                                          <p:val>
                                            <p:strVal val="#ppt_x"/>
                                          </p:val>
                                        </p:tav>
                                      </p:tavLst>
                                    </p:anim>
                                    <p:anim calcmode="lin" valueType="num">
                                      <p:cBhvr>
                                        <p:cTn id="14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20"/>
                                        </p:tgtEl>
                                        <p:attrNameLst>
                                          <p:attrName>style.visibility</p:attrName>
                                        </p:attrNameLst>
                                      </p:cBhvr>
                                      <p:to>
                                        <p:strVal val="visible"/>
                                      </p:to>
                                    </p:set>
                                    <p:animEffect transition="in" filter="fade">
                                      <p:cBhvr>
                                        <p:cTn id="152" dur="1000"/>
                                        <p:tgtEl>
                                          <p:spTgt spid="20"/>
                                        </p:tgtEl>
                                      </p:cBhvr>
                                    </p:animEffect>
                                    <p:anim calcmode="lin" valueType="num">
                                      <p:cBhvr>
                                        <p:cTn id="153" dur="1000" fill="hold"/>
                                        <p:tgtEl>
                                          <p:spTgt spid="20"/>
                                        </p:tgtEl>
                                        <p:attrNameLst>
                                          <p:attrName>ppt_x</p:attrName>
                                        </p:attrNameLst>
                                      </p:cBhvr>
                                      <p:tavLst>
                                        <p:tav tm="0">
                                          <p:val>
                                            <p:strVal val="#ppt_x"/>
                                          </p:val>
                                        </p:tav>
                                        <p:tav tm="100000">
                                          <p:val>
                                            <p:strVal val="#ppt_x"/>
                                          </p:val>
                                        </p:tav>
                                      </p:tavLst>
                                    </p:anim>
                                    <p:anim calcmode="lin" valueType="num">
                                      <p:cBhvr>
                                        <p:cTn id="1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2"/>
                                        </p:tgtEl>
                                        <p:attrNameLst>
                                          <p:attrName>style.visibility</p:attrName>
                                        </p:attrNameLst>
                                      </p:cBhvr>
                                      <p:to>
                                        <p:strVal val="visible"/>
                                      </p:to>
                                    </p:set>
                                    <p:animEffect transition="in" filter="fade">
                                      <p:cBhvr>
                                        <p:cTn id="159" dur="500"/>
                                        <p:tgtEl>
                                          <p:spTgt spid="12"/>
                                        </p:tgtEl>
                                      </p:cBhvr>
                                    </p:animEffect>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21"/>
                                        </p:tgtEl>
                                        <p:attrNameLst>
                                          <p:attrName>style.visibility</p:attrName>
                                        </p:attrNameLst>
                                      </p:cBhvr>
                                      <p:to>
                                        <p:strVal val="visible"/>
                                      </p:to>
                                    </p:set>
                                    <p:animEffect transition="in" filter="fade">
                                      <p:cBhvr>
                                        <p:cTn id="164" dur="1000"/>
                                        <p:tgtEl>
                                          <p:spTgt spid="21"/>
                                        </p:tgtEl>
                                      </p:cBhvr>
                                    </p:animEffect>
                                    <p:anim calcmode="lin" valueType="num">
                                      <p:cBhvr>
                                        <p:cTn id="165" dur="1000" fill="hold"/>
                                        <p:tgtEl>
                                          <p:spTgt spid="21"/>
                                        </p:tgtEl>
                                        <p:attrNameLst>
                                          <p:attrName>ppt_x</p:attrName>
                                        </p:attrNameLst>
                                      </p:cBhvr>
                                      <p:tavLst>
                                        <p:tav tm="0">
                                          <p:val>
                                            <p:strVal val="#ppt_x"/>
                                          </p:val>
                                        </p:tav>
                                        <p:tav tm="100000">
                                          <p:val>
                                            <p:strVal val="#ppt_x"/>
                                          </p:val>
                                        </p:tav>
                                      </p:tavLst>
                                    </p:anim>
                                    <p:anim calcmode="lin" valueType="num">
                                      <p:cBhvr>
                                        <p:cTn id="1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25"/>
                                        </p:tgtEl>
                                        <p:attrNameLst>
                                          <p:attrName>style.visibility</p:attrName>
                                        </p:attrNameLst>
                                      </p:cBhvr>
                                      <p:to>
                                        <p:strVal val="visible"/>
                                      </p:to>
                                    </p:set>
                                    <p:animEffect transition="in" filter="fade">
                                      <p:cBhvr>
                                        <p:cTn id="171" dur="1000"/>
                                        <p:tgtEl>
                                          <p:spTgt spid="25"/>
                                        </p:tgtEl>
                                      </p:cBhvr>
                                    </p:animEffect>
                                    <p:anim calcmode="lin" valueType="num">
                                      <p:cBhvr>
                                        <p:cTn id="172" dur="1000" fill="hold"/>
                                        <p:tgtEl>
                                          <p:spTgt spid="25"/>
                                        </p:tgtEl>
                                        <p:attrNameLst>
                                          <p:attrName>ppt_x</p:attrName>
                                        </p:attrNameLst>
                                      </p:cBhvr>
                                      <p:tavLst>
                                        <p:tav tm="0">
                                          <p:val>
                                            <p:strVal val="#ppt_x"/>
                                          </p:val>
                                        </p:tav>
                                        <p:tav tm="100000">
                                          <p:val>
                                            <p:strVal val="#ppt_x"/>
                                          </p:val>
                                        </p:tav>
                                      </p:tavLst>
                                    </p:anim>
                                    <p:anim calcmode="lin" valueType="num">
                                      <p:cBhvr>
                                        <p:cTn id="17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5"/>
                                        </p:tgtEl>
                                        <p:attrNameLst>
                                          <p:attrName>style.visibility</p:attrName>
                                        </p:attrNameLst>
                                      </p:cBhvr>
                                      <p:to>
                                        <p:strVal val="visible"/>
                                      </p:to>
                                    </p:set>
                                    <p:animEffect transition="in" filter="fade">
                                      <p:cBhvr>
                                        <p:cTn id="178" dur="500"/>
                                        <p:tgtEl>
                                          <p:spTgt spid="15"/>
                                        </p:tgtEl>
                                      </p:cBhvr>
                                    </p:animEffect>
                                  </p:childTnLst>
                                </p:cTn>
                              </p:par>
                            </p:childTnLst>
                          </p:cTn>
                        </p:par>
                      </p:childTnLst>
                    </p:cTn>
                  </p:par>
                  <p:par>
                    <p:cTn id="179" fill="hold">
                      <p:stCondLst>
                        <p:cond delay="indefinite"/>
                      </p:stCondLst>
                      <p:childTnLst>
                        <p:par>
                          <p:cTn id="180" fill="hold">
                            <p:stCondLst>
                              <p:cond delay="0"/>
                            </p:stCondLst>
                            <p:childTnLst>
                              <p:par>
                                <p:cTn id="181" presetID="42" presetClass="entr" presetSubtype="0" fill="hold" grpId="0" nodeType="click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fade">
                                      <p:cBhvr>
                                        <p:cTn id="183" dur="1000"/>
                                        <p:tgtEl>
                                          <p:spTgt spid="48"/>
                                        </p:tgtEl>
                                      </p:cBhvr>
                                    </p:animEffect>
                                    <p:anim calcmode="lin" valueType="num">
                                      <p:cBhvr>
                                        <p:cTn id="184" dur="1000" fill="hold"/>
                                        <p:tgtEl>
                                          <p:spTgt spid="48"/>
                                        </p:tgtEl>
                                        <p:attrNameLst>
                                          <p:attrName>ppt_x</p:attrName>
                                        </p:attrNameLst>
                                      </p:cBhvr>
                                      <p:tavLst>
                                        <p:tav tm="0">
                                          <p:val>
                                            <p:strVal val="#ppt_x"/>
                                          </p:val>
                                        </p:tav>
                                        <p:tav tm="100000">
                                          <p:val>
                                            <p:strVal val="#ppt_x"/>
                                          </p:val>
                                        </p:tav>
                                      </p:tavLst>
                                    </p:anim>
                                    <p:anim calcmode="lin" valueType="num">
                                      <p:cBhvr>
                                        <p:cTn id="18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grpId="0" nodeType="clickEffect">
                                  <p:stCondLst>
                                    <p:cond delay="0"/>
                                  </p:stCondLst>
                                  <p:childTnLst>
                                    <p:set>
                                      <p:cBhvr>
                                        <p:cTn id="189" dur="1" fill="hold">
                                          <p:stCondLst>
                                            <p:cond delay="0"/>
                                          </p:stCondLst>
                                        </p:cTn>
                                        <p:tgtEl>
                                          <p:spTgt spid="16"/>
                                        </p:tgtEl>
                                        <p:attrNameLst>
                                          <p:attrName>style.visibility</p:attrName>
                                        </p:attrNameLst>
                                      </p:cBhvr>
                                      <p:to>
                                        <p:strVal val="visible"/>
                                      </p:to>
                                    </p:set>
                                    <p:animEffect transition="in" filter="fade">
                                      <p:cBhvr>
                                        <p:cTn id="190" dur="500"/>
                                        <p:tgtEl>
                                          <p:spTgt spid="16"/>
                                        </p:tgtEl>
                                      </p:cBhvr>
                                    </p:animEffect>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nodeType="clickEffect">
                                  <p:stCondLst>
                                    <p:cond delay="0"/>
                                  </p:stCondLst>
                                  <p:childTnLst>
                                    <p:set>
                                      <p:cBhvr>
                                        <p:cTn id="194" dur="1" fill="hold">
                                          <p:stCondLst>
                                            <p:cond delay="0"/>
                                          </p:stCondLst>
                                        </p:cTn>
                                        <p:tgtEl>
                                          <p:spTgt spid="54"/>
                                        </p:tgtEl>
                                        <p:attrNameLst>
                                          <p:attrName>style.visibility</p:attrName>
                                        </p:attrNameLst>
                                      </p:cBhvr>
                                      <p:to>
                                        <p:strVal val="visible"/>
                                      </p:to>
                                    </p:set>
                                    <p:animEffect transition="in" filter="fade">
                                      <p:cBhvr>
                                        <p:cTn id="195" dur="1000"/>
                                        <p:tgtEl>
                                          <p:spTgt spid="54"/>
                                        </p:tgtEl>
                                      </p:cBhvr>
                                    </p:animEffect>
                                    <p:anim calcmode="lin" valueType="num">
                                      <p:cBhvr>
                                        <p:cTn id="196" dur="1000" fill="hold"/>
                                        <p:tgtEl>
                                          <p:spTgt spid="54"/>
                                        </p:tgtEl>
                                        <p:attrNameLst>
                                          <p:attrName>ppt_x</p:attrName>
                                        </p:attrNameLst>
                                      </p:cBhvr>
                                      <p:tavLst>
                                        <p:tav tm="0">
                                          <p:val>
                                            <p:strVal val="#ppt_x"/>
                                          </p:val>
                                        </p:tav>
                                        <p:tav tm="100000">
                                          <p:val>
                                            <p:strVal val="#ppt_x"/>
                                          </p:val>
                                        </p:tav>
                                      </p:tavLst>
                                    </p:anim>
                                    <p:anim calcmode="lin" valueType="num">
                                      <p:cBhvr>
                                        <p:cTn id="19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0" grpId="0" animBg="1"/>
      <p:bldP spid="12" grpId="0" animBg="1"/>
      <p:bldP spid="13" grpId="0" animBg="1"/>
      <p:bldP spid="15" grpId="0" animBg="1"/>
      <p:bldP spid="16" grpId="0" animBg="1"/>
      <p:bldP spid="17" grpId="0" animBg="1"/>
      <p:bldP spid="18" grpId="0" animBg="1"/>
      <p:bldP spid="20" grpId="0" animBg="1"/>
      <p:bldP spid="21" grpId="0" animBg="1"/>
      <p:bldP spid="22" grpId="0" animBg="1"/>
      <p:bldP spid="23" grpId="0" animBg="1"/>
      <p:bldP spid="28" grpId="0" animBg="1"/>
      <p:bldP spid="30" grpId="0" animBg="1"/>
      <p:bldP spid="33" grpId="0" animBg="1"/>
      <p:bldP spid="34" grpId="0" animBg="1"/>
      <p:bldP spid="35" grpId="0" animBg="1"/>
      <p:bldP spid="7" grpId="0" animBg="1"/>
      <p:bldP spid="36" grpId="0" animBg="1"/>
      <p:bldP spid="24" grpId="0" animBg="1"/>
      <p:bldP spid="25" grpId="0" animBg="1"/>
      <p:bldP spid="48" grpId="0" animBg="1"/>
      <p:bldP spid="6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6358" y="757667"/>
            <a:ext cx="2160000" cy="923330"/>
          </a:xfrm>
          <a:prstGeom prst="rect">
            <a:avLst/>
          </a:prstGeom>
          <a:solidFill>
            <a:srgbClr val="F2DCDB"/>
          </a:solidFill>
          <a:ln>
            <a:solidFill>
              <a:srgbClr val="000000"/>
            </a:solidFill>
          </a:ln>
        </p:spPr>
        <p:txBody>
          <a:bodyPr wrap="square" rtlCol="0">
            <a:spAutoFit/>
          </a:bodyPr>
          <a:lstStyle/>
          <a:p>
            <a:pPr algn="ctr"/>
            <a:r>
              <a:rPr lang="en-US" dirty="0"/>
              <a:t>NF submits High Performance Plan &amp; Selection Policy</a:t>
            </a:r>
          </a:p>
        </p:txBody>
      </p:sp>
      <p:sp>
        <p:nvSpPr>
          <p:cNvPr id="5" name="TextBox 4"/>
          <p:cNvSpPr txBox="1"/>
          <p:nvPr/>
        </p:nvSpPr>
        <p:spPr>
          <a:xfrm>
            <a:off x="2816358" y="2710237"/>
            <a:ext cx="2160000" cy="646331"/>
          </a:xfrm>
          <a:prstGeom prst="rect">
            <a:avLst/>
          </a:prstGeom>
          <a:solidFill>
            <a:srgbClr val="F2DCDB"/>
          </a:solidFill>
          <a:ln>
            <a:solidFill>
              <a:srgbClr val="000000"/>
            </a:solidFill>
          </a:ln>
        </p:spPr>
        <p:txBody>
          <a:bodyPr wrap="square" rtlCol="0">
            <a:spAutoFit/>
          </a:bodyPr>
          <a:lstStyle/>
          <a:p>
            <a:pPr algn="ctr"/>
            <a:r>
              <a:rPr lang="en-US" dirty="0"/>
              <a:t>NF /athletes / teams ranked</a:t>
            </a:r>
          </a:p>
        </p:txBody>
      </p:sp>
      <p:sp>
        <p:nvSpPr>
          <p:cNvPr id="6" name="Oval 5"/>
          <p:cNvSpPr/>
          <p:nvPr/>
        </p:nvSpPr>
        <p:spPr>
          <a:xfrm>
            <a:off x="7729554" y="540832"/>
            <a:ext cx="2520000" cy="1080000"/>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According to </a:t>
            </a:r>
            <a:r>
              <a:rPr lang="en-US" sz="1400" b="1" dirty="0">
                <a:solidFill>
                  <a:schemeClr val="tx1"/>
                </a:solidFill>
              </a:rPr>
              <a:t>NF HP Plan development Guidelines</a:t>
            </a:r>
          </a:p>
        </p:txBody>
      </p:sp>
      <p:sp>
        <p:nvSpPr>
          <p:cNvPr id="8" name="Oval 7"/>
          <p:cNvSpPr/>
          <p:nvPr/>
        </p:nvSpPr>
        <p:spPr>
          <a:xfrm>
            <a:off x="7729554" y="2488864"/>
            <a:ext cx="2520000" cy="1080000"/>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According to </a:t>
            </a:r>
            <a:r>
              <a:rPr lang="en-US" sz="1400" b="1" dirty="0">
                <a:solidFill>
                  <a:schemeClr val="tx1"/>
                </a:solidFill>
              </a:rPr>
              <a:t>NF &amp; Athlete </a:t>
            </a:r>
            <a:r>
              <a:rPr lang="en-US" sz="1400" b="1" dirty="0" err="1">
                <a:solidFill>
                  <a:schemeClr val="tx1"/>
                </a:solidFill>
              </a:rPr>
              <a:t>Tiering</a:t>
            </a:r>
            <a:r>
              <a:rPr lang="en-US" sz="1400" b="1" dirty="0">
                <a:solidFill>
                  <a:schemeClr val="tx1"/>
                </a:solidFill>
              </a:rPr>
              <a:t> System policy</a:t>
            </a:r>
          </a:p>
        </p:txBody>
      </p:sp>
      <p:sp>
        <p:nvSpPr>
          <p:cNvPr id="12" name="Oval 11"/>
          <p:cNvSpPr/>
          <p:nvPr/>
        </p:nvSpPr>
        <p:spPr>
          <a:xfrm>
            <a:off x="7729554" y="4734804"/>
            <a:ext cx="2520000" cy="1080000"/>
          </a:xfrm>
          <a:prstGeom prst="ellipse">
            <a:avLst/>
          </a:prstGeom>
          <a:solidFill>
            <a:srgbClr val="DBEEF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rgbClr val="000000"/>
                </a:solidFill>
              </a:rPr>
              <a:t>According to </a:t>
            </a:r>
            <a:r>
              <a:rPr lang="en-US" sz="1400" b="1" dirty="0">
                <a:solidFill>
                  <a:srgbClr val="000000"/>
                </a:solidFill>
              </a:rPr>
              <a:t>Resource Allocation Policy</a:t>
            </a:r>
          </a:p>
        </p:txBody>
      </p:sp>
      <p:sp>
        <p:nvSpPr>
          <p:cNvPr id="15" name="TextBox 14"/>
          <p:cNvSpPr txBox="1"/>
          <p:nvPr/>
        </p:nvSpPr>
        <p:spPr>
          <a:xfrm>
            <a:off x="2816358" y="4662804"/>
            <a:ext cx="2160000" cy="923330"/>
          </a:xfrm>
          <a:prstGeom prst="rect">
            <a:avLst/>
          </a:prstGeom>
          <a:solidFill>
            <a:srgbClr val="F2DCDB"/>
          </a:solidFill>
          <a:ln>
            <a:solidFill>
              <a:srgbClr val="000000"/>
            </a:solidFill>
          </a:ln>
        </p:spPr>
        <p:txBody>
          <a:bodyPr wrap="square" rtlCol="0">
            <a:spAutoFit/>
          </a:bodyPr>
          <a:lstStyle/>
          <a:p>
            <a:r>
              <a:rPr lang="en-US" dirty="0"/>
              <a:t>PNGOC reviews plans and allocates resources</a:t>
            </a:r>
          </a:p>
        </p:txBody>
      </p:sp>
      <p:sp>
        <p:nvSpPr>
          <p:cNvPr id="17" name="Left Arrow 16"/>
          <p:cNvSpPr/>
          <p:nvPr/>
        </p:nvSpPr>
        <p:spPr>
          <a:xfrm>
            <a:off x="5037931" y="936832"/>
            <a:ext cx="2520000" cy="288000"/>
          </a:xfrm>
          <a:prstGeom prst="leftArrow">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a:off x="5037931" y="2889401"/>
            <a:ext cx="2520000" cy="288000"/>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Arrow 20"/>
          <p:cNvSpPr/>
          <p:nvPr/>
        </p:nvSpPr>
        <p:spPr>
          <a:xfrm flipV="1">
            <a:off x="5037931" y="5130804"/>
            <a:ext cx="2520000" cy="288000"/>
          </a:xfrm>
          <a:prstGeom prst="leftArrow">
            <a:avLst/>
          </a:prstGeom>
          <a:solidFill>
            <a:srgbClr val="A6A6A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wn Arrow 22"/>
          <p:cNvSpPr/>
          <p:nvPr/>
        </p:nvSpPr>
        <p:spPr>
          <a:xfrm>
            <a:off x="3752358" y="1680997"/>
            <a:ext cx="288000" cy="916120"/>
          </a:xfrm>
          <a:prstGeom prst="downArrow">
            <a:avLst/>
          </a:prstGeom>
          <a:solidFill>
            <a:schemeClr val="accent2">
              <a:lumMod val="40000"/>
              <a:lumOff val="6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wn Arrow 23"/>
          <p:cNvSpPr/>
          <p:nvPr/>
        </p:nvSpPr>
        <p:spPr>
          <a:xfrm>
            <a:off x="3752358" y="3469686"/>
            <a:ext cx="288000" cy="1080000"/>
          </a:xfrm>
          <a:prstGeom prst="downArrow">
            <a:avLst/>
          </a:prstGeom>
          <a:solidFill>
            <a:schemeClr val="accent2">
              <a:lumMod val="40000"/>
              <a:lumOff val="60000"/>
            </a:schemeClr>
          </a:solidFill>
          <a:ln>
            <a:solidFill>
              <a:schemeClr val="accent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2370718" y="89140"/>
            <a:ext cx="6751464" cy="400110"/>
          </a:xfrm>
          <a:prstGeom prst="rect">
            <a:avLst/>
          </a:prstGeom>
          <a:noFill/>
        </p:spPr>
        <p:txBody>
          <a:bodyPr wrap="square" rtlCol="0">
            <a:spAutoFit/>
          </a:bodyPr>
          <a:lstStyle/>
          <a:p>
            <a:pPr algn="ctr"/>
            <a:r>
              <a:rPr lang="en-US" sz="2000" b="1" u="sng" dirty="0"/>
              <a:t>PNGOC Resource Allocation Overview: 2021-2024</a:t>
            </a:r>
          </a:p>
        </p:txBody>
      </p:sp>
    </p:spTree>
    <p:extLst>
      <p:ext uri="{BB962C8B-B14F-4D97-AF65-F5344CB8AC3E}">
        <p14:creationId xmlns:p14="http://schemas.microsoft.com/office/powerpoint/2010/main" val="2286065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244588820"/>
              </p:ext>
            </p:extLst>
          </p:nvPr>
        </p:nvGraphicFramePr>
        <p:xfrm>
          <a:off x="368800" y="720069"/>
          <a:ext cx="9149406" cy="519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59219" y="89140"/>
            <a:ext cx="10600659" cy="584775"/>
          </a:xfrm>
          <a:prstGeom prst="rect">
            <a:avLst/>
          </a:prstGeom>
          <a:noFill/>
        </p:spPr>
        <p:txBody>
          <a:bodyPr wrap="square" rtlCol="0">
            <a:spAutoFit/>
          </a:bodyPr>
          <a:lstStyle/>
          <a:p>
            <a:pPr algn="ctr"/>
            <a:r>
              <a:rPr lang="en-US" sz="3200" b="1" u="sng" dirty="0"/>
              <a:t>NF &amp; Athlete </a:t>
            </a:r>
            <a:r>
              <a:rPr lang="en-US" sz="3200" b="1" u="sng" dirty="0" err="1"/>
              <a:t>Tiering</a:t>
            </a:r>
            <a:r>
              <a:rPr lang="en-US" sz="3200" b="1" u="sng" dirty="0"/>
              <a:t> System and Resource Allocation process</a:t>
            </a:r>
          </a:p>
        </p:txBody>
      </p:sp>
      <p:sp>
        <p:nvSpPr>
          <p:cNvPr id="5" name="Rounded Rectangle 4"/>
          <p:cNvSpPr/>
          <p:nvPr/>
        </p:nvSpPr>
        <p:spPr>
          <a:xfrm>
            <a:off x="6357722" y="5104627"/>
            <a:ext cx="2012119" cy="794327"/>
          </a:xfrm>
          <a:prstGeom prst="roundRect">
            <a:avLst/>
          </a:prstGeom>
          <a:solidFill>
            <a:srgbClr val="FFFF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200" dirty="0">
                <a:solidFill>
                  <a:schemeClr val="tx1"/>
                </a:solidFill>
              </a:rPr>
              <a:t>Scores weighted according to impact of criteria to achieve PNGOC  &amp; NF targets</a:t>
            </a:r>
          </a:p>
        </p:txBody>
      </p:sp>
      <p:sp>
        <p:nvSpPr>
          <p:cNvPr id="6" name="TextBox 5"/>
          <p:cNvSpPr txBox="1"/>
          <p:nvPr/>
        </p:nvSpPr>
        <p:spPr>
          <a:xfrm>
            <a:off x="6672918" y="792600"/>
            <a:ext cx="2845288" cy="954107"/>
          </a:xfrm>
          <a:prstGeom prst="rect">
            <a:avLst/>
          </a:prstGeom>
          <a:noFill/>
        </p:spPr>
        <p:txBody>
          <a:bodyPr wrap="square" rtlCol="0">
            <a:spAutoFit/>
          </a:bodyPr>
          <a:lstStyle/>
          <a:p>
            <a:r>
              <a:rPr lang="en-AU" sz="1400" dirty="0"/>
              <a:t>PNGOC will provide ranking in specific areas of sport performance.</a:t>
            </a:r>
          </a:p>
          <a:p>
            <a:r>
              <a:rPr lang="en-AU" sz="1400" dirty="0"/>
              <a:t>Focused on preparation for and performance at PG, CG, OLY</a:t>
            </a:r>
          </a:p>
        </p:txBody>
      </p:sp>
      <p:sp>
        <p:nvSpPr>
          <p:cNvPr id="20" name="TextBox 19"/>
          <p:cNvSpPr txBox="1"/>
          <p:nvPr/>
        </p:nvSpPr>
        <p:spPr>
          <a:xfrm>
            <a:off x="7859527" y="3162584"/>
            <a:ext cx="1099482" cy="923330"/>
          </a:xfrm>
          <a:prstGeom prst="rect">
            <a:avLst/>
          </a:prstGeom>
          <a:noFill/>
        </p:spPr>
        <p:txBody>
          <a:bodyPr wrap="square" rtlCol="0">
            <a:spAutoFit/>
          </a:bodyPr>
          <a:lstStyle/>
          <a:p>
            <a:r>
              <a:rPr lang="en-AU" b="1" dirty="0"/>
              <a:t>Evidence must be provided</a:t>
            </a:r>
          </a:p>
        </p:txBody>
      </p:sp>
      <p:sp>
        <p:nvSpPr>
          <p:cNvPr id="8" name="TextBox 7"/>
          <p:cNvSpPr txBox="1"/>
          <p:nvPr/>
        </p:nvSpPr>
        <p:spPr>
          <a:xfrm>
            <a:off x="1446027" y="1084987"/>
            <a:ext cx="2371061" cy="369332"/>
          </a:xfrm>
          <a:prstGeom prst="rect">
            <a:avLst/>
          </a:prstGeom>
          <a:noFill/>
        </p:spPr>
        <p:txBody>
          <a:bodyPr wrap="square" rtlCol="0">
            <a:spAutoFit/>
          </a:bodyPr>
          <a:lstStyle/>
          <a:p>
            <a:r>
              <a:rPr lang="en-AU" b="1" dirty="0"/>
              <a:t>Reviewed annually</a:t>
            </a:r>
          </a:p>
        </p:txBody>
      </p:sp>
    </p:spTree>
    <p:extLst>
      <p:ext uri="{BB962C8B-B14F-4D97-AF65-F5344CB8AC3E}">
        <p14:creationId xmlns:p14="http://schemas.microsoft.com/office/powerpoint/2010/main" val="832669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6935" y="421395"/>
            <a:ext cx="2673247"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PNGOC designs Athlete/Official Selection Policy and Selection Guidelines for NFs</a:t>
            </a:r>
          </a:p>
        </p:txBody>
      </p:sp>
      <p:sp>
        <p:nvSpPr>
          <p:cNvPr id="5" name="TextBox 4"/>
          <p:cNvSpPr txBox="1"/>
          <p:nvPr/>
        </p:nvSpPr>
        <p:spPr>
          <a:xfrm>
            <a:off x="7494517" y="417513"/>
            <a:ext cx="2255213"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NFs develops their own Sport Specific criteria/policy for the quadrennial </a:t>
            </a:r>
          </a:p>
        </p:txBody>
      </p:sp>
      <p:sp>
        <p:nvSpPr>
          <p:cNvPr id="10" name="TextBox 9"/>
          <p:cNvSpPr txBox="1"/>
          <p:nvPr/>
        </p:nvSpPr>
        <p:spPr>
          <a:xfrm>
            <a:off x="4181282" y="2313255"/>
            <a:ext cx="3177892" cy="1200329"/>
          </a:xfrm>
          <a:prstGeom prst="rect">
            <a:avLst/>
          </a:prstGeom>
          <a:solidFill>
            <a:srgbClr val="7030A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chemeClr val="bg1"/>
                </a:solidFill>
              </a:rPr>
              <a:t>Performance Committee approves NF Criteria and PNGOC SG signs off with NF to agree on the Selection Policy</a:t>
            </a:r>
          </a:p>
        </p:txBody>
      </p:sp>
      <p:sp>
        <p:nvSpPr>
          <p:cNvPr id="11" name="TextBox 10"/>
          <p:cNvSpPr txBox="1"/>
          <p:nvPr/>
        </p:nvSpPr>
        <p:spPr>
          <a:xfrm>
            <a:off x="6718443" y="4438563"/>
            <a:ext cx="1422266" cy="1477328"/>
          </a:xfrm>
          <a:prstGeom prst="rect">
            <a:avLst/>
          </a:prstGeom>
          <a:solidFill>
            <a:srgbClr val="C0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solidFill>
                  <a:schemeClr val="bg1"/>
                </a:solidFill>
              </a:rPr>
              <a:t>JC reviews compliance with criteria (not the individuals)</a:t>
            </a:r>
          </a:p>
        </p:txBody>
      </p:sp>
      <p:sp>
        <p:nvSpPr>
          <p:cNvPr id="12" name="TextBox 11"/>
          <p:cNvSpPr txBox="1"/>
          <p:nvPr/>
        </p:nvSpPr>
        <p:spPr>
          <a:xfrm>
            <a:off x="594168" y="4629527"/>
            <a:ext cx="3263575"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NFs select athletes/teams/officials based on their criteria/policy for specific Games</a:t>
            </a:r>
          </a:p>
        </p:txBody>
      </p:sp>
      <p:cxnSp>
        <p:nvCxnSpPr>
          <p:cNvPr id="27" name="Straight Connector 26"/>
          <p:cNvCxnSpPr/>
          <p:nvPr/>
        </p:nvCxnSpPr>
        <p:spPr>
          <a:xfrm flipH="1">
            <a:off x="1716374" y="3675858"/>
            <a:ext cx="8815628" cy="35931"/>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rot="20536596">
            <a:off x="5605305" y="1697376"/>
            <a:ext cx="1881496" cy="369332"/>
          </a:xfrm>
          <a:prstGeom prst="rect">
            <a:avLst/>
          </a:prstGeom>
          <a:noFill/>
        </p:spPr>
        <p:txBody>
          <a:bodyPr wrap="square" rtlCol="0">
            <a:spAutoFit/>
          </a:bodyPr>
          <a:lstStyle/>
          <a:p>
            <a:r>
              <a:rPr lang="en-US" b="1" dirty="0">
                <a:solidFill>
                  <a:srgbClr val="FF0000"/>
                </a:solidFill>
              </a:rPr>
              <a:t>NOT APPROVED</a:t>
            </a:r>
          </a:p>
        </p:txBody>
      </p:sp>
      <p:sp>
        <p:nvSpPr>
          <p:cNvPr id="58" name="TextBox 57"/>
          <p:cNvSpPr txBox="1"/>
          <p:nvPr/>
        </p:nvSpPr>
        <p:spPr>
          <a:xfrm>
            <a:off x="4522832" y="446998"/>
            <a:ext cx="2388787" cy="735747"/>
          </a:xfrm>
          <a:prstGeom prst="ellipse">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400" b="1" dirty="0"/>
              <a:t>Based on PNGOC Selection Guidelines</a:t>
            </a:r>
          </a:p>
        </p:txBody>
      </p:sp>
      <p:sp>
        <p:nvSpPr>
          <p:cNvPr id="40" name="TextBox 39"/>
          <p:cNvSpPr txBox="1"/>
          <p:nvPr/>
        </p:nvSpPr>
        <p:spPr>
          <a:xfrm>
            <a:off x="7803005" y="1993348"/>
            <a:ext cx="2204606" cy="1168539"/>
          </a:xfrm>
          <a:prstGeom prst="ellipse">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200" dirty="0">
                <a:solidFill>
                  <a:srgbClr val="FFFF00"/>
                </a:solidFill>
              </a:rPr>
              <a:t>PNGOC confirms that NF Criteria meets PNGOC selection guidelines</a:t>
            </a:r>
          </a:p>
        </p:txBody>
      </p:sp>
      <p:cxnSp>
        <p:nvCxnSpPr>
          <p:cNvPr id="42" name="Straight Arrow Connector 41"/>
          <p:cNvCxnSpPr/>
          <p:nvPr/>
        </p:nvCxnSpPr>
        <p:spPr>
          <a:xfrm>
            <a:off x="3858128" y="1280040"/>
            <a:ext cx="3706553" cy="0"/>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V="1">
            <a:off x="8778029" y="1621810"/>
            <a:ext cx="0" cy="570728"/>
          </a:xfrm>
          <a:prstGeom prst="straightConnector1">
            <a:avLst/>
          </a:prstGeom>
          <a:ln w="76200">
            <a:solidFill>
              <a:srgbClr val="00B0F0"/>
            </a:solidFill>
            <a:tailEnd type="arrow"/>
          </a:ln>
        </p:spPr>
        <p:style>
          <a:lnRef idx="2">
            <a:schemeClr val="accent3"/>
          </a:lnRef>
          <a:fillRef idx="0">
            <a:schemeClr val="accent3"/>
          </a:fillRef>
          <a:effectRef idx="1">
            <a:schemeClr val="accent3"/>
          </a:effectRef>
          <a:fontRef idx="minor">
            <a:schemeClr val="tx1"/>
          </a:fontRef>
        </p:style>
      </p:cxnSp>
      <p:sp>
        <p:nvSpPr>
          <p:cNvPr id="48" name="TextBox 47"/>
          <p:cNvSpPr txBox="1"/>
          <p:nvPr/>
        </p:nvSpPr>
        <p:spPr>
          <a:xfrm>
            <a:off x="594168" y="1951332"/>
            <a:ext cx="2695846" cy="1428214"/>
          </a:xfrm>
          <a:prstGeom prst="ellipse">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200" dirty="0">
                <a:solidFill>
                  <a:srgbClr val="FFFF00"/>
                </a:solidFill>
              </a:rPr>
              <a:t>PNGOC &amp; NF publish Criteria on respective websites. NF communicates to their Athletes</a:t>
            </a:r>
          </a:p>
        </p:txBody>
      </p:sp>
      <p:sp>
        <p:nvSpPr>
          <p:cNvPr id="53" name="TextBox 52"/>
          <p:cNvSpPr txBox="1"/>
          <p:nvPr/>
        </p:nvSpPr>
        <p:spPr>
          <a:xfrm>
            <a:off x="8732429" y="4842373"/>
            <a:ext cx="1199857" cy="830997"/>
          </a:xfrm>
          <a:prstGeom prst="rect">
            <a:avLst/>
          </a:prstGeom>
          <a:solidFill>
            <a:srgbClr val="FFFF00"/>
          </a:solidFill>
          <a:ln>
            <a:solidFill>
              <a:srgbClr val="FF000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t>Games time</a:t>
            </a:r>
          </a:p>
        </p:txBody>
      </p:sp>
      <p:cxnSp>
        <p:nvCxnSpPr>
          <p:cNvPr id="55" name="Straight Arrow Connector 54"/>
          <p:cNvCxnSpPr>
            <a:stCxn id="10" idx="1"/>
            <a:endCxn id="48" idx="6"/>
          </p:cNvCxnSpPr>
          <p:nvPr/>
        </p:nvCxnSpPr>
        <p:spPr>
          <a:xfrm flipH="1" flipV="1">
            <a:off x="3290014" y="2665439"/>
            <a:ext cx="891268" cy="247981"/>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48" idx="4"/>
            <a:endCxn id="12" idx="0"/>
          </p:cNvCxnSpPr>
          <p:nvPr/>
        </p:nvCxnSpPr>
        <p:spPr>
          <a:xfrm>
            <a:off x="1942091" y="3379546"/>
            <a:ext cx="283865" cy="1249981"/>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0" idx="0"/>
          </p:cNvCxnSpPr>
          <p:nvPr/>
        </p:nvCxnSpPr>
        <p:spPr>
          <a:xfrm flipV="1">
            <a:off x="5888190" y="1768169"/>
            <a:ext cx="1694335" cy="545086"/>
          </a:xfrm>
          <a:prstGeom prst="straightConnector1">
            <a:avLst/>
          </a:prstGeom>
          <a:ln w="762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4688524" y="4864393"/>
            <a:ext cx="1600712" cy="908864"/>
          </a:xfrm>
          <a:prstGeom prst="ellipse">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1200" dirty="0">
                <a:solidFill>
                  <a:srgbClr val="FFFF00"/>
                </a:solidFill>
              </a:rPr>
              <a:t>Selections submitted to JC</a:t>
            </a:r>
          </a:p>
        </p:txBody>
      </p:sp>
      <p:cxnSp>
        <p:nvCxnSpPr>
          <p:cNvPr id="65" name="Straight Arrow Connector 64"/>
          <p:cNvCxnSpPr/>
          <p:nvPr/>
        </p:nvCxnSpPr>
        <p:spPr>
          <a:xfrm flipV="1">
            <a:off x="3869604" y="5343545"/>
            <a:ext cx="847041" cy="4095"/>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6188123" y="5245170"/>
            <a:ext cx="666005" cy="25401"/>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a:off x="8058804" y="5221293"/>
            <a:ext cx="637889" cy="16796"/>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04" name="Elbow Connector 103"/>
          <p:cNvCxnSpPr/>
          <p:nvPr/>
        </p:nvCxnSpPr>
        <p:spPr>
          <a:xfrm rot="16200000" flipV="1">
            <a:off x="5866866" y="1448824"/>
            <a:ext cx="335866" cy="6429687"/>
          </a:xfrm>
          <a:prstGeom prst="bentConnector3">
            <a:avLst>
              <a:gd name="adj1" fmla="val 168063"/>
            </a:avLst>
          </a:prstGeom>
          <a:ln w="76200">
            <a:solidFill>
              <a:srgbClr val="00B05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endCxn id="10" idx="3"/>
          </p:cNvCxnSpPr>
          <p:nvPr/>
        </p:nvCxnSpPr>
        <p:spPr>
          <a:xfrm flipH="1">
            <a:off x="7359174" y="2657490"/>
            <a:ext cx="508885" cy="255930"/>
          </a:xfrm>
          <a:prstGeom prst="straightConnector1">
            <a:avLst/>
          </a:prstGeom>
          <a:ln w="76200">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23" name="Donut 122"/>
          <p:cNvSpPr/>
          <p:nvPr/>
        </p:nvSpPr>
        <p:spPr>
          <a:xfrm>
            <a:off x="7970398" y="5438136"/>
            <a:ext cx="1040890" cy="619903"/>
          </a:xfrm>
          <a:prstGeom prst="donut">
            <a:avLst>
              <a:gd name="adj" fmla="val 114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Appeal</a:t>
            </a:r>
          </a:p>
        </p:txBody>
      </p:sp>
      <p:sp>
        <p:nvSpPr>
          <p:cNvPr id="124" name="Donut 123"/>
          <p:cNvSpPr/>
          <p:nvPr/>
        </p:nvSpPr>
        <p:spPr>
          <a:xfrm>
            <a:off x="4449463" y="5561327"/>
            <a:ext cx="2038383" cy="568923"/>
          </a:xfrm>
          <a:prstGeom prst="donut">
            <a:avLst>
              <a:gd name="adj" fmla="val 1147"/>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tx1"/>
                </a:solidFill>
              </a:rPr>
              <a:t>Appeal</a:t>
            </a:r>
          </a:p>
        </p:txBody>
      </p:sp>
      <p:cxnSp>
        <p:nvCxnSpPr>
          <p:cNvPr id="125" name="Straight Arrow Connector 124"/>
          <p:cNvCxnSpPr/>
          <p:nvPr/>
        </p:nvCxnSpPr>
        <p:spPr>
          <a:xfrm flipH="1">
            <a:off x="3852052" y="4728339"/>
            <a:ext cx="2854062" cy="41190"/>
          </a:xfrm>
          <a:prstGeom prst="straightConnector1">
            <a:avLst/>
          </a:prstGeom>
          <a:ln w="76200">
            <a:solidFill>
              <a:srgbClr val="FF0000"/>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28" name="TextBox 127"/>
          <p:cNvSpPr txBox="1"/>
          <p:nvPr/>
        </p:nvSpPr>
        <p:spPr>
          <a:xfrm>
            <a:off x="4590233" y="4374499"/>
            <a:ext cx="1847638" cy="369332"/>
          </a:xfrm>
          <a:prstGeom prst="rect">
            <a:avLst/>
          </a:prstGeom>
          <a:noFill/>
        </p:spPr>
        <p:txBody>
          <a:bodyPr wrap="square" rtlCol="0">
            <a:spAutoFit/>
          </a:bodyPr>
          <a:lstStyle/>
          <a:p>
            <a:r>
              <a:rPr lang="en-US" b="1" dirty="0">
                <a:solidFill>
                  <a:srgbClr val="FF0000"/>
                </a:solidFill>
              </a:rPr>
              <a:t>NOT ENDORSED</a:t>
            </a:r>
          </a:p>
        </p:txBody>
      </p:sp>
      <p:sp>
        <p:nvSpPr>
          <p:cNvPr id="129" name="TextBox 128"/>
          <p:cNvSpPr txBox="1"/>
          <p:nvPr/>
        </p:nvSpPr>
        <p:spPr>
          <a:xfrm>
            <a:off x="4642554" y="3847063"/>
            <a:ext cx="3806997" cy="369332"/>
          </a:xfrm>
          <a:prstGeom prst="rect">
            <a:avLst/>
          </a:prstGeom>
          <a:noFill/>
        </p:spPr>
        <p:txBody>
          <a:bodyPr wrap="square" rtlCol="0">
            <a:spAutoFit/>
          </a:bodyPr>
          <a:lstStyle/>
          <a:p>
            <a:r>
              <a:rPr lang="en-US" b="1" dirty="0">
                <a:solidFill>
                  <a:srgbClr val="00B050"/>
                </a:solidFill>
              </a:rPr>
              <a:t>PROCESS REPEATS FOR EACH GAMES</a:t>
            </a:r>
          </a:p>
        </p:txBody>
      </p:sp>
      <p:sp>
        <p:nvSpPr>
          <p:cNvPr id="132" name="TextBox 131"/>
          <p:cNvSpPr txBox="1"/>
          <p:nvPr/>
        </p:nvSpPr>
        <p:spPr>
          <a:xfrm>
            <a:off x="3478335" y="-59077"/>
            <a:ext cx="5112927" cy="584775"/>
          </a:xfrm>
          <a:prstGeom prst="rect">
            <a:avLst/>
          </a:prstGeom>
          <a:noFill/>
        </p:spPr>
        <p:txBody>
          <a:bodyPr wrap="square" rtlCol="0">
            <a:spAutoFit/>
          </a:bodyPr>
          <a:lstStyle/>
          <a:p>
            <a:r>
              <a:rPr lang="en-AU" sz="3200" b="1" dirty="0"/>
              <a:t>Team PNG Selection Process</a:t>
            </a:r>
          </a:p>
        </p:txBody>
      </p:sp>
      <p:sp>
        <p:nvSpPr>
          <p:cNvPr id="133" name="Left Brace 132"/>
          <p:cNvSpPr/>
          <p:nvPr/>
        </p:nvSpPr>
        <p:spPr>
          <a:xfrm rot="10800000">
            <a:off x="9906454" y="285694"/>
            <a:ext cx="399828" cy="3227889"/>
          </a:xfrm>
          <a:prstGeom prst="leftBrace">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41" name="Left Brace 140"/>
          <p:cNvSpPr/>
          <p:nvPr/>
        </p:nvSpPr>
        <p:spPr>
          <a:xfrm rot="10800000">
            <a:off x="9810787" y="3906508"/>
            <a:ext cx="399828" cy="2020139"/>
          </a:xfrm>
          <a:prstGeom prst="leftBrace">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142" name="TextBox 141"/>
          <p:cNvSpPr txBox="1"/>
          <p:nvPr/>
        </p:nvSpPr>
        <p:spPr>
          <a:xfrm rot="16200000">
            <a:off x="9178254" y="1644186"/>
            <a:ext cx="328306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AU" dirty="0"/>
              <a:t>Initial design process. Reviewed every 2 years</a:t>
            </a:r>
          </a:p>
        </p:txBody>
      </p:sp>
      <p:sp>
        <p:nvSpPr>
          <p:cNvPr id="144" name="TextBox 143"/>
          <p:cNvSpPr txBox="1"/>
          <p:nvPr/>
        </p:nvSpPr>
        <p:spPr>
          <a:xfrm rot="16200000">
            <a:off x="9792153" y="4546439"/>
            <a:ext cx="2147992"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AU" dirty="0"/>
              <a:t>Process for each Games</a:t>
            </a:r>
          </a:p>
        </p:txBody>
      </p:sp>
    </p:spTree>
    <p:extLst>
      <p:ext uri="{BB962C8B-B14F-4D97-AF65-F5344CB8AC3E}">
        <p14:creationId xmlns:p14="http://schemas.microsoft.com/office/powerpoint/2010/main" val="138908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500"/>
                                        <p:tgtEl>
                                          <p:spTgt spid="5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25"/>
                                        </p:tgtEl>
                                        <p:attrNameLst>
                                          <p:attrName>style.visibility</p:attrName>
                                        </p:attrNameLst>
                                      </p:cBhvr>
                                      <p:to>
                                        <p:strVal val="visible"/>
                                      </p:to>
                                    </p:set>
                                    <p:animEffect transition="in" filter="fade">
                                      <p:cBhvr>
                                        <p:cTn id="78" dur="500"/>
                                        <p:tgtEl>
                                          <p:spTgt spid="1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28"/>
                                        </p:tgtEl>
                                        <p:attrNameLst>
                                          <p:attrName>style.visibility</p:attrName>
                                        </p:attrNameLst>
                                      </p:cBhvr>
                                      <p:to>
                                        <p:strVal val="visible"/>
                                      </p:to>
                                    </p:set>
                                    <p:animEffect transition="in" filter="fade">
                                      <p:cBhvr>
                                        <p:cTn id="92" dur="1000"/>
                                        <p:tgtEl>
                                          <p:spTgt spid="128"/>
                                        </p:tgtEl>
                                      </p:cBhvr>
                                    </p:animEffect>
                                    <p:anim calcmode="lin" valueType="num">
                                      <p:cBhvr>
                                        <p:cTn id="93" dur="1000" fill="hold"/>
                                        <p:tgtEl>
                                          <p:spTgt spid="128"/>
                                        </p:tgtEl>
                                        <p:attrNameLst>
                                          <p:attrName>ppt_x</p:attrName>
                                        </p:attrNameLst>
                                      </p:cBhvr>
                                      <p:tavLst>
                                        <p:tav tm="0">
                                          <p:val>
                                            <p:strVal val="#ppt_x"/>
                                          </p:val>
                                        </p:tav>
                                        <p:tav tm="100000">
                                          <p:val>
                                            <p:strVal val="#ppt_x"/>
                                          </p:val>
                                        </p:tav>
                                      </p:tavLst>
                                    </p:anim>
                                    <p:anim calcmode="lin" valueType="num">
                                      <p:cBhvr>
                                        <p:cTn id="94"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67"/>
                                        </p:tgtEl>
                                        <p:attrNameLst>
                                          <p:attrName>style.visibility</p:attrName>
                                        </p:attrNameLst>
                                      </p:cBhvr>
                                      <p:to>
                                        <p:strVal val="visible"/>
                                      </p:to>
                                    </p:set>
                                    <p:animEffect transition="in" filter="fade">
                                      <p:cBhvr>
                                        <p:cTn id="99" dur="500"/>
                                        <p:tgtEl>
                                          <p:spTgt spid="67"/>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down)">
                                      <p:cBhvr>
                                        <p:cTn id="104" dur="500"/>
                                        <p:tgtEl>
                                          <p:spTgt spid="53"/>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24"/>
                                        </p:tgtEl>
                                        <p:attrNameLst>
                                          <p:attrName>style.visibility</p:attrName>
                                        </p:attrNameLst>
                                      </p:cBhvr>
                                      <p:to>
                                        <p:strVal val="visible"/>
                                      </p:to>
                                    </p:set>
                                    <p:animEffect transition="in" filter="fade">
                                      <p:cBhvr>
                                        <p:cTn id="109" dur="1000"/>
                                        <p:tgtEl>
                                          <p:spTgt spid="124"/>
                                        </p:tgtEl>
                                      </p:cBhvr>
                                    </p:animEffect>
                                    <p:anim calcmode="lin" valueType="num">
                                      <p:cBhvr>
                                        <p:cTn id="110" dur="1000" fill="hold"/>
                                        <p:tgtEl>
                                          <p:spTgt spid="124"/>
                                        </p:tgtEl>
                                        <p:attrNameLst>
                                          <p:attrName>ppt_x</p:attrName>
                                        </p:attrNameLst>
                                      </p:cBhvr>
                                      <p:tavLst>
                                        <p:tav tm="0">
                                          <p:val>
                                            <p:strVal val="#ppt_x"/>
                                          </p:val>
                                        </p:tav>
                                        <p:tav tm="100000">
                                          <p:val>
                                            <p:strVal val="#ppt_x"/>
                                          </p:val>
                                        </p:tav>
                                      </p:tavLst>
                                    </p:anim>
                                    <p:anim calcmode="lin" valueType="num">
                                      <p:cBhvr>
                                        <p:cTn id="111"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123"/>
                                        </p:tgtEl>
                                        <p:attrNameLst>
                                          <p:attrName>style.visibility</p:attrName>
                                        </p:attrNameLst>
                                      </p:cBhvr>
                                      <p:to>
                                        <p:strVal val="visible"/>
                                      </p:to>
                                    </p:set>
                                    <p:animEffect transition="in" filter="fade">
                                      <p:cBhvr>
                                        <p:cTn id="116" dur="1000"/>
                                        <p:tgtEl>
                                          <p:spTgt spid="123"/>
                                        </p:tgtEl>
                                      </p:cBhvr>
                                    </p:animEffect>
                                    <p:anim calcmode="lin" valueType="num">
                                      <p:cBhvr>
                                        <p:cTn id="117" dur="1000" fill="hold"/>
                                        <p:tgtEl>
                                          <p:spTgt spid="123"/>
                                        </p:tgtEl>
                                        <p:attrNameLst>
                                          <p:attrName>ppt_x</p:attrName>
                                        </p:attrNameLst>
                                      </p:cBhvr>
                                      <p:tavLst>
                                        <p:tav tm="0">
                                          <p:val>
                                            <p:strVal val="#ppt_x"/>
                                          </p:val>
                                        </p:tav>
                                        <p:tav tm="100000">
                                          <p:val>
                                            <p:strVal val="#ppt_x"/>
                                          </p:val>
                                        </p:tav>
                                      </p:tavLst>
                                    </p:anim>
                                    <p:anim calcmode="lin" valueType="num">
                                      <p:cBhvr>
                                        <p:cTn id="118"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visible"/>
                                      </p:to>
                                    </p:set>
                                    <p:animEffect transition="in" filter="fade">
                                      <p:cBhvr>
                                        <p:cTn id="123" dur="500"/>
                                        <p:tgtEl>
                                          <p:spTgt spid="104"/>
                                        </p:tgtEl>
                                      </p:cBhvr>
                                    </p:animEffect>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grpId="0" nodeType="click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circle(in)">
                                      <p:cBhvr>
                                        <p:cTn id="128" dur="2000"/>
                                        <p:tgtEl>
                                          <p:spTgt spid="141"/>
                                        </p:tgtEl>
                                      </p:cBhvr>
                                    </p:animEffec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44"/>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2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circle(in)">
                                      <p:cBhvr>
                                        <p:cTn id="141" dur="2000"/>
                                        <p:tgtEl>
                                          <p:spTgt spid="27"/>
                                        </p:tgtEl>
                                      </p:cBhvr>
                                    </p:animEffect>
                                  </p:childTnLst>
                                </p:cTn>
                              </p:par>
                            </p:childTnLst>
                          </p:cTn>
                        </p:par>
                      </p:childTnLst>
                    </p:cTn>
                  </p:par>
                  <p:par>
                    <p:cTn id="142" fill="hold">
                      <p:stCondLst>
                        <p:cond delay="indefinite"/>
                      </p:stCondLst>
                      <p:childTnLst>
                        <p:par>
                          <p:cTn id="143" fill="hold">
                            <p:stCondLst>
                              <p:cond delay="0"/>
                            </p:stCondLst>
                            <p:childTnLst>
                              <p:par>
                                <p:cTn id="144" presetID="6" presetClass="entr" presetSubtype="16" fill="hold" grpId="0" nodeType="clickEffect">
                                  <p:stCondLst>
                                    <p:cond delay="0"/>
                                  </p:stCondLst>
                                  <p:childTnLst>
                                    <p:set>
                                      <p:cBhvr>
                                        <p:cTn id="145" dur="1" fill="hold">
                                          <p:stCondLst>
                                            <p:cond delay="0"/>
                                          </p:stCondLst>
                                        </p:cTn>
                                        <p:tgtEl>
                                          <p:spTgt spid="133"/>
                                        </p:tgtEl>
                                        <p:attrNameLst>
                                          <p:attrName>style.visibility</p:attrName>
                                        </p:attrNameLst>
                                      </p:cBhvr>
                                      <p:to>
                                        <p:strVal val="visible"/>
                                      </p:to>
                                    </p:set>
                                    <p:animEffect transition="in" filter="circle(in)">
                                      <p:cBhvr>
                                        <p:cTn id="146" dur="2000"/>
                                        <p:tgtEl>
                                          <p:spTgt spid="133"/>
                                        </p:tgtEl>
                                      </p:cBhvr>
                                    </p:animEffect>
                                  </p:childTnLst>
                                </p:cTn>
                              </p:par>
                            </p:childTnLst>
                          </p:cTn>
                        </p:par>
                      </p:childTnLst>
                    </p:cTn>
                  </p:par>
                  <p:par>
                    <p:cTn id="147" fill="hold">
                      <p:stCondLst>
                        <p:cond delay="indefinite"/>
                      </p:stCondLst>
                      <p:childTnLst>
                        <p:par>
                          <p:cTn id="148" fill="hold">
                            <p:stCondLst>
                              <p:cond delay="0"/>
                            </p:stCondLst>
                            <p:childTnLst>
                              <p:par>
                                <p:cTn id="149" presetID="16" presetClass="entr" presetSubtype="21" fill="hold" grpId="0" nodeType="clickEffect">
                                  <p:stCondLst>
                                    <p:cond delay="0"/>
                                  </p:stCondLst>
                                  <p:childTnLst>
                                    <p:set>
                                      <p:cBhvr>
                                        <p:cTn id="150" dur="1" fill="hold">
                                          <p:stCondLst>
                                            <p:cond delay="0"/>
                                          </p:stCondLst>
                                        </p:cTn>
                                        <p:tgtEl>
                                          <p:spTgt spid="142"/>
                                        </p:tgtEl>
                                        <p:attrNameLst>
                                          <p:attrName>style.visibility</p:attrName>
                                        </p:attrNameLst>
                                      </p:cBhvr>
                                      <p:to>
                                        <p:strVal val="visible"/>
                                      </p:to>
                                    </p:set>
                                    <p:animEffect transition="in" filter="barn(inVertical)">
                                      <p:cBhvr>
                                        <p:cTn id="151"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1" grpId="0" animBg="1"/>
      <p:bldP spid="12" grpId="0" animBg="1"/>
      <p:bldP spid="51" grpId="0"/>
      <p:bldP spid="58" grpId="0" animBg="1"/>
      <p:bldP spid="40" grpId="0" animBg="1"/>
      <p:bldP spid="48" grpId="0" animBg="1"/>
      <p:bldP spid="53" grpId="0" animBg="1"/>
      <p:bldP spid="123" grpId="0" animBg="1"/>
      <p:bldP spid="124" grpId="0" animBg="1"/>
      <p:bldP spid="128" grpId="0"/>
      <p:bldP spid="129" grpId="0"/>
      <p:bldP spid="133" grpId="0" animBg="1"/>
      <p:bldP spid="141" grpId="0" animBg="1"/>
      <p:bldP spid="142" grpId="0" animBg="1"/>
      <p:bldP spid="14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256710" y="858762"/>
          <a:ext cx="11484360" cy="4980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ounded Rectangle 12"/>
          <p:cNvSpPr/>
          <p:nvPr/>
        </p:nvSpPr>
        <p:spPr>
          <a:xfrm>
            <a:off x="2838384" y="634969"/>
            <a:ext cx="6163945" cy="945698"/>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4400" dirty="0">
                <a:solidFill>
                  <a:srgbClr val="000000"/>
                </a:solidFill>
                <a:effectLst/>
                <a:ea typeface="Calibri"/>
                <a:cs typeface="Times New Roman"/>
              </a:rPr>
              <a:t>Justification Timeline</a:t>
            </a:r>
            <a:endParaRPr lang="en-AU" sz="1400" dirty="0">
              <a:effectLst/>
              <a:ea typeface="Calibri"/>
              <a:cs typeface="Times New Roman"/>
            </a:endParaRPr>
          </a:p>
        </p:txBody>
      </p:sp>
      <p:sp>
        <p:nvSpPr>
          <p:cNvPr id="14" name="TextBox 13"/>
          <p:cNvSpPr txBox="1"/>
          <p:nvPr/>
        </p:nvSpPr>
        <p:spPr>
          <a:xfrm>
            <a:off x="659855" y="5203111"/>
            <a:ext cx="10818526" cy="523220"/>
          </a:xfrm>
          <a:prstGeom prst="rect">
            <a:avLst/>
          </a:prstGeom>
          <a:noFill/>
        </p:spPr>
        <p:txBody>
          <a:bodyPr wrap="square" rtlCol="0">
            <a:spAutoFit/>
          </a:bodyPr>
          <a:lstStyle/>
          <a:p>
            <a:r>
              <a:rPr lang="en-US" sz="2800" i="1" dirty="0"/>
              <a:t>*</a:t>
            </a:r>
            <a:r>
              <a:rPr lang="en-US" sz="2400" i="1" dirty="0"/>
              <a:t>For Final Squad athletes. Final Team to be confirmed by NF closer to Games </a:t>
            </a:r>
            <a:endParaRPr lang="en-US" sz="3200" i="1" dirty="0"/>
          </a:p>
        </p:txBody>
      </p:sp>
    </p:spTree>
    <p:extLst>
      <p:ext uri="{BB962C8B-B14F-4D97-AF65-F5344CB8AC3E}">
        <p14:creationId xmlns:p14="http://schemas.microsoft.com/office/powerpoint/2010/main" val="20787943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4" name="Diagram 3"/>
          <p:cNvGraphicFramePr/>
          <p:nvPr>
            <p:extLst>
              <p:ext uri="{D42A27DB-BD31-4B8C-83A1-F6EECF244321}">
                <p14:modId xmlns:p14="http://schemas.microsoft.com/office/powerpoint/2010/main" val="2421785489"/>
              </p:ext>
            </p:extLst>
          </p:nvPr>
        </p:nvGraphicFramePr>
        <p:xfrm>
          <a:off x="-9106" y="0"/>
          <a:ext cx="12201105"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3075749" y="121590"/>
            <a:ext cx="6179294" cy="702517"/>
          </a:xfrm>
          <a:prstGeom prst="roundRect">
            <a:avLst/>
          </a:prstGeom>
          <a:solidFill>
            <a:srgbClr val="FFFF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endParaRPr lang="en-AU" sz="800" dirty="0">
              <a:solidFill>
                <a:srgbClr val="000000"/>
              </a:solidFill>
              <a:effectLst/>
              <a:ea typeface="Calibri"/>
              <a:cs typeface="Times New Roman"/>
            </a:endParaRPr>
          </a:p>
          <a:p>
            <a:pPr algn="ctr">
              <a:lnSpc>
                <a:spcPct val="107000"/>
              </a:lnSpc>
              <a:spcAft>
                <a:spcPts val="800"/>
              </a:spcAft>
            </a:pPr>
            <a:r>
              <a:rPr lang="en-AU" sz="2800" dirty="0">
                <a:solidFill>
                  <a:srgbClr val="000000"/>
                </a:solidFill>
                <a:effectLst/>
                <a:ea typeface="Calibri"/>
                <a:cs typeface="Times New Roman"/>
              </a:rPr>
              <a:t>APPLYING TO JUSTIFY </a:t>
            </a:r>
            <a:r>
              <a:rPr lang="en-AU" sz="2800" dirty="0">
                <a:solidFill>
                  <a:srgbClr val="000000"/>
                </a:solidFill>
                <a:ea typeface="Calibri"/>
                <a:cs typeface="Times New Roman"/>
              </a:rPr>
              <a:t>A </a:t>
            </a:r>
            <a:r>
              <a:rPr lang="en-AU" sz="4400" b="1" dirty="0">
                <a:solidFill>
                  <a:srgbClr val="000000"/>
                </a:solidFill>
                <a:effectLst/>
                <a:ea typeface="Calibri"/>
                <a:cs typeface="Times New Roman"/>
              </a:rPr>
              <a:t>SPORT</a:t>
            </a:r>
            <a:endParaRPr lang="en-AU" sz="2400" dirty="0">
              <a:effectLst/>
              <a:ea typeface="Calibri"/>
              <a:cs typeface="Times New Roman"/>
            </a:endParaRPr>
          </a:p>
          <a:p>
            <a:pPr>
              <a:lnSpc>
                <a:spcPct val="107000"/>
              </a:lnSpc>
              <a:spcAft>
                <a:spcPts val="800"/>
              </a:spcAft>
            </a:pPr>
            <a:r>
              <a:rPr lang="en-AU" sz="1100" dirty="0">
                <a:effectLst/>
                <a:ea typeface="Calibri"/>
                <a:cs typeface="Times New Roman"/>
              </a:rPr>
              <a:t> </a:t>
            </a:r>
          </a:p>
        </p:txBody>
      </p:sp>
      <p:sp>
        <p:nvSpPr>
          <p:cNvPr id="6" name="TextBox 5"/>
          <p:cNvSpPr txBox="1"/>
          <p:nvPr/>
        </p:nvSpPr>
        <p:spPr>
          <a:xfrm>
            <a:off x="108089" y="3580142"/>
            <a:ext cx="3472330" cy="3046988"/>
          </a:xfrm>
          <a:prstGeom prst="rect">
            <a:avLst/>
          </a:prstGeom>
          <a:solidFill>
            <a:schemeClr val="bg1"/>
          </a:solidFill>
        </p:spPr>
        <p:txBody>
          <a:bodyPr wrap="square" rtlCol="0" anchor="t">
            <a:spAutoFit/>
          </a:bodyPr>
          <a:lstStyle/>
          <a:p>
            <a:r>
              <a:rPr lang="en-US" sz="1600" b="1" dirty="0"/>
              <a:t>Requirements:</a:t>
            </a:r>
          </a:p>
          <a:p>
            <a:pPr marL="285750" indent="-285750">
              <a:buFontTx/>
              <a:buChar char="-"/>
            </a:pPr>
            <a:r>
              <a:rPr lang="en-US" sz="1600" b="1" dirty="0"/>
              <a:t>NF Selection Criteria with names of Selection Panel if applicable and sport specific testing protocols</a:t>
            </a:r>
          </a:p>
          <a:p>
            <a:pPr marL="285750" lvl="0" indent="-285750">
              <a:buFontTx/>
              <a:buChar char="-"/>
            </a:pPr>
            <a:r>
              <a:rPr lang="en-AU" sz="1600" b="1" dirty="0"/>
              <a:t>Provide evidence of how NF Criteria has been communicated to athletes</a:t>
            </a:r>
            <a:endParaRPr lang="en-US" sz="1600" b="1" dirty="0"/>
          </a:p>
          <a:p>
            <a:pPr marL="285750" indent="-285750">
              <a:buFontTx/>
              <a:buChar char="-"/>
            </a:pPr>
            <a:r>
              <a:rPr lang="en-US" sz="1600" b="1" dirty="0"/>
              <a:t>Sign-off of Team PNG Selection Policy</a:t>
            </a:r>
          </a:p>
          <a:p>
            <a:pPr marL="285750" indent="-285750">
              <a:buFontTx/>
              <a:buChar char="-"/>
            </a:pPr>
            <a:r>
              <a:rPr lang="en-US" sz="1600" b="1" dirty="0"/>
              <a:t>Submit preparation plan with benchmark events </a:t>
            </a:r>
          </a:p>
          <a:p>
            <a:pPr marL="285750" indent="-285750">
              <a:buFontTx/>
              <a:buChar char="-"/>
            </a:pPr>
            <a:r>
              <a:rPr lang="en-US" sz="1600" b="1" dirty="0"/>
              <a:t>Games Performance Goal</a:t>
            </a:r>
          </a:p>
        </p:txBody>
      </p:sp>
    </p:spTree>
    <p:extLst>
      <p:ext uri="{BB962C8B-B14F-4D97-AF65-F5344CB8AC3E}">
        <p14:creationId xmlns:p14="http://schemas.microsoft.com/office/powerpoint/2010/main" val="15884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576444703"/>
              </p:ext>
            </p:extLst>
          </p:nvPr>
        </p:nvGraphicFramePr>
        <p:xfrm>
          <a:off x="1528" y="0"/>
          <a:ext cx="12190472"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940639" y="121591"/>
            <a:ext cx="6179294" cy="702517"/>
          </a:xfrm>
          <a:prstGeom prst="roundRect">
            <a:avLst/>
          </a:prstGeom>
          <a:solidFill>
            <a:srgbClr val="FFFF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800" dirty="0">
                <a:solidFill>
                  <a:srgbClr val="000000"/>
                </a:solidFill>
                <a:effectLst/>
                <a:ea typeface="Calibri"/>
                <a:cs typeface="Times New Roman"/>
              </a:rPr>
              <a:t>APPLYING TO JUSTIFY </a:t>
            </a:r>
            <a:r>
              <a:rPr lang="en-AU" sz="2800" dirty="0">
                <a:solidFill>
                  <a:srgbClr val="000000"/>
                </a:solidFill>
                <a:ea typeface="Calibri"/>
                <a:cs typeface="Times New Roman"/>
              </a:rPr>
              <a:t>AN </a:t>
            </a:r>
            <a:r>
              <a:rPr lang="en-AU" sz="4000" b="1" dirty="0">
                <a:solidFill>
                  <a:srgbClr val="000000"/>
                </a:solidFill>
                <a:ea typeface="Calibri"/>
                <a:cs typeface="Times New Roman"/>
              </a:rPr>
              <a:t>OFFICIAL</a:t>
            </a:r>
            <a:r>
              <a:rPr lang="en-AU" sz="1100" dirty="0">
                <a:effectLst/>
                <a:ea typeface="Calibri"/>
                <a:cs typeface="Times New Roman"/>
              </a:rPr>
              <a:t> </a:t>
            </a:r>
          </a:p>
        </p:txBody>
      </p:sp>
      <p:sp>
        <p:nvSpPr>
          <p:cNvPr id="8" name="TextBox 7"/>
          <p:cNvSpPr txBox="1"/>
          <p:nvPr/>
        </p:nvSpPr>
        <p:spPr>
          <a:xfrm>
            <a:off x="189154" y="3715242"/>
            <a:ext cx="3215621" cy="2862322"/>
          </a:xfrm>
          <a:prstGeom prst="rect">
            <a:avLst/>
          </a:prstGeom>
          <a:noFill/>
        </p:spPr>
        <p:txBody>
          <a:bodyPr wrap="square" rtlCol="0">
            <a:spAutoFit/>
          </a:bodyPr>
          <a:lstStyle/>
          <a:p>
            <a:r>
              <a:rPr lang="en-US" sz="1600" b="1" dirty="0"/>
              <a:t>Requirements:</a:t>
            </a:r>
          </a:p>
          <a:p>
            <a:pPr marL="285750" indent="-285750">
              <a:buFontTx/>
              <a:buChar char="-"/>
            </a:pPr>
            <a:r>
              <a:rPr lang="en-US" sz="1600" b="1" dirty="0"/>
              <a:t>Current IF or OSEP Team Manager/Development Coach/S&amp;C certification</a:t>
            </a:r>
          </a:p>
          <a:p>
            <a:pPr marL="285750" lvl="0" indent="-285750">
              <a:buFontTx/>
              <a:buChar char="-"/>
            </a:pPr>
            <a:r>
              <a:rPr lang="en-AU" sz="1600" b="1" dirty="0"/>
              <a:t>Athlete Safeguarding certification</a:t>
            </a:r>
          </a:p>
          <a:p>
            <a:pPr marL="285750" lvl="0" indent="-285750">
              <a:buFontTx/>
              <a:buChar char="-"/>
            </a:pPr>
            <a:r>
              <a:rPr lang="en-AU" sz="1600" b="1" dirty="0"/>
              <a:t>Anti-doping certification</a:t>
            </a:r>
          </a:p>
          <a:p>
            <a:pPr marL="285750" lvl="0" indent="-285750">
              <a:buFontTx/>
              <a:buChar char="-"/>
            </a:pPr>
            <a:r>
              <a:rPr lang="en-AU" sz="1600" b="1" dirty="0"/>
              <a:t>Completed and signed nomination form</a:t>
            </a:r>
          </a:p>
          <a:p>
            <a:pPr marL="285750" lvl="0" indent="-285750">
              <a:buFontTx/>
              <a:buChar char="-"/>
            </a:pPr>
            <a:r>
              <a:rPr lang="en-AU" sz="1600" b="1" dirty="0"/>
              <a:t>Bio-data information with soft copy photo</a:t>
            </a:r>
            <a:endParaRPr lang="en-US" sz="1600" dirty="0"/>
          </a:p>
        </p:txBody>
      </p:sp>
    </p:spTree>
    <p:extLst>
      <p:ext uri="{BB962C8B-B14F-4D97-AF65-F5344CB8AC3E}">
        <p14:creationId xmlns:p14="http://schemas.microsoft.com/office/powerpoint/2010/main" val="21717137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83732731"/>
              </p:ext>
            </p:extLst>
          </p:nvPr>
        </p:nvGraphicFramePr>
        <p:xfrm>
          <a:off x="1528" y="0"/>
          <a:ext cx="12190472"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2954150" y="121591"/>
            <a:ext cx="6179294" cy="702517"/>
          </a:xfrm>
          <a:prstGeom prst="roundRect">
            <a:avLst/>
          </a:prstGeom>
          <a:solidFill>
            <a:srgbClr val="FFFF00"/>
          </a:solidFill>
          <a:ln>
            <a:solidFill>
              <a:srgbClr val="FFFF00"/>
            </a:solidFill>
          </a:ln>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AU" sz="2800" dirty="0">
                <a:solidFill>
                  <a:srgbClr val="000000"/>
                </a:solidFill>
                <a:effectLst/>
                <a:ea typeface="Calibri"/>
                <a:cs typeface="Times New Roman"/>
              </a:rPr>
              <a:t>APPLYING TO JUSTIFY </a:t>
            </a:r>
            <a:r>
              <a:rPr lang="en-AU" sz="2800" dirty="0">
                <a:solidFill>
                  <a:srgbClr val="000000"/>
                </a:solidFill>
                <a:ea typeface="Calibri"/>
                <a:cs typeface="Times New Roman"/>
              </a:rPr>
              <a:t>AN </a:t>
            </a:r>
            <a:r>
              <a:rPr lang="en-AU" sz="4000" b="1" dirty="0">
                <a:solidFill>
                  <a:srgbClr val="000000"/>
                </a:solidFill>
                <a:ea typeface="Calibri"/>
                <a:cs typeface="Times New Roman"/>
              </a:rPr>
              <a:t>ATHLETE</a:t>
            </a:r>
            <a:r>
              <a:rPr lang="en-AU" sz="1100" dirty="0">
                <a:effectLst/>
                <a:ea typeface="Calibri"/>
                <a:cs typeface="Times New Roman"/>
              </a:rPr>
              <a:t> </a:t>
            </a:r>
          </a:p>
        </p:txBody>
      </p:sp>
      <p:sp>
        <p:nvSpPr>
          <p:cNvPr id="4" name="TextBox 3"/>
          <p:cNvSpPr txBox="1"/>
          <p:nvPr/>
        </p:nvSpPr>
        <p:spPr>
          <a:xfrm>
            <a:off x="202665" y="3894398"/>
            <a:ext cx="3215621" cy="2585323"/>
          </a:xfrm>
          <a:prstGeom prst="rect">
            <a:avLst/>
          </a:prstGeom>
          <a:noFill/>
        </p:spPr>
        <p:txBody>
          <a:bodyPr wrap="square" rtlCol="0">
            <a:spAutoFit/>
          </a:bodyPr>
          <a:lstStyle/>
          <a:p>
            <a:r>
              <a:rPr lang="en-US" b="1" dirty="0"/>
              <a:t>Requirements:</a:t>
            </a:r>
          </a:p>
          <a:p>
            <a:pPr marL="285750" indent="-285750">
              <a:buFontTx/>
              <a:buChar char="-"/>
            </a:pPr>
            <a:r>
              <a:rPr lang="en-US" b="1" dirty="0"/>
              <a:t>Bio-data information with </a:t>
            </a:r>
            <a:r>
              <a:rPr lang="en-AU" b="1" dirty="0"/>
              <a:t>soft-copy photo</a:t>
            </a:r>
          </a:p>
          <a:p>
            <a:pPr marL="285750" lvl="0" indent="-285750">
              <a:buFontTx/>
              <a:buChar char="-"/>
            </a:pPr>
            <a:r>
              <a:rPr lang="en-AU" b="1" dirty="0"/>
              <a:t>Fitness Test results</a:t>
            </a:r>
          </a:p>
          <a:p>
            <a:pPr marL="285750" lvl="0" indent="-285750">
              <a:buFontTx/>
              <a:buChar char="-"/>
            </a:pPr>
            <a:r>
              <a:rPr lang="en-AU" b="1" dirty="0"/>
              <a:t>Medical Test results</a:t>
            </a:r>
          </a:p>
          <a:p>
            <a:pPr marL="285750" lvl="0" indent="-285750">
              <a:buFontTx/>
              <a:buChar char="-"/>
            </a:pPr>
            <a:r>
              <a:rPr lang="en-AU" b="1" dirty="0"/>
              <a:t>Benchmark competition results</a:t>
            </a:r>
          </a:p>
          <a:p>
            <a:pPr marL="285750" lvl="0" indent="-285750">
              <a:buFontTx/>
              <a:buChar char="-"/>
            </a:pPr>
            <a:r>
              <a:rPr lang="en-AU" b="1" dirty="0"/>
              <a:t>Coach to justify athletes at JC meeting</a:t>
            </a:r>
          </a:p>
        </p:txBody>
      </p:sp>
    </p:spTree>
    <p:extLst>
      <p:ext uri="{BB962C8B-B14F-4D97-AF65-F5344CB8AC3E}">
        <p14:creationId xmlns:p14="http://schemas.microsoft.com/office/powerpoint/2010/main" val="35989449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9807493"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Team PNG Performance Strategy: 2021-24</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Guidelines</a:t>
            </a:r>
          </a:p>
        </p:txBody>
      </p:sp>
    </p:spTree>
    <p:extLst>
      <p:ext uri="{BB962C8B-B14F-4D97-AF65-F5344CB8AC3E}">
        <p14:creationId xmlns:p14="http://schemas.microsoft.com/office/powerpoint/2010/main" val="5208102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1654" y="1143267"/>
            <a:ext cx="6684275" cy="3416320"/>
          </a:xfrm>
          <a:prstGeom prst="rect">
            <a:avLst/>
          </a:prstGeom>
          <a:noFill/>
        </p:spPr>
        <p:txBody>
          <a:bodyPr wrap="square" rtlCol="0">
            <a:spAutoFit/>
          </a:bodyPr>
          <a:lstStyle/>
          <a:p>
            <a:r>
              <a:rPr lang="en-AU" sz="3600" b="1" dirty="0"/>
              <a:t>Guidelines developed</a:t>
            </a:r>
            <a:r>
              <a:rPr lang="en-AU" sz="3600" dirty="0"/>
              <a:t>:</a:t>
            </a:r>
          </a:p>
          <a:p>
            <a:pPr marL="742950" lvl="1" indent="-742950">
              <a:buFont typeface="+mj-lt"/>
              <a:buAutoNum type="arabicPeriod"/>
            </a:pPr>
            <a:r>
              <a:rPr lang="en-GB" sz="3600" dirty="0"/>
              <a:t>Developing High Performance Strategy for National Federations</a:t>
            </a:r>
          </a:p>
          <a:p>
            <a:pPr marL="742950" lvl="1" indent="-742950">
              <a:buFont typeface="+mj-lt"/>
              <a:buAutoNum type="arabicPeriod"/>
            </a:pPr>
            <a:r>
              <a:rPr lang="en-GB" sz="3600" dirty="0"/>
              <a:t>Developing Sport Specific Selection Criteria for NFs</a:t>
            </a:r>
          </a:p>
        </p:txBody>
      </p:sp>
      <p:sp>
        <p:nvSpPr>
          <p:cNvPr id="4" name="Title 1"/>
          <p:cNvSpPr txBox="1">
            <a:spLocks/>
          </p:cNvSpPr>
          <p:nvPr/>
        </p:nvSpPr>
        <p:spPr>
          <a:xfrm>
            <a:off x="1024218" y="303587"/>
            <a:ext cx="6276975" cy="64071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800" b="1" dirty="0"/>
              <a:t>Guidelines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1193" y="1385756"/>
            <a:ext cx="4572693" cy="3048462"/>
          </a:xfrm>
          <a:prstGeom prst="rect">
            <a:avLst/>
          </a:prstGeom>
          <a:ln>
            <a:noFill/>
          </a:ln>
          <a:effectLst>
            <a:softEdge rad="112500"/>
          </a:effectLst>
        </p:spPr>
      </p:pic>
    </p:spTree>
    <p:extLst>
      <p:ext uri="{BB962C8B-B14F-4D97-AF65-F5344CB8AC3E}">
        <p14:creationId xmlns:p14="http://schemas.microsoft.com/office/powerpoint/2010/main" val="511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7196201"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National Federation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Workshop Overview</a:t>
            </a:r>
          </a:p>
        </p:txBody>
      </p:sp>
    </p:spTree>
    <p:extLst>
      <p:ext uri="{BB962C8B-B14F-4D97-AF65-F5344CB8AC3E}">
        <p14:creationId xmlns:p14="http://schemas.microsoft.com/office/powerpoint/2010/main" val="17272004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758" y="1457468"/>
            <a:ext cx="738664" cy="3697238"/>
          </a:xfrm>
          <a:prstGeom prst="rect">
            <a:avLst/>
          </a:prstGeom>
          <a:noFill/>
        </p:spPr>
        <p:txBody>
          <a:bodyPr vert="vert270" wrap="square" rtlCol="0">
            <a:spAutoFit/>
          </a:bodyPr>
          <a:lstStyle/>
          <a:p>
            <a:r>
              <a:rPr lang="en-AU" sz="3600" dirty="0"/>
              <a:t>Plan elements:</a:t>
            </a:r>
            <a:endParaRPr lang="en-GB" sz="3600" dirty="0"/>
          </a:p>
        </p:txBody>
      </p:sp>
      <p:sp>
        <p:nvSpPr>
          <p:cNvPr id="4" name="Title 1"/>
          <p:cNvSpPr txBox="1">
            <a:spLocks/>
          </p:cNvSpPr>
          <p:nvPr/>
        </p:nvSpPr>
        <p:spPr>
          <a:xfrm>
            <a:off x="880783" y="133257"/>
            <a:ext cx="10527952" cy="8236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r>
              <a:rPr lang="en-GB" sz="4000" b="1" dirty="0"/>
              <a:t>Developing High Performance Strategy for NFs</a:t>
            </a:r>
          </a:p>
        </p:txBody>
      </p:sp>
      <p:graphicFrame>
        <p:nvGraphicFramePr>
          <p:cNvPr id="2" name="Table 1"/>
          <p:cNvGraphicFramePr>
            <a:graphicFrameLocks noGrp="1"/>
          </p:cNvGraphicFramePr>
          <p:nvPr>
            <p:extLst>
              <p:ext uri="{D42A27DB-BD31-4B8C-83A1-F6EECF244321}">
                <p14:modId xmlns:p14="http://schemas.microsoft.com/office/powerpoint/2010/main" val="3488220799"/>
              </p:ext>
            </p:extLst>
          </p:nvPr>
        </p:nvGraphicFramePr>
        <p:xfrm>
          <a:off x="1093277" y="1150608"/>
          <a:ext cx="9296401" cy="4335660"/>
        </p:xfrm>
        <a:graphic>
          <a:graphicData uri="http://schemas.openxmlformats.org/drawingml/2006/table">
            <a:tbl>
              <a:tblPr firstRow="1" firstCol="1" bandRow="1">
                <a:tableStyleId>{2D5ABB26-0587-4C30-8999-92F81FD0307C}</a:tableStyleId>
              </a:tblPr>
              <a:tblGrid>
                <a:gridCol w="9296401">
                  <a:extLst>
                    <a:ext uri="{9D8B030D-6E8A-4147-A177-3AD203B41FA5}">
                      <a16:colId xmlns:a16="http://schemas.microsoft.com/office/drawing/2014/main" val="3286218158"/>
                    </a:ext>
                  </a:extLst>
                </a:gridCol>
              </a:tblGrid>
              <a:tr h="0">
                <a:tc>
                  <a:txBody>
                    <a:bodyPr/>
                    <a:lstStyle/>
                    <a:p>
                      <a:pPr marL="228600" indent="-228600">
                        <a:lnSpc>
                          <a:spcPct val="107000"/>
                        </a:lnSpc>
                        <a:spcAft>
                          <a:spcPts val="800"/>
                        </a:spcAft>
                        <a:buFont typeface="Arial" panose="020B0604020202020204" pitchFamily="34" charset="0"/>
                        <a:buChar char="•"/>
                      </a:pPr>
                      <a:r>
                        <a:rPr lang="en-AU" sz="2000" b="1" dirty="0">
                          <a:effectLst/>
                        </a:rPr>
                        <a:t>Alignment</a:t>
                      </a:r>
                      <a:r>
                        <a:rPr lang="en-AU" sz="2000" dirty="0">
                          <a:effectLst/>
                        </a:rPr>
                        <a:t> to overall NF strategic plan</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728785231"/>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Stakeholder input</a:t>
                      </a:r>
                      <a:endParaRPr lang="en-AU" sz="20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761248624"/>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Values </a:t>
                      </a:r>
                      <a:r>
                        <a:rPr lang="en-AU" sz="2000" dirty="0">
                          <a:effectLst/>
                        </a:rPr>
                        <a:t>of HP Strategy</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014314997"/>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Performance History</a:t>
                      </a:r>
                      <a:endParaRPr lang="en-AU" sz="20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99520303"/>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SWOT Analysis</a:t>
                      </a:r>
                      <a:endParaRPr lang="en-AU" sz="20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027103323"/>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Goals</a:t>
                      </a:r>
                      <a:endParaRPr lang="en-AU" sz="20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80023912"/>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Programs</a:t>
                      </a:r>
                      <a:r>
                        <a:rPr lang="en-AU" sz="2000" dirty="0">
                          <a:effectLst/>
                        </a:rPr>
                        <a:t>/Activities/Events</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372682835"/>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Key Program Outcomes </a:t>
                      </a:r>
                      <a:r>
                        <a:rPr lang="en-AU" sz="2000" dirty="0">
                          <a:effectLst/>
                        </a:rPr>
                        <a:t>(at least 1 for each Program/Activity/Event)</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595091992"/>
                  </a:ext>
                </a:extLst>
              </a:tr>
              <a:tr h="0">
                <a:tc>
                  <a:txBody>
                    <a:bodyPr/>
                    <a:lstStyle/>
                    <a:p>
                      <a:pPr marL="228600" indent="-228600">
                        <a:lnSpc>
                          <a:spcPct val="107000"/>
                        </a:lnSpc>
                        <a:spcAft>
                          <a:spcPts val="800"/>
                        </a:spcAft>
                        <a:buFont typeface="Arial" panose="020B0604020202020204" pitchFamily="34" charset="0"/>
                        <a:buChar char="•"/>
                      </a:pPr>
                      <a:r>
                        <a:rPr lang="en-AU" sz="2000" dirty="0">
                          <a:effectLst/>
                        </a:rPr>
                        <a:t>Camps and competition calendar (and identify pinnacle or benchmark competitions)</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60881518"/>
                  </a:ext>
                </a:extLst>
              </a:tr>
              <a:tr h="0">
                <a:tc>
                  <a:txBody>
                    <a:bodyPr/>
                    <a:lstStyle/>
                    <a:p>
                      <a:pPr marL="228600" indent="-228600">
                        <a:lnSpc>
                          <a:spcPct val="107000"/>
                        </a:lnSpc>
                        <a:spcAft>
                          <a:spcPts val="800"/>
                        </a:spcAft>
                        <a:buFont typeface="Arial" panose="020B0604020202020204" pitchFamily="34" charset="0"/>
                        <a:buChar char="•"/>
                      </a:pPr>
                      <a:r>
                        <a:rPr lang="en-AU" sz="2000" dirty="0">
                          <a:effectLst/>
                        </a:rPr>
                        <a:t>Key performance outcomes (KPOs) for all competitions </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67236475"/>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Long list </a:t>
                      </a:r>
                      <a:r>
                        <a:rPr lang="en-AU" sz="2000" dirty="0">
                          <a:effectLst/>
                        </a:rPr>
                        <a:t>of athletes and officials</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388432775"/>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Budget</a:t>
                      </a:r>
                      <a:endParaRPr lang="en-AU" sz="20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386753321"/>
                  </a:ext>
                </a:extLst>
              </a:tr>
              <a:tr h="0">
                <a:tc>
                  <a:txBody>
                    <a:bodyPr/>
                    <a:lstStyle/>
                    <a:p>
                      <a:pPr marL="228600" indent="-228600">
                        <a:lnSpc>
                          <a:spcPct val="107000"/>
                        </a:lnSpc>
                        <a:spcAft>
                          <a:spcPts val="800"/>
                        </a:spcAft>
                        <a:buFont typeface="Arial" panose="020B0604020202020204" pitchFamily="34" charset="0"/>
                        <a:buChar char="•"/>
                      </a:pPr>
                      <a:r>
                        <a:rPr lang="en-AU" sz="2000" b="1" dirty="0">
                          <a:effectLst/>
                        </a:rPr>
                        <a:t>Monitoring </a:t>
                      </a:r>
                      <a:r>
                        <a:rPr lang="en-AU" sz="2000" dirty="0">
                          <a:effectLst/>
                        </a:rPr>
                        <a:t>&amp; </a:t>
                      </a:r>
                      <a:r>
                        <a:rPr lang="en-AU" sz="2000" b="1" dirty="0">
                          <a:effectLst/>
                        </a:rPr>
                        <a:t>evaluation </a:t>
                      </a:r>
                      <a:r>
                        <a:rPr lang="en-AU" sz="2000" dirty="0">
                          <a:effectLst/>
                        </a:rPr>
                        <a:t>process</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078442596"/>
                  </a:ext>
                </a:extLst>
              </a:tr>
              <a:tr h="0">
                <a:tc>
                  <a:txBody>
                    <a:bodyPr/>
                    <a:lstStyle/>
                    <a:p>
                      <a:pPr marL="228600" indent="-228600">
                        <a:lnSpc>
                          <a:spcPct val="107000"/>
                        </a:lnSpc>
                        <a:spcAft>
                          <a:spcPts val="800"/>
                        </a:spcAft>
                        <a:buFont typeface="Arial" panose="020B0604020202020204" pitchFamily="34" charset="0"/>
                        <a:buChar char="•"/>
                      </a:pPr>
                      <a:r>
                        <a:rPr lang="en-AU" sz="2000" dirty="0">
                          <a:effectLst/>
                        </a:rPr>
                        <a:t>Evidence provided</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320459936"/>
                  </a:ext>
                </a:extLst>
              </a:tr>
            </a:tbl>
          </a:graphicData>
        </a:graphic>
      </p:graphicFrame>
    </p:spTree>
    <p:extLst>
      <p:ext uri="{BB962C8B-B14F-4D97-AF65-F5344CB8AC3E}">
        <p14:creationId xmlns:p14="http://schemas.microsoft.com/office/powerpoint/2010/main" val="41083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148117"/>
            <a:ext cx="10148577" cy="64633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600" b="1" dirty="0">
                <a:ln/>
                <a:solidFill>
                  <a:srgbClr val="FF0000"/>
                </a:solidFill>
              </a:rPr>
              <a:t>High Performance Planning: PNGOC Template</a:t>
            </a:r>
          </a:p>
        </p:txBody>
      </p:sp>
    </p:spTree>
    <p:extLst>
      <p:ext uri="{BB962C8B-B14F-4D97-AF65-F5344CB8AC3E}">
        <p14:creationId xmlns:p14="http://schemas.microsoft.com/office/powerpoint/2010/main" val="28186666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p:cNvSpPr txBox="1">
            <a:spLocks/>
          </p:cNvSpPr>
          <p:nvPr/>
        </p:nvSpPr>
        <p:spPr>
          <a:xfrm>
            <a:off x="1504950" y="350520"/>
            <a:ext cx="9144000" cy="25146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72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Getting the big picture, </a:t>
            </a:r>
            <a:r>
              <a:rPr lang="en-US" sz="7200" b="1" u="sng"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but</a:t>
            </a:r>
            <a:r>
              <a:rPr lang="en-US" sz="7200" b="1" dirty="0">
                <a:effectLst>
                  <a:outerShdw blurRad="38100" dist="38100" dir="2700000" algn="tl">
                    <a:srgbClr val="000000">
                      <a:alpha val="43137"/>
                    </a:srgbClr>
                  </a:outerShdw>
                </a:effectLst>
                <a:latin typeface="MV Boli" panose="02000500030200090000" pitchFamily="2" charset="0"/>
                <a:cs typeface="MV Boli" panose="02000500030200090000" pitchFamily="2" charset="0"/>
              </a:rPr>
              <a:t> paying attention to the details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3490" y="2638880"/>
            <a:ext cx="5098319" cy="3398879"/>
          </a:xfrm>
          <a:prstGeom prst="rect">
            <a:avLst/>
          </a:prstGeom>
          <a:ln>
            <a:noFill/>
          </a:ln>
          <a:effectLst>
            <a:softEdge rad="112500"/>
          </a:effectLst>
        </p:spPr>
      </p:pic>
    </p:spTree>
    <p:extLst>
      <p:ext uri="{BB962C8B-B14F-4D97-AF65-F5344CB8AC3E}">
        <p14:creationId xmlns:p14="http://schemas.microsoft.com/office/powerpoint/2010/main" val="2926042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building-blocks"/>
          <p:cNvPicPr>
            <a:picLocks noChangeAspect="1" noChangeArrowheads="1"/>
          </p:cNvPicPr>
          <p:nvPr/>
        </p:nvPicPr>
        <p:blipFill>
          <a:blip r:embed="rId2"/>
          <a:srcRect/>
          <a:stretch>
            <a:fillRect/>
          </a:stretch>
        </p:blipFill>
        <p:spPr bwMode="auto">
          <a:xfrm>
            <a:off x="1371192" y="579936"/>
            <a:ext cx="4563836" cy="3955325"/>
          </a:xfrm>
          <a:prstGeom prst="rect">
            <a:avLst/>
          </a:prstGeom>
          <a:noFill/>
          <a:ln w="9525">
            <a:noFill/>
            <a:miter lim="800000"/>
            <a:headEnd/>
            <a:tailEnd/>
          </a:ln>
        </p:spPr>
      </p:pic>
      <p:pic>
        <p:nvPicPr>
          <p:cNvPr id="3" name="Picture 5" descr="advanced_blocks"/>
          <p:cNvPicPr>
            <a:picLocks noChangeAspect="1" noChangeArrowheads="1"/>
          </p:cNvPicPr>
          <p:nvPr/>
        </p:nvPicPr>
        <p:blipFill>
          <a:blip r:embed="rId3"/>
          <a:srcRect/>
          <a:stretch>
            <a:fillRect/>
          </a:stretch>
        </p:blipFill>
        <p:spPr bwMode="auto">
          <a:xfrm>
            <a:off x="5935028" y="1835332"/>
            <a:ext cx="4501849" cy="2930979"/>
          </a:xfrm>
          <a:prstGeom prst="rect">
            <a:avLst/>
          </a:prstGeom>
          <a:noFill/>
          <a:ln w="9525">
            <a:noFill/>
            <a:miter lim="800000"/>
            <a:headEnd/>
            <a:tailEnd/>
          </a:ln>
        </p:spPr>
      </p:pic>
      <p:sp>
        <p:nvSpPr>
          <p:cNvPr id="4" name="TextBox 3"/>
          <p:cNvSpPr txBox="1"/>
          <p:nvPr/>
        </p:nvSpPr>
        <p:spPr>
          <a:xfrm>
            <a:off x="6088666" y="579936"/>
            <a:ext cx="4371082" cy="1015663"/>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Putting things together…</a:t>
            </a:r>
          </a:p>
          <a:p>
            <a:r>
              <a:rPr lang="en-US" sz="3000" b="1" dirty="0">
                <a:effectLst>
                  <a:outerShdw blurRad="38100" dist="38100" dir="2700000" algn="tl">
                    <a:srgbClr val="000000">
                      <a:alpha val="43137"/>
                    </a:srgbClr>
                  </a:outerShdw>
                </a:effectLst>
              </a:rPr>
              <a:t>Plans within a plan.</a:t>
            </a:r>
          </a:p>
        </p:txBody>
      </p:sp>
    </p:spTree>
    <p:extLst>
      <p:ext uri="{BB962C8B-B14F-4D97-AF65-F5344CB8AC3E}">
        <p14:creationId xmlns:p14="http://schemas.microsoft.com/office/powerpoint/2010/main" val="16297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9"/>
            <a:ext cx="10515600" cy="768330"/>
          </a:xfrm>
        </p:spPr>
        <p:txBody>
          <a:bodyPr>
            <a:normAutofit/>
          </a:bodyPr>
          <a:lstStyle/>
          <a:p>
            <a:r>
              <a:rPr lang="en-AU" dirty="0"/>
              <a:t>NF Planning template</a:t>
            </a:r>
          </a:p>
        </p:txBody>
      </p:sp>
      <p:sp>
        <p:nvSpPr>
          <p:cNvPr id="3" name="TextBox 2"/>
          <p:cNvSpPr txBox="1"/>
          <p:nvPr/>
        </p:nvSpPr>
        <p:spPr>
          <a:xfrm>
            <a:off x="838200" y="975318"/>
            <a:ext cx="9441264" cy="5016758"/>
          </a:xfrm>
          <a:prstGeom prst="rect">
            <a:avLst/>
          </a:prstGeom>
          <a:noFill/>
        </p:spPr>
        <p:txBody>
          <a:bodyPr wrap="square" rtlCol="0">
            <a:spAutoFit/>
          </a:bodyPr>
          <a:lstStyle/>
          <a:p>
            <a:pPr marL="742950" indent="-742950">
              <a:buFont typeface="+mj-lt"/>
              <a:buAutoNum type="arabicPeriod"/>
            </a:pPr>
            <a:r>
              <a:rPr lang="en-AU" sz="4000" b="1" dirty="0"/>
              <a:t>Alignment </a:t>
            </a:r>
          </a:p>
          <a:p>
            <a:pPr marL="742950" indent="-742950">
              <a:buFont typeface="+mj-lt"/>
              <a:buAutoNum type="arabicPeriod"/>
            </a:pPr>
            <a:r>
              <a:rPr lang="en-AU" sz="4000" b="1" dirty="0"/>
              <a:t>Stakeholder input</a:t>
            </a:r>
          </a:p>
          <a:p>
            <a:pPr marL="742950" indent="-742950">
              <a:buFont typeface="+mj-lt"/>
              <a:buAutoNum type="arabicPeriod"/>
            </a:pPr>
            <a:r>
              <a:rPr lang="en-AU" sz="4000" b="1" dirty="0"/>
              <a:t>Values, Performance History, SWOT</a:t>
            </a:r>
          </a:p>
          <a:p>
            <a:pPr marL="742950" indent="-742950">
              <a:buFont typeface="+mj-lt"/>
              <a:buAutoNum type="arabicPeriod"/>
            </a:pPr>
            <a:r>
              <a:rPr lang="en-AU" sz="4000" b="1" dirty="0"/>
              <a:t>Goals</a:t>
            </a:r>
          </a:p>
          <a:p>
            <a:pPr marL="742950" indent="-742950">
              <a:buFont typeface="+mj-lt"/>
              <a:buAutoNum type="arabicPeriod"/>
            </a:pPr>
            <a:r>
              <a:rPr lang="en-AU" sz="4000" b="1" dirty="0"/>
              <a:t>Programs – Activities &amp; Events</a:t>
            </a:r>
          </a:p>
          <a:p>
            <a:pPr marL="742950" indent="-742950">
              <a:buFont typeface="+mj-lt"/>
              <a:buAutoNum type="arabicPeriod"/>
            </a:pPr>
            <a:r>
              <a:rPr lang="en-AU" sz="4000" b="1" dirty="0"/>
              <a:t>Key Program Outcomes</a:t>
            </a:r>
          </a:p>
          <a:p>
            <a:pPr marL="742950" indent="-742950">
              <a:buFont typeface="+mj-lt"/>
              <a:buAutoNum type="arabicPeriod"/>
            </a:pPr>
            <a:r>
              <a:rPr lang="en-AU" sz="4000" b="1" dirty="0"/>
              <a:t>Targeted athletes/officials</a:t>
            </a:r>
          </a:p>
          <a:p>
            <a:pPr marL="742950" indent="-742950">
              <a:buFont typeface="+mj-lt"/>
              <a:buAutoNum type="arabicPeriod"/>
            </a:pPr>
            <a:r>
              <a:rPr lang="en-AU" sz="4000" b="1" dirty="0"/>
              <a:t>Budget</a:t>
            </a:r>
          </a:p>
        </p:txBody>
      </p:sp>
    </p:spTree>
    <p:extLst>
      <p:ext uri="{BB962C8B-B14F-4D97-AF65-F5344CB8AC3E}">
        <p14:creationId xmlns:p14="http://schemas.microsoft.com/office/powerpoint/2010/main" val="22199911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33835"/>
          </a:xfrm>
        </p:spPr>
        <p:txBody>
          <a:bodyPr>
            <a:normAutofit/>
          </a:bodyPr>
          <a:lstStyle/>
          <a:p>
            <a:r>
              <a:rPr lang="en-AU" dirty="0"/>
              <a:t>Alignment, Stakeholder Input, Values</a:t>
            </a:r>
          </a:p>
        </p:txBody>
      </p:sp>
      <p:sp>
        <p:nvSpPr>
          <p:cNvPr id="3" name="TextBox 2"/>
          <p:cNvSpPr txBox="1"/>
          <p:nvPr/>
        </p:nvSpPr>
        <p:spPr>
          <a:xfrm>
            <a:off x="838200" y="1140823"/>
            <a:ext cx="9897393" cy="4893647"/>
          </a:xfrm>
          <a:prstGeom prst="rect">
            <a:avLst/>
          </a:prstGeom>
          <a:noFill/>
        </p:spPr>
        <p:txBody>
          <a:bodyPr wrap="square" rtlCol="0">
            <a:spAutoFit/>
          </a:bodyPr>
          <a:lstStyle/>
          <a:p>
            <a:pPr lvl="0"/>
            <a:r>
              <a:rPr lang="en-AU" sz="2400" b="1" dirty="0"/>
              <a:t>Alignment:</a:t>
            </a:r>
          </a:p>
          <a:p>
            <a:pPr lvl="0"/>
            <a:r>
              <a:rPr lang="en-AU" sz="2400" dirty="0"/>
              <a:t>Ideally, a NFs high performance strategy should be a sub set, and align with the overall organizational strategic plan. This should include goals, budget, and alignment of policies, programs and so on.</a:t>
            </a:r>
          </a:p>
          <a:p>
            <a:pPr lvl="0"/>
            <a:endParaRPr lang="en-AU" sz="2400" dirty="0"/>
          </a:p>
          <a:p>
            <a:pPr lvl="0"/>
            <a:r>
              <a:rPr lang="en-AU" sz="2400" b="1" dirty="0"/>
              <a:t>Include stakeholders:</a:t>
            </a:r>
          </a:p>
          <a:p>
            <a:pPr lvl="0"/>
            <a:r>
              <a:rPr lang="en-AU" sz="2400" dirty="0"/>
              <a:t>The NF high performance strategy should indicate who was involved in the planning process and how the planning process occurred</a:t>
            </a:r>
          </a:p>
          <a:p>
            <a:pPr lvl="0"/>
            <a:endParaRPr lang="en-AU" sz="2400" dirty="0"/>
          </a:p>
          <a:p>
            <a:pPr lvl="0"/>
            <a:r>
              <a:rPr lang="en-AU" sz="2400" b="1" dirty="0"/>
              <a:t>Values:</a:t>
            </a:r>
          </a:p>
          <a:p>
            <a:r>
              <a:rPr lang="en-AU" sz="2400" dirty="0"/>
              <a:t>These should be words or statements that define how the high performance strategy will be implemented and managed over the course of the planning period</a:t>
            </a:r>
          </a:p>
        </p:txBody>
      </p:sp>
    </p:spTree>
    <p:extLst>
      <p:ext uri="{BB962C8B-B14F-4D97-AF65-F5344CB8AC3E}">
        <p14:creationId xmlns:p14="http://schemas.microsoft.com/office/powerpoint/2010/main" val="32694888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33835"/>
          </a:xfrm>
        </p:spPr>
        <p:txBody>
          <a:bodyPr>
            <a:normAutofit/>
          </a:bodyPr>
          <a:lstStyle/>
          <a:p>
            <a:r>
              <a:rPr lang="en-AU" dirty="0"/>
              <a:t>Performance History, SWOT, </a:t>
            </a:r>
          </a:p>
        </p:txBody>
      </p:sp>
      <p:sp>
        <p:nvSpPr>
          <p:cNvPr id="3" name="TextBox 2"/>
          <p:cNvSpPr txBox="1"/>
          <p:nvPr/>
        </p:nvSpPr>
        <p:spPr>
          <a:xfrm>
            <a:off x="838200" y="1140823"/>
            <a:ext cx="9897393" cy="3046988"/>
          </a:xfrm>
          <a:prstGeom prst="rect">
            <a:avLst/>
          </a:prstGeom>
          <a:noFill/>
        </p:spPr>
        <p:txBody>
          <a:bodyPr wrap="square" rtlCol="0">
            <a:spAutoFit/>
          </a:bodyPr>
          <a:lstStyle/>
          <a:p>
            <a:pPr lvl="0"/>
            <a:r>
              <a:rPr lang="en-AU" sz="2400" b="1" dirty="0"/>
              <a:t>Performance History:</a:t>
            </a:r>
          </a:p>
          <a:p>
            <a:pPr lvl="0"/>
            <a:r>
              <a:rPr lang="en-AU" sz="2400" dirty="0"/>
              <a:t>This should include a performance history from major international events over the previous 4-5 years</a:t>
            </a:r>
          </a:p>
          <a:p>
            <a:pPr lvl="0"/>
            <a:endParaRPr lang="en-AU" sz="2400" dirty="0"/>
          </a:p>
          <a:p>
            <a:pPr lvl="0"/>
            <a:r>
              <a:rPr lang="en-AU" sz="2400" b="1" dirty="0"/>
              <a:t>SWOT:</a:t>
            </a:r>
          </a:p>
          <a:p>
            <a:pPr lvl="0"/>
            <a:r>
              <a:rPr lang="en-AU" sz="2400" dirty="0"/>
              <a:t>This should include the TOP 3 in each category</a:t>
            </a:r>
          </a:p>
          <a:p>
            <a:pPr lvl="0"/>
            <a:r>
              <a:rPr lang="en-AU" sz="2400" dirty="0"/>
              <a:t>Ideally, they will be connected to Goals and Programs and Key Programs and/or Performance Outcomes (KPOs) below</a:t>
            </a:r>
          </a:p>
        </p:txBody>
      </p:sp>
    </p:spTree>
    <p:extLst>
      <p:ext uri="{BB962C8B-B14F-4D97-AF65-F5344CB8AC3E}">
        <p14:creationId xmlns:p14="http://schemas.microsoft.com/office/powerpoint/2010/main" val="27188936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68669"/>
          </a:xfrm>
        </p:spPr>
        <p:txBody>
          <a:bodyPr>
            <a:normAutofit/>
          </a:bodyPr>
          <a:lstStyle/>
          <a:p>
            <a:r>
              <a:rPr lang="en-AU" dirty="0"/>
              <a:t>Goals</a:t>
            </a:r>
          </a:p>
        </p:txBody>
      </p:sp>
      <p:sp>
        <p:nvSpPr>
          <p:cNvPr id="3" name="TextBox 2"/>
          <p:cNvSpPr txBox="1"/>
          <p:nvPr/>
        </p:nvSpPr>
        <p:spPr>
          <a:xfrm>
            <a:off x="500142" y="1175657"/>
            <a:ext cx="11443063" cy="4647426"/>
          </a:xfrm>
          <a:prstGeom prst="rect">
            <a:avLst/>
          </a:prstGeom>
          <a:noFill/>
        </p:spPr>
        <p:txBody>
          <a:bodyPr wrap="square" rtlCol="0">
            <a:spAutoFit/>
          </a:bodyPr>
          <a:lstStyle/>
          <a:p>
            <a:r>
              <a:rPr lang="en-AU" sz="4000" b="1" dirty="0"/>
              <a:t>Goals – </a:t>
            </a:r>
            <a:r>
              <a:rPr lang="en-AU" sz="4000" dirty="0"/>
              <a:t>Questions to ask</a:t>
            </a:r>
          </a:p>
          <a:p>
            <a:pPr marL="514350" indent="-514350">
              <a:buFont typeface="+mj-lt"/>
              <a:buAutoNum type="arabicPeriod"/>
            </a:pPr>
            <a:r>
              <a:rPr lang="en-AU" sz="3200" dirty="0"/>
              <a:t>What could we achieve if we really put our hearts and minds to it?</a:t>
            </a:r>
          </a:p>
          <a:p>
            <a:pPr marL="514350" indent="-514350">
              <a:buFont typeface="+mj-lt"/>
              <a:buAutoNum type="arabicPeriod"/>
            </a:pPr>
            <a:r>
              <a:rPr lang="en-AU" sz="3200" dirty="0"/>
              <a:t>How far could we go if everything came together by the end of the Pacific Games 2023 / Paris2024 (Select next major games)</a:t>
            </a:r>
          </a:p>
          <a:p>
            <a:pPr marL="514350" indent="-514350">
              <a:buFont typeface="+mj-lt"/>
              <a:buAutoNum type="arabicPeriod"/>
            </a:pPr>
            <a:r>
              <a:rPr lang="en-AU" sz="3200" dirty="0"/>
              <a:t>What kind of tournament would we like to have so that we look back on it with fondness and feel it was worth all the time and energy we put into it?</a:t>
            </a:r>
          </a:p>
          <a:p>
            <a:pPr marL="514350" indent="-514350">
              <a:buFont typeface="+mj-lt"/>
              <a:buAutoNum type="arabicPeriod"/>
            </a:pPr>
            <a:r>
              <a:rPr lang="en-AU" sz="3200" dirty="0"/>
              <a:t>What is your picture of Success?</a:t>
            </a:r>
          </a:p>
        </p:txBody>
      </p:sp>
    </p:spTree>
    <p:extLst>
      <p:ext uri="{BB962C8B-B14F-4D97-AF65-F5344CB8AC3E}">
        <p14:creationId xmlns:p14="http://schemas.microsoft.com/office/powerpoint/2010/main" val="4263468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07709"/>
          </a:xfrm>
        </p:spPr>
        <p:txBody>
          <a:bodyPr>
            <a:normAutofit/>
          </a:bodyPr>
          <a:lstStyle/>
          <a:p>
            <a:r>
              <a:rPr lang="en-AU" dirty="0"/>
              <a:t>NF Planning template – Performance Goals</a:t>
            </a:r>
          </a:p>
        </p:txBody>
      </p:sp>
      <p:sp>
        <p:nvSpPr>
          <p:cNvPr id="3" name="TextBox 2"/>
          <p:cNvSpPr txBox="1"/>
          <p:nvPr/>
        </p:nvSpPr>
        <p:spPr>
          <a:xfrm>
            <a:off x="979714" y="1763486"/>
            <a:ext cx="9662160" cy="3170099"/>
          </a:xfrm>
          <a:prstGeom prst="rect">
            <a:avLst/>
          </a:prstGeom>
          <a:noFill/>
        </p:spPr>
        <p:txBody>
          <a:bodyPr wrap="square" rtlCol="0">
            <a:spAutoFit/>
          </a:bodyPr>
          <a:lstStyle/>
          <a:p>
            <a:r>
              <a:rPr lang="en-AU" sz="4000" b="1" dirty="0"/>
              <a:t>Performance Goals – </a:t>
            </a:r>
            <a:r>
              <a:rPr lang="en-AU" sz="4000" dirty="0"/>
              <a:t>Areas to consider:</a:t>
            </a:r>
          </a:p>
          <a:p>
            <a:pPr marL="571500" indent="-571500">
              <a:buFontTx/>
              <a:buChar char="-"/>
            </a:pPr>
            <a:r>
              <a:rPr lang="en-AU" sz="4000" dirty="0"/>
              <a:t>Coaching / Entourage</a:t>
            </a:r>
          </a:p>
          <a:p>
            <a:pPr marL="571500" indent="-571500">
              <a:buFontTx/>
              <a:buChar char="-"/>
            </a:pPr>
            <a:r>
              <a:rPr lang="en-AU" sz="4000" dirty="0"/>
              <a:t>Training</a:t>
            </a:r>
          </a:p>
          <a:p>
            <a:pPr marL="571500" indent="-571500">
              <a:buFontTx/>
              <a:buChar char="-"/>
            </a:pPr>
            <a:r>
              <a:rPr lang="en-AU" sz="4000" dirty="0"/>
              <a:t>Competition</a:t>
            </a:r>
          </a:p>
          <a:p>
            <a:pPr marL="571500" indent="-571500">
              <a:buFontTx/>
              <a:buChar char="-"/>
            </a:pPr>
            <a:r>
              <a:rPr lang="en-AU" sz="4000" dirty="0"/>
              <a:t>Athletes (Sports science/sports medicine)</a:t>
            </a:r>
          </a:p>
        </p:txBody>
      </p:sp>
    </p:spTree>
    <p:extLst>
      <p:ext uri="{BB962C8B-B14F-4D97-AF65-F5344CB8AC3E}">
        <p14:creationId xmlns:p14="http://schemas.microsoft.com/office/powerpoint/2010/main" val="25301075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07709"/>
          </a:xfrm>
        </p:spPr>
        <p:txBody>
          <a:bodyPr>
            <a:normAutofit/>
          </a:bodyPr>
          <a:lstStyle/>
          <a:p>
            <a:r>
              <a:rPr lang="en-AU" dirty="0"/>
              <a:t>Goals</a:t>
            </a:r>
          </a:p>
        </p:txBody>
      </p:sp>
      <p:sp>
        <p:nvSpPr>
          <p:cNvPr id="3" name="TextBox 2"/>
          <p:cNvSpPr txBox="1"/>
          <p:nvPr/>
        </p:nvSpPr>
        <p:spPr>
          <a:xfrm>
            <a:off x="414670" y="997942"/>
            <a:ext cx="11132287" cy="4708981"/>
          </a:xfrm>
          <a:prstGeom prst="rect">
            <a:avLst/>
          </a:prstGeom>
          <a:noFill/>
        </p:spPr>
        <p:txBody>
          <a:bodyPr wrap="square" rtlCol="0">
            <a:spAutoFit/>
          </a:bodyPr>
          <a:lstStyle/>
          <a:p>
            <a:r>
              <a:rPr lang="en-AU" sz="3600" b="1" dirty="0"/>
              <a:t>*Outcome Goals (Out of your control)</a:t>
            </a:r>
          </a:p>
          <a:p>
            <a:r>
              <a:rPr lang="en-AU" sz="3200" dirty="0"/>
              <a:t>R</a:t>
            </a:r>
            <a:r>
              <a:rPr lang="en-US" sz="3200" dirty="0"/>
              <a:t>elated to winning and losing or specific results of a competition where you want to perform better than someone else. Affected by how others perform</a:t>
            </a:r>
          </a:p>
          <a:p>
            <a:r>
              <a:rPr lang="en-AU" sz="3600" b="1" dirty="0"/>
              <a:t>*Performance Goals (In your control)</a:t>
            </a:r>
          </a:p>
          <a:p>
            <a:r>
              <a:rPr lang="en-AU" sz="3200" dirty="0"/>
              <a:t>Performance goals </a:t>
            </a:r>
            <a:r>
              <a:rPr lang="en-US" sz="3200" dirty="0"/>
              <a:t>specify a specific standard to be achieved. Unaffected by others performances</a:t>
            </a:r>
          </a:p>
          <a:p>
            <a:r>
              <a:rPr lang="en-AU" sz="3600" b="1" dirty="0"/>
              <a:t>Process Goals (In your control)</a:t>
            </a:r>
          </a:p>
          <a:p>
            <a:r>
              <a:rPr lang="en-AU" sz="3200" dirty="0"/>
              <a:t>Things needed to do to achieve Performance Goals</a:t>
            </a:r>
            <a:r>
              <a:rPr lang="en-US" sz="3200" dirty="0"/>
              <a:t>. </a:t>
            </a:r>
            <a:endParaRPr lang="en-AU" sz="4800" dirty="0"/>
          </a:p>
        </p:txBody>
      </p:sp>
    </p:spTree>
    <p:extLst>
      <p:ext uri="{BB962C8B-B14F-4D97-AF65-F5344CB8AC3E}">
        <p14:creationId xmlns:p14="http://schemas.microsoft.com/office/powerpoint/2010/main" val="356066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934" y="1102220"/>
            <a:ext cx="11305202" cy="4846404"/>
          </a:xfrm>
        </p:spPr>
        <p:txBody>
          <a:bodyPr>
            <a:noAutofit/>
          </a:bodyPr>
          <a:lstStyle/>
          <a:p>
            <a:pPr marL="0" indent="0">
              <a:buNone/>
            </a:pPr>
            <a:r>
              <a:rPr lang="en-US" sz="3200" b="1" u="sng" dirty="0"/>
              <a:t>By the end of this workshop</a:t>
            </a:r>
            <a:r>
              <a:rPr lang="en-US" sz="3200" dirty="0"/>
              <a:t>:</a:t>
            </a:r>
          </a:p>
          <a:p>
            <a:pPr marL="514350" indent="-514350">
              <a:buAutoNum type="alphaLcPeriod"/>
            </a:pPr>
            <a:r>
              <a:rPr lang="en-US" sz="3200" dirty="0"/>
              <a:t>Understanding the Key Focus Areas for PNGOC’s Strategic Plan</a:t>
            </a:r>
          </a:p>
          <a:p>
            <a:pPr marL="514350" indent="-514350">
              <a:buAutoNum type="alphaLcPeriod"/>
            </a:pPr>
            <a:r>
              <a:rPr lang="en-US" sz="3200" dirty="0"/>
              <a:t>Understand the process of </a:t>
            </a:r>
            <a:r>
              <a:rPr lang="en-US" sz="3200" dirty="0" err="1"/>
              <a:t>tiering</a:t>
            </a:r>
            <a:r>
              <a:rPr lang="en-US" sz="3200" dirty="0"/>
              <a:t> your athletes/teams</a:t>
            </a:r>
          </a:p>
          <a:p>
            <a:pPr marL="514350" indent="-514350">
              <a:buAutoNum type="alphaLcPeriod"/>
            </a:pPr>
            <a:r>
              <a:rPr lang="en-US" sz="3200" dirty="0"/>
              <a:t>Understand how resources are allocated</a:t>
            </a:r>
          </a:p>
          <a:p>
            <a:pPr marL="514350" indent="-514350">
              <a:buAutoNum type="alphaLcPeriod"/>
            </a:pPr>
            <a:r>
              <a:rPr lang="en-US" sz="3200" dirty="0"/>
              <a:t>Understand the guidelines around developing your HP Strategy</a:t>
            </a:r>
          </a:p>
          <a:p>
            <a:pPr marL="514350" indent="-514350">
              <a:buAutoNum type="alphaLcPeriod"/>
            </a:pPr>
            <a:r>
              <a:rPr lang="en-US" sz="3200" dirty="0"/>
              <a:t>Understand the guidelines around developing your sports specific selection criteria</a:t>
            </a:r>
          </a:p>
          <a:p>
            <a:pPr marL="514350" indent="-514350">
              <a:buAutoNum type="alphaLcPeriod"/>
            </a:pPr>
            <a:r>
              <a:rPr lang="en-US" sz="3200" dirty="0"/>
              <a:t>Understand what you need to do, to be able to access the resources</a:t>
            </a:r>
          </a:p>
        </p:txBody>
      </p:sp>
      <p:sp>
        <p:nvSpPr>
          <p:cNvPr id="4" name="Title 1"/>
          <p:cNvSpPr>
            <a:spLocks noGrp="1"/>
          </p:cNvSpPr>
          <p:nvPr>
            <p:ph type="title"/>
          </p:nvPr>
        </p:nvSpPr>
        <p:spPr>
          <a:xfrm>
            <a:off x="838200" y="206988"/>
            <a:ext cx="10515600" cy="640715"/>
          </a:xfrm>
        </p:spPr>
        <p:txBody>
          <a:bodyPr>
            <a:normAutofit fontScale="90000"/>
          </a:bodyPr>
          <a:lstStyle/>
          <a:p>
            <a:r>
              <a:rPr lang="en-AU" sz="4800" dirty="0"/>
              <a:t>Workshop Overview</a:t>
            </a:r>
          </a:p>
        </p:txBody>
      </p:sp>
    </p:spTree>
    <p:extLst>
      <p:ext uri="{BB962C8B-B14F-4D97-AF65-F5344CB8AC3E}">
        <p14:creationId xmlns:p14="http://schemas.microsoft.com/office/powerpoint/2010/main" val="7046490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1108006"/>
          </a:xfrm>
        </p:spPr>
        <p:txBody>
          <a:bodyPr>
            <a:normAutofit/>
          </a:bodyPr>
          <a:lstStyle/>
          <a:p>
            <a:r>
              <a:rPr lang="en-AU" dirty="0"/>
              <a:t>Programs – Activities/Events</a:t>
            </a:r>
          </a:p>
        </p:txBody>
      </p:sp>
      <p:sp>
        <p:nvSpPr>
          <p:cNvPr id="3" name="TextBox 2"/>
          <p:cNvSpPr txBox="1"/>
          <p:nvPr/>
        </p:nvSpPr>
        <p:spPr>
          <a:xfrm>
            <a:off x="937184" y="1314994"/>
            <a:ext cx="9599681" cy="4585871"/>
          </a:xfrm>
          <a:prstGeom prst="rect">
            <a:avLst/>
          </a:prstGeom>
          <a:noFill/>
        </p:spPr>
        <p:txBody>
          <a:bodyPr wrap="square" rtlCol="0">
            <a:spAutoFit/>
          </a:bodyPr>
          <a:lstStyle/>
          <a:p>
            <a:pPr marL="342900" indent="-342900">
              <a:buFont typeface="Arial" panose="020B0604020202020204" pitchFamily="34" charset="0"/>
              <a:buChar char="•"/>
            </a:pPr>
            <a:r>
              <a:rPr lang="en-AU" sz="2400" dirty="0"/>
              <a:t>All goals require at least one program, activity or event (that can be collectively called ‘Programs’) in order for them to be successfully achieved. </a:t>
            </a:r>
          </a:p>
          <a:p>
            <a:pPr marL="457200" indent="-457200">
              <a:buFont typeface="Arial" panose="020B0604020202020204" pitchFamily="34" charset="0"/>
              <a:buChar char="•"/>
            </a:pPr>
            <a:endParaRPr lang="en-AU" sz="2800" dirty="0"/>
          </a:p>
          <a:p>
            <a:pPr marL="342900" lvl="0" indent="-342900">
              <a:buFont typeface="Arial" panose="020B0604020202020204" pitchFamily="34" charset="0"/>
              <a:buChar char="•"/>
            </a:pPr>
            <a:r>
              <a:rPr lang="en-AU" sz="2400" dirty="0"/>
              <a:t>A program should fall under one of these core elements in high performance sport:</a:t>
            </a:r>
          </a:p>
          <a:p>
            <a:pPr marL="800100" lvl="1" indent="-342900">
              <a:buFont typeface="Arial" panose="020B0604020202020204" pitchFamily="34" charset="0"/>
              <a:buChar char="•"/>
            </a:pPr>
            <a:r>
              <a:rPr lang="en-AU" sz="2400" dirty="0"/>
              <a:t>Athlete development</a:t>
            </a:r>
          </a:p>
          <a:p>
            <a:pPr marL="800100" lvl="1" indent="-342900">
              <a:buFont typeface="Arial" panose="020B0604020202020204" pitchFamily="34" charset="0"/>
              <a:buChar char="•"/>
            </a:pPr>
            <a:r>
              <a:rPr lang="en-AU" sz="2400" dirty="0"/>
              <a:t>Coach development</a:t>
            </a:r>
          </a:p>
          <a:p>
            <a:pPr marL="800100" lvl="1" indent="-342900">
              <a:buFont typeface="Arial" panose="020B0604020202020204" pitchFamily="34" charset="0"/>
              <a:buChar char="•"/>
            </a:pPr>
            <a:r>
              <a:rPr lang="en-AU" sz="2400" dirty="0"/>
              <a:t>Competition Management</a:t>
            </a:r>
          </a:p>
          <a:p>
            <a:pPr marL="800100" lvl="1" indent="-342900">
              <a:buFont typeface="Arial" panose="020B0604020202020204" pitchFamily="34" charset="0"/>
              <a:buChar char="•"/>
            </a:pPr>
            <a:r>
              <a:rPr lang="en-AU" sz="2400" dirty="0"/>
              <a:t>Daily Training Environment management</a:t>
            </a:r>
          </a:p>
          <a:p>
            <a:pPr marL="800100" lvl="1" indent="-342900">
              <a:buFont typeface="Arial" panose="020B0604020202020204" pitchFamily="34" charset="0"/>
              <a:buChar char="•"/>
            </a:pPr>
            <a:r>
              <a:rPr lang="en-AU" sz="2400" dirty="0"/>
              <a:t>Governance/Management</a:t>
            </a:r>
          </a:p>
          <a:p>
            <a:pPr marL="800100" lvl="1" indent="-342900">
              <a:buFont typeface="Arial" panose="020B0604020202020204" pitchFamily="34" charset="0"/>
              <a:buChar char="•"/>
            </a:pPr>
            <a:r>
              <a:rPr lang="en-AU" sz="2400" dirty="0"/>
              <a:t>Sports Science/Sports Medicine</a:t>
            </a:r>
          </a:p>
        </p:txBody>
      </p:sp>
    </p:spTree>
    <p:extLst>
      <p:ext uri="{BB962C8B-B14F-4D97-AF65-F5344CB8AC3E}">
        <p14:creationId xmlns:p14="http://schemas.microsoft.com/office/powerpoint/2010/main" val="37403154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1047046"/>
          </a:xfrm>
        </p:spPr>
        <p:txBody>
          <a:bodyPr>
            <a:normAutofit/>
          </a:bodyPr>
          <a:lstStyle/>
          <a:p>
            <a:r>
              <a:rPr lang="en-AU" dirty="0"/>
              <a:t>Key Program Outcomes</a:t>
            </a:r>
          </a:p>
        </p:txBody>
      </p:sp>
      <p:sp>
        <p:nvSpPr>
          <p:cNvPr id="3" name="TextBox 2"/>
          <p:cNvSpPr txBox="1"/>
          <p:nvPr/>
        </p:nvSpPr>
        <p:spPr>
          <a:xfrm>
            <a:off x="838200" y="1763486"/>
            <a:ext cx="10464141" cy="2062103"/>
          </a:xfrm>
          <a:prstGeom prst="rect">
            <a:avLst/>
          </a:prstGeom>
          <a:noFill/>
        </p:spPr>
        <p:txBody>
          <a:bodyPr wrap="square" rtlCol="0">
            <a:spAutoFit/>
          </a:bodyPr>
          <a:lstStyle/>
          <a:p>
            <a:pPr marL="285750" lvl="0" indent="-285750">
              <a:buFont typeface="Arial" panose="020B0604020202020204" pitchFamily="34" charset="0"/>
              <a:buChar char="•"/>
            </a:pPr>
            <a:r>
              <a:rPr lang="en-AU" sz="3200" dirty="0"/>
              <a:t>All programs should have at least one KPO to demonstrate whether the program was successfully implemented and/or whether it achieved the desired goal.</a:t>
            </a:r>
          </a:p>
          <a:p>
            <a:pPr marL="285750" lvl="0" indent="-285750">
              <a:buFont typeface="Arial" panose="020B0604020202020204" pitchFamily="34" charset="0"/>
              <a:buChar char="•"/>
            </a:pPr>
            <a:r>
              <a:rPr lang="en-AU" sz="3200" dirty="0"/>
              <a:t>KPOs can be qualitative or quantitative.</a:t>
            </a:r>
          </a:p>
        </p:txBody>
      </p:sp>
    </p:spTree>
    <p:extLst>
      <p:ext uri="{BB962C8B-B14F-4D97-AF65-F5344CB8AC3E}">
        <p14:creationId xmlns:p14="http://schemas.microsoft.com/office/powerpoint/2010/main" val="21960069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a:bodyPr>
          <a:lstStyle/>
          <a:p>
            <a:r>
              <a:rPr lang="en-AU" dirty="0"/>
              <a:t>Key competitions and camps</a:t>
            </a:r>
          </a:p>
        </p:txBody>
      </p:sp>
      <p:sp>
        <p:nvSpPr>
          <p:cNvPr id="3" name="TextBox 2"/>
          <p:cNvSpPr txBox="1"/>
          <p:nvPr/>
        </p:nvSpPr>
        <p:spPr>
          <a:xfrm>
            <a:off x="838200" y="1306286"/>
            <a:ext cx="10427249" cy="4031873"/>
          </a:xfrm>
          <a:prstGeom prst="rect">
            <a:avLst/>
          </a:prstGeom>
          <a:noFill/>
        </p:spPr>
        <p:txBody>
          <a:bodyPr wrap="square" rtlCol="0">
            <a:spAutoFit/>
          </a:bodyPr>
          <a:lstStyle/>
          <a:p>
            <a:pPr marL="914400" lvl="1" indent="-457200">
              <a:buFont typeface="Arial" panose="020B0604020202020204" pitchFamily="34" charset="0"/>
              <a:buChar char="•"/>
            </a:pPr>
            <a:r>
              <a:rPr lang="en-AU" sz="3200" dirty="0"/>
              <a:t>All camps and competitions must be listed in the plan including date and location and KPOs,</a:t>
            </a:r>
          </a:p>
          <a:p>
            <a:pPr marL="914400" lvl="1" indent="-457200">
              <a:buFont typeface="Arial" panose="020B0604020202020204" pitchFamily="34" charset="0"/>
              <a:buChar char="•"/>
            </a:pPr>
            <a:r>
              <a:rPr lang="en-AU" sz="3200" dirty="0"/>
              <a:t>Pinnacle or Benchmark competitions are those that are the primary performance events of the year or the 4-year planning cycle. In addition, are usually events for which an athlete or team peaks and tapers for the event. They are required to demonstrate whether or not the plan is on track to be successfully achieved,</a:t>
            </a:r>
          </a:p>
        </p:txBody>
      </p:sp>
    </p:spTree>
    <p:extLst>
      <p:ext uri="{BB962C8B-B14F-4D97-AF65-F5344CB8AC3E}">
        <p14:creationId xmlns:p14="http://schemas.microsoft.com/office/powerpoint/2010/main" val="3205729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1064463"/>
          </a:xfrm>
        </p:spPr>
        <p:txBody>
          <a:bodyPr>
            <a:normAutofit/>
          </a:bodyPr>
          <a:lstStyle/>
          <a:p>
            <a:r>
              <a:rPr lang="en-AU" dirty="0"/>
              <a:t>Athletes &amp; Officials</a:t>
            </a:r>
          </a:p>
        </p:txBody>
      </p:sp>
      <p:sp>
        <p:nvSpPr>
          <p:cNvPr id="3" name="TextBox 2"/>
          <p:cNvSpPr txBox="1"/>
          <p:nvPr/>
        </p:nvSpPr>
        <p:spPr>
          <a:xfrm>
            <a:off x="979714" y="1763486"/>
            <a:ext cx="9004258" cy="3785652"/>
          </a:xfrm>
          <a:prstGeom prst="rect">
            <a:avLst/>
          </a:prstGeom>
          <a:noFill/>
        </p:spPr>
        <p:txBody>
          <a:bodyPr wrap="square" rtlCol="0">
            <a:spAutoFit/>
          </a:bodyPr>
          <a:lstStyle/>
          <a:p>
            <a:pPr marL="571500" indent="-571500">
              <a:buFont typeface="Arial" panose="020B0604020202020204" pitchFamily="34" charset="0"/>
              <a:buChar char="•"/>
            </a:pPr>
            <a:r>
              <a:rPr lang="en-AU" sz="4000" dirty="0"/>
              <a:t>List down all the targeted athletes by event. (This is where you will score the athletes based on the NF &amp; athlete tiering system policy)</a:t>
            </a:r>
          </a:p>
          <a:p>
            <a:pPr marL="571500" indent="-571500">
              <a:buFont typeface="Arial" panose="020B0604020202020204" pitchFamily="34" charset="0"/>
              <a:buChar char="•"/>
            </a:pPr>
            <a:endParaRPr lang="en-AU" sz="4000" dirty="0"/>
          </a:p>
          <a:p>
            <a:pPr marL="571500" indent="-571500">
              <a:buFont typeface="Arial" panose="020B0604020202020204" pitchFamily="34" charset="0"/>
              <a:buChar char="•"/>
            </a:pPr>
            <a:r>
              <a:rPr lang="en-AU" sz="4000" dirty="0"/>
              <a:t>List down the targeted officials.</a:t>
            </a:r>
          </a:p>
        </p:txBody>
      </p:sp>
    </p:spTree>
    <p:extLst>
      <p:ext uri="{BB962C8B-B14F-4D97-AF65-F5344CB8AC3E}">
        <p14:creationId xmlns:p14="http://schemas.microsoft.com/office/powerpoint/2010/main" val="3846361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2319670" cy="930696"/>
          </a:xfrm>
        </p:spPr>
        <p:txBody>
          <a:bodyPr>
            <a:normAutofit/>
          </a:bodyPr>
          <a:lstStyle/>
          <a:p>
            <a:r>
              <a:rPr lang="en-AU" dirty="0"/>
              <a:t>Budget</a:t>
            </a:r>
          </a:p>
        </p:txBody>
      </p:sp>
      <p:sp>
        <p:nvSpPr>
          <p:cNvPr id="3" name="TextBox 2"/>
          <p:cNvSpPr txBox="1"/>
          <p:nvPr/>
        </p:nvSpPr>
        <p:spPr>
          <a:xfrm>
            <a:off x="838200" y="1295654"/>
            <a:ext cx="8703129" cy="2677656"/>
          </a:xfrm>
          <a:prstGeom prst="rect">
            <a:avLst/>
          </a:prstGeom>
          <a:noFill/>
        </p:spPr>
        <p:txBody>
          <a:bodyPr wrap="square" rtlCol="0">
            <a:spAutoFit/>
          </a:bodyPr>
          <a:lstStyle/>
          <a:p>
            <a:r>
              <a:rPr lang="en-AU" sz="4000" b="1" dirty="0"/>
              <a:t>Budget</a:t>
            </a:r>
            <a:r>
              <a:rPr lang="en-AU" sz="4000" dirty="0"/>
              <a:t> – </a:t>
            </a:r>
          </a:p>
          <a:p>
            <a:pPr marL="571500" indent="-571500">
              <a:buFontTx/>
              <a:buChar char="-"/>
            </a:pPr>
            <a:r>
              <a:rPr lang="en-AU" sz="3200" dirty="0"/>
              <a:t>How much will your plans cost?</a:t>
            </a:r>
          </a:p>
          <a:p>
            <a:pPr marL="571500" indent="-571500">
              <a:buFontTx/>
              <a:buChar char="-"/>
            </a:pPr>
            <a:r>
              <a:rPr lang="en-AU" sz="3200" dirty="0"/>
              <a:t>Who are your possible sources of funding?</a:t>
            </a:r>
          </a:p>
          <a:p>
            <a:pPr marL="1028700" lvl="1" indent="-571500">
              <a:buFontTx/>
              <a:buChar char="-"/>
            </a:pPr>
            <a:r>
              <a:rPr lang="en-AU" sz="3200" dirty="0"/>
              <a:t>PNGOC is ONE source of funding</a:t>
            </a:r>
          </a:p>
          <a:p>
            <a:pPr marL="1028700" lvl="1" indent="-571500">
              <a:buFontTx/>
              <a:buChar char="-"/>
            </a:pPr>
            <a:r>
              <a:rPr lang="en-AU" sz="3200" dirty="0"/>
              <a:t>Your IF?</a:t>
            </a:r>
          </a:p>
        </p:txBody>
      </p:sp>
    </p:spTree>
    <p:extLst>
      <p:ext uri="{BB962C8B-B14F-4D97-AF65-F5344CB8AC3E}">
        <p14:creationId xmlns:p14="http://schemas.microsoft.com/office/powerpoint/2010/main" val="20449785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2319670" cy="930696"/>
          </a:xfrm>
        </p:spPr>
        <p:txBody>
          <a:bodyPr>
            <a:normAutofit/>
          </a:bodyPr>
          <a:lstStyle/>
          <a:p>
            <a:r>
              <a:rPr lang="en-AU" b="1" dirty="0"/>
              <a:t>ACTIVITY</a:t>
            </a:r>
          </a:p>
        </p:txBody>
      </p:sp>
      <p:sp>
        <p:nvSpPr>
          <p:cNvPr id="3" name="TextBox 2"/>
          <p:cNvSpPr txBox="1"/>
          <p:nvPr/>
        </p:nvSpPr>
        <p:spPr>
          <a:xfrm>
            <a:off x="1699438" y="1784751"/>
            <a:ext cx="8703129" cy="1938992"/>
          </a:xfrm>
          <a:prstGeom prst="rect">
            <a:avLst/>
          </a:prstGeom>
          <a:noFill/>
        </p:spPr>
        <p:txBody>
          <a:bodyPr wrap="square" rtlCol="0">
            <a:spAutoFit/>
          </a:bodyPr>
          <a:lstStyle/>
          <a:p>
            <a:r>
              <a:rPr lang="en-AU" sz="4000" b="1" dirty="0"/>
              <a:t>NF HP Planning Template:</a:t>
            </a:r>
          </a:p>
          <a:p>
            <a:r>
              <a:rPr lang="en-AU" sz="4000" dirty="0"/>
              <a:t>Start on your own NF High Performance Strategies</a:t>
            </a:r>
            <a:endParaRPr lang="en-AU" sz="3200" dirty="0"/>
          </a:p>
        </p:txBody>
      </p:sp>
    </p:spTree>
    <p:extLst>
      <p:ext uri="{BB962C8B-B14F-4D97-AF65-F5344CB8AC3E}">
        <p14:creationId xmlns:p14="http://schemas.microsoft.com/office/powerpoint/2010/main" val="35401317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0185" y="4439152"/>
            <a:ext cx="6335260" cy="769441"/>
          </a:xfrm>
          <a:prstGeom prst="rect">
            <a:avLst/>
          </a:prstGeom>
          <a:noFill/>
        </p:spPr>
        <p:txBody>
          <a:bodyPr wrap="none" lIns="91440" tIns="45720" rIns="91440" bIns="45720">
            <a:spAutoFit/>
          </a:bodyPr>
          <a:lstStyle/>
          <a:p>
            <a:r>
              <a:rPr lang="en-US" sz="4400" b="0" cap="none" spc="0" dirty="0">
                <a:ln w="0"/>
                <a:solidFill>
                  <a:schemeClr val="tx1"/>
                </a:solidFill>
                <a:effectLst>
                  <a:outerShdw blurRad="38100" dist="19050" dir="2700000" algn="tl" rotWithShape="0">
                    <a:schemeClr val="dk1">
                      <a:alpha val="40000"/>
                    </a:schemeClr>
                  </a:outerShdw>
                </a:effectLst>
              </a:rPr>
              <a:t>Games Planning Workshop</a:t>
            </a:r>
          </a:p>
        </p:txBody>
      </p:sp>
      <p:sp>
        <p:nvSpPr>
          <p:cNvPr id="5" name="Rectangle 4"/>
          <p:cNvSpPr/>
          <p:nvPr/>
        </p:nvSpPr>
        <p:spPr>
          <a:xfrm>
            <a:off x="870185" y="5148117"/>
            <a:ext cx="10148577" cy="5847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rgbClr val="FF0000"/>
                </a:solidFill>
              </a:rPr>
              <a:t>Guidelines to developing Sport specific selection criteria</a:t>
            </a:r>
          </a:p>
        </p:txBody>
      </p:sp>
    </p:spTree>
    <p:extLst>
      <p:ext uri="{BB962C8B-B14F-4D97-AF65-F5344CB8AC3E}">
        <p14:creationId xmlns:p14="http://schemas.microsoft.com/office/powerpoint/2010/main" val="12953046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4758" y="1457468"/>
            <a:ext cx="738664" cy="3697238"/>
          </a:xfrm>
          <a:prstGeom prst="rect">
            <a:avLst/>
          </a:prstGeom>
          <a:noFill/>
        </p:spPr>
        <p:txBody>
          <a:bodyPr vert="vert270" wrap="square" rtlCol="0">
            <a:spAutoFit/>
          </a:bodyPr>
          <a:lstStyle/>
          <a:p>
            <a:r>
              <a:rPr lang="en-AU" sz="3600" dirty="0"/>
              <a:t>Plan elements:</a:t>
            </a:r>
            <a:endParaRPr lang="en-GB" sz="3600" dirty="0"/>
          </a:p>
        </p:txBody>
      </p:sp>
      <p:sp>
        <p:nvSpPr>
          <p:cNvPr id="4" name="Title 1"/>
          <p:cNvSpPr txBox="1">
            <a:spLocks/>
          </p:cNvSpPr>
          <p:nvPr/>
        </p:nvSpPr>
        <p:spPr>
          <a:xfrm>
            <a:off x="880783" y="133257"/>
            <a:ext cx="9338981" cy="12831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r>
              <a:rPr lang="en-GB" sz="4400" b="1" dirty="0"/>
              <a:t>Developing Sport Specific Selection Criteria for NFs</a:t>
            </a:r>
          </a:p>
        </p:txBody>
      </p:sp>
      <p:graphicFrame>
        <p:nvGraphicFramePr>
          <p:cNvPr id="5" name="Table 4"/>
          <p:cNvGraphicFramePr>
            <a:graphicFrameLocks noGrp="1"/>
          </p:cNvGraphicFramePr>
          <p:nvPr>
            <p:extLst>
              <p:ext uri="{D42A27DB-BD31-4B8C-83A1-F6EECF244321}">
                <p14:modId xmlns:p14="http://schemas.microsoft.com/office/powerpoint/2010/main" val="2826249962"/>
              </p:ext>
            </p:extLst>
          </p:nvPr>
        </p:nvGraphicFramePr>
        <p:xfrm>
          <a:off x="1114723" y="1457468"/>
          <a:ext cx="10915912" cy="4125154"/>
        </p:xfrm>
        <a:graphic>
          <a:graphicData uri="http://schemas.openxmlformats.org/drawingml/2006/table">
            <a:tbl>
              <a:tblPr firstRow="1" firstCol="1" bandRow="1">
                <a:tableStyleId>{2D5ABB26-0587-4C30-8999-92F81FD0307C}</a:tableStyleId>
              </a:tblPr>
              <a:tblGrid>
                <a:gridCol w="10915912">
                  <a:extLst>
                    <a:ext uri="{9D8B030D-6E8A-4147-A177-3AD203B41FA5}">
                      <a16:colId xmlns:a16="http://schemas.microsoft.com/office/drawing/2014/main" val="3909497696"/>
                    </a:ext>
                  </a:extLst>
                </a:gridCol>
              </a:tblGrid>
              <a:tr h="163195">
                <a:tc>
                  <a:txBody>
                    <a:bodyPr/>
                    <a:lstStyle/>
                    <a:p>
                      <a:pPr marL="285750" indent="-285750">
                        <a:lnSpc>
                          <a:spcPct val="107000"/>
                        </a:lnSpc>
                        <a:spcAft>
                          <a:spcPts val="800"/>
                        </a:spcAft>
                        <a:buFont typeface="Arial" panose="020B0604020202020204" pitchFamily="34" charset="0"/>
                        <a:buChar char="•"/>
                      </a:pPr>
                      <a:r>
                        <a:rPr lang="en-US" sz="2000" b="1" dirty="0">
                          <a:effectLst/>
                        </a:rPr>
                        <a:t>Philosophy</a:t>
                      </a:r>
                      <a:r>
                        <a:rPr lang="en-US" sz="2000" dirty="0">
                          <a:effectLst/>
                        </a:rPr>
                        <a:t> of selection policy</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04426055"/>
                  </a:ext>
                </a:extLst>
              </a:tr>
              <a:tr h="262687">
                <a:tc>
                  <a:txBody>
                    <a:bodyPr/>
                    <a:lstStyle/>
                    <a:p>
                      <a:pPr marL="285750" indent="-285750">
                        <a:lnSpc>
                          <a:spcPct val="107000"/>
                        </a:lnSpc>
                        <a:spcAft>
                          <a:spcPts val="800"/>
                        </a:spcAft>
                        <a:buFont typeface="Arial" panose="020B0604020202020204" pitchFamily="34" charset="0"/>
                        <a:buChar char="•"/>
                      </a:pPr>
                      <a:r>
                        <a:rPr lang="en-US" sz="2000" b="1" dirty="0">
                          <a:effectLst/>
                        </a:rPr>
                        <a:t>Goals</a:t>
                      </a:r>
                      <a:r>
                        <a:rPr lang="en-US" sz="2000" dirty="0">
                          <a:effectLst/>
                        </a:rPr>
                        <a:t> of selection is identified for each relevant event (e.g. best possible team or development team)</a:t>
                      </a:r>
                      <a:endParaRPr lang="en-AU" sz="2000" dirty="0">
                        <a:effectLst/>
                      </a:endParaRPr>
                    </a:p>
                  </a:txBody>
                  <a:tcPr marL="68580" marR="68580" marT="0" marB="0"/>
                </a:tc>
                <a:extLst>
                  <a:ext uri="{0D108BD9-81ED-4DB2-BD59-A6C34878D82A}">
                    <a16:rowId xmlns:a16="http://schemas.microsoft.com/office/drawing/2014/main" val="2649673024"/>
                  </a:ext>
                </a:extLst>
              </a:tr>
              <a:tr h="163195">
                <a:tc>
                  <a:txBody>
                    <a:bodyPr/>
                    <a:lstStyle/>
                    <a:p>
                      <a:pPr marL="285750" indent="-285750">
                        <a:lnSpc>
                          <a:spcPct val="107000"/>
                        </a:lnSpc>
                        <a:spcAft>
                          <a:spcPts val="800"/>
                        </a:spcAft>
                        <a:buFont typeface="Arial" panose="020B0604020202020204" pitchFamily="34" charset="0"/>
                        <a:buChar char="•"/>
                      </a:pPr>
                      <a:r>
                        <a:rPr lang="en-US" sz="2000" b="1" dirty="0">
                          <a:effectLst/>
                        </a:rPr>
                        <a:t>Selection Panel </a:t>
                      </a:r>
                      <a:r>
                        <a:rPr lang="en-US" sz="2000" b="1" dirty="0" err="1">
                          <a:effectLst/>
                        </a:rPr>
                        <a:t>ToR</a:t>
                      </a:r>
                      <a:r>
                        <a:rPr lang="en-US" sz="2000" b="1" dirty="0">
                          <a:effectLst/>
                        </a:rPr>
                        <a:t> </a:t>
                      </a:r>
                      <a:r>
                        <a:rPr lang="en-US" sz="2000" dirty="0">
                          <a:effectLst/>
                        </a:rPr>
                        <a:t>approved by Board </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6140841"/>
                  </a:ext>
                </a:extLst>
              </a:tr>
              <a:tr h="332740">
                <a:tc>
                  <a:txBody>
                    <a:bodyPr/>
                    <a:lstStyle/>
                    <a:p>
                      <a:pPr marL="285750" indent="-285750">
                        <a:lnSpc>
                          <a:spcPct val="107000"/>
                        </a:lnSpc>
                        <a:spcAft>
                          <a:spcPts val="800"/>
                        </a:spcAft>
                        <a:buFont typeface="Arial" panose="020B0604020202020204" pitchFamily="34" charset="0"/>
                        <a:buChar char="•"/>
                      </a:pPr>
                      <a:r>
                        <a:rPr lang="en-US" sz="2000" dirty="0">
                          <a:effectLst/>
                        </a:rPr>
                        <a:t>Nomination/appointment/election </a:t>
                      </a:r>
                      <a:r>
                        <a:rPr lang="en-US" sz="2000" b="1" dirty="0">
                          <a:effectLst/>
                        </a:rPr>
                        <a:t>process defined </a:t>
                      </a:r>
                      <a:r>
                        <a:rPr lang="en-US" sz="2000" dirty="0">
                          <a:effectLst/>
                        </a:rPr>
                        <a:t>and approved by NF Board</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649715904"/>
                  </a:ext>
                </a:extLst>
              </a:tr>
              <a:tr h="163195">
                <a:tc>
                  <a:txBody>
                    <a:bodyPr/>
                    <a:lstStyle/>
                    <a:p>
                      <a:pPr marL="285750" indent="-285750">
                        <a:lnSpc>
                          <a:spcPct val="107000"/>
                        </a:lnSpc>
                        <a:spcAft>
                          <a:spcPts val="800"/>
                        </a:spcAft>
                        <a:buFont typeface="Arial" panose="020B0604020202020204" pitchFamily="34" charset="0"/>
                        <a:buChar char="•"/>
                      </a:pPr>
                      <a:r>
                        <a:rPr lang="en-US" sz="2000" dirty="0">
                          <a:effectLst/>
                        </a:rPr>
                        <a:t>All selection panel members complete </a:t>
                      </a:r>
                      <a:r>
                        <a:rPr lang="en-US" sz="2000" b="1" dirty="0">
                          <a:effectLst/>
                        </a:rPr>
                        <a:t>conflict of interest disclosure</a:t>
                      </a:r>
                      <a:endParaRPr lang="en-AU" sz="2000" b="1"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727035502"/>
                  </a:ext>
                </a:extLst>
              </a:tr>
              <a:tr h="168910">
                <a:tc>
                  <a:txBody>
                    <a:bodyPr/>
                    <a:lstStyle/>
                    <a:p>
                      <a:pPr marL="285750" indent="-285750">
                        <a:lnSpc>
                          <a:spcPct val="107000"/>
                        </a:lnSpc>
                        <a:spcAft>
                          <a:spcPts val="800"/>
                        </a:spcAft>
                        <a:buFont typeface="Arial" panose="020B0604020202020204" pitchFamily="34" charset="0"/>
                        <a:buChar char="•"/>
                      </a:pPr>
                      <a:r>
                        <a:rPr lang="en-US" sz="2000" dirty="0">
                          <a:effectLst/>
                        </a:rPr>
                        <a:t>Direct </a:t>
                      </a:r>
                      <a:r>
                        <a:rPr lang="en-US" sz="2000" b="1" dirty="0">
                          <a:effectLst/>
                        </a:rPr>
                        <a:t>performance criteria </a:t>
                      </a:r>
                      <a:r>
                        <a:rPr lang="en-US" sz="2000" dirty="0">
                          <a:effectLst/>
                        </a:rPr>
                        <a:t>are described in the selection policy</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445152314"/>
                  </a:ext>
                </a:extLst>
              </a:tr>
              <a:tr h="327025">
                <a:tc>
                  <a:txBody>
                    <a:bodyPr/>
                    <a:lstStyle/>
                    <a:p>
                      <a:pPr marL="285750" indent="-285750">
                        <a:lnSpc>
                          <a:spcPct val="107000"/>
                        </a:lnSpc>
                        <a:spcAft>
                          <a:spcPts val="800"/>
                        </a:spcAft>
                        <a:buFont typeface="Arial" panose="020B0604020202020204" pitchFamily="34" charset="0"/>
                        <a:buChar char="•"/>
                      </a:pPr>
                      <a:r>
                        <a:rPr lang="en-US" sz="2000" dirty="0">
                          <a:effectLst/>
                        </a:rPr>
                        <a:t>Direct </a:t>
                      </a:r>
                      <a:r>
                        <a:rPr lang="en-US" sz="2000" b="1" dirty="0">
                          <a:effectLst/>
                        </a:rPr>
                        <a:t>performance criteria </a:t>
                      </a:r>
                      <a:r>
                        <a:rPr lang="en-US" sz="2000" dirty="0">
                          <a:effectLst/>
                        </a:rPr>
                        <a:t>include the </a:t>
                      </a:r>
                      <a:r>
                        <a:rPr lang="en-US" sz="2000" b="1" dirty="0">
                          <a:effectLst/>
                        </a:rPr>
                        <a:t>JC’s min performance standards </a:t>
                      </a:r>
                      <a:r>
                        <a:rPr lang="en-US" sz="2000" dirty="0">
                          <a:effectLst/>
                        </a:rPr>
                        <a:t>for benchmark events</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490153591"/>
                  </a:ext>
                </a:extLst>
              </a:tr>
              <a:tr h="332740">
                <a:tc>
                  <a:txBody>
                    <a:bodyPr/>
                    <a:lstStyle/>
                    <a:p>
                      <a:pPr marL="285750" indent="-285750">
                        <a:lnSpc>
                          <a:spcPct val="107000"/>
                        </a:lnSpc>
                        <a:spcAft>
                          <a:spcPts val="800"/>
                        </a:spcAft>
                        <a:buFont typeface="Arial" panose="020B0604020202020204" pitchFamily="34" charset="0"/>
                        <a:buChar char="•"/>
                      </a:pPr>
                      <a:r>
                        <a:rPr lang="en-US" sz="2000" b="1" dirty="0">
                          <a:effectLst/>
                        </a:rPr>
                        <a:t>Indirect/secondary performance criteria </a:t>
                      </a:r>
                      <a:r>
                        <a:rPr lang="en-US" sz="2000" dirty="0">
                          <a:effectLst/>
                        </a:rPr>
                        <a:t>are described in the selection policy</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07016178"/>
                  </a:ext>
                </a:extLst>
              </a:tr>
              <a:tr h="327025">
                <a:tc>
                  <a:txBody>
                    <a:bodyPr/>
                    <a:lstStyle/>
                    <a:p>
                      <a:pPr marL="285750" indent="-285750">
                        <a:lnSpc>
                          <a:spcPct val="107000"/>
                        </a:lnSpc>
                        <a:spcAft>
                          <a:spcPts val="800"/>
                        </a:spcAft>
                        <a:buFont typeface="Arial" panose="020B0604020202020204" pitchFamily="34" charset="0"/>
                        <a:buChar char="•"/>
                      </a:pPr>
                      <a:r>
                        <a:rPr lang="en-US" sz="2000" b="1" dirty="0">
                          <a:effectLst/>
                        </a:rPr>
                        <a:t>Sport Sciences/Sports Medicine criteria </a:t>
                      </a:r>
                      <a:r>
                        <a:rPr lang="en-US" sz="2000" dirty="0">
                          <a:effectLst/>
                        </a:rPr>
                        <a:t>are described in the selection policy – Fitness testing </a:t>
                      </a:r>
                      <a:r>
                        <a:rPr lang="en-US" sz="2000" dirty="0" err="1">
                          <a:effectLst/>
                        </a:rPr>
                        <a:t>etc</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942106473"/>
                  </a:ext>
                </a:extLst>
              </a:tr>
              <a:tr h="168910">
                <a:tc>
                  <a:txBody>
                    <a:bodyPr/>
                    <a:lstStyle/>
                    <a:p>
                      <a:pPr marL="285750" indent="-285750">
                        <a:lnSpc>
                          <a:spcPct val="107000"/>
                        </a:lnSpc>
                        <a:spcAft>
                          <a:spcPts val="800"/>
                        </a:spcAft>
                        <a:buFont typeface="Arial" panose="020B0604020202020204" pitchFamily="34" charset="0"/>
                        <a:buChar char="•"/>
                      </a:pPr>
                      <a:r>
                        <a:rPr lang="en-US" sz="2000" dirty="0">
                          <a:effectLst/>
                        </a:rPr>
                        <a:t>Other/</a:t>
                      </a:r>
                      <a:r>
                        <a:rPr lang="en-US" sz="2000" b="1" dirty="0">
                          <a:effectLst/>
                        </a:rPr>
                        <a:t>subjective criteria </a:t>
                      </a:r>
                      <a:r>
                        <a:rPr lang="en-US" sz="2000" dirty="0">
                          <a:effectLst/>
                        </a:rPr>
                        <a:t>are describe in the selection policy</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043478030"/>
                  </a:ext>
                </a:extLst>
              </a:tr>
              <a:tr h="496570">
                <a:tc>
                  <a:txBody>
                    <a:bodyPr/>
                    <a:lstStyle/>
                    <a:p>
                      <a:pPr marL="285750" indent="-285750">
                        <a:lnSpc>
                          <a:spcPct val="107000"/>
                        </a:lnSpc>
                        <a:spcAft>
                          <a:spcPts val="800"/>
                        </a:spcAft>
                        <a:buFont typeface="Arial" panose="020B0604020202020204" pitchFamily="34" charset="0"/>
                        <a:buChar char="•"/>
                      </a:pPr>
                      <a:r>
                        <a:rPr lang="en-US" sz="2000" b="1" dirty="0">
                          <a:effectLst/>
                        </a:rPr>
                        <a:t>Communication strategy</a:t>
                      </a:r>
                      <a:r>
                        <a:rPr lang="en-US" sz="2000" dirty="0">
                          <a:effectLst/>
                        </a:rPr>
                        <a:t> in place that describes how, when and where selections are communicated to athlete, sport community and general public</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2960259229"/>
                  </a:ext>
                </a:extLst>
              </a:tr>
              <a:tr h="163195">
                <a:tc>
                  <a:txBody>
                    <a:bodyPr/>
                    <a:lstStyle/>
                    <a:p>
                      <a:pPr marL="285750" indent="-285750">
                        <a:lnSpc>
                          <a:spcPct val="107000"/>
                        </a:lnSpc>
                        <a:spcAft>
                          <a:spcPts val="800"/>
                        </a:spcAft>
                        <a:buFont typeface="Arial" panose="020B0604020202020204" pitchFamily="34" charset="0"/>
                        <a:buChar char="•"/>
                      </a:pPr>
                      <a:r>
                        <a:rPr lang="en-US" sz="2000" b="1" dirty="0">
                          <a:effectLst/>
                        </a:rPr>
                        <a:t>Appeals process </a:t>
                      </a:r>
                      <a:r>
                        <a:rPr lang="en-US" sz="2000" dirty="0">
                          <a:effectLst/>
                        </a:rPr>
                        <a:t>is clearly described in the policy</a:t>
                      </a:r>
                      <a:endParaRPr lang="en-AU" sz="2000" dirty="0">
                        <a:effectLst/>
                        <a:latin typeface="Cambria" panose="020405030504060302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329362691"/>
                  </a:ext>
                </a:extLst>
              </a:tr>
            </a:tbl>
          </a:graphicData>
        </a:graphic>
      </p:graphicFrame>
    </p:spTree>
    <p:extLst>
      <p:ext uri="{BB962C8B-B14F-4D97-AF65-F5344CB8AC3E}">
        <p14:creationId xmlns:p14="http://schemas.microsoft.com/office/powerpoint/2010/main" val="297158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a:bodyPr>
          <a:lstStyle/>
          <a:p>
            <a:r>
              <a:rPr lang="en-AU" dirty="0"/>
              <a:t>Philosophy</a:t>
            </a:r>
          </a:p>
        </p:txBody>
      </p:sp>
      <p:sp>
        <p:nvSpPr>
          <p:cNvPr id="3" name="TextBox 2"/>
          <p:cNvSpPr txBox="1"/>
          <p:nvPr/>
        </p:nvSpPr>
        <p:spPr>
          <a:xfrm>
            <a:off x="838200" y="1306286"/>
            <a:ext cx="10427249"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t>Effective selection policies and criteria start with a guiding philosophy. The philosophy should describe the general purpose of the process as well as how the process will be implemented.</a:t>
            </a:r>
            <a:endParaRPr lang="en-AU" sz="3200" dirty="0"/>
          </a:p>
          <a:p>
            <a:pPr marL="285750" indent="-285750">
              <a:buFont typeface="Arial" panose="020B0604020202020204" pitchFamily="34" charset="0"/>
              <a:buChar char="•"/>
            </a:pPr>
            <a:r>
              <a:rPr lang="en-US" sz="3200" dirty="0"/>
              <a:t>The philosophy usually explains the balance between always selecting the best possible team and the athlete development process (i.e. as a way to trial and test developing athletes etc.).</a:t>
            </a:r>
            <a:endParaRPr lang="en-AU" sz="3200" dirty="0"/>
          </a:p>
        </p:txBody>
      </p:sp>
    </p:spTree>
    <p:extLst>
      <p:ext uri="{BB962C8B-B14F-4D97-AF65-F5344CB8AC3E}">
        <p14:creationId xmlns:p14="http://schemas.microsoft.com/office/powerpoint/2010/main" val="34580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988"/>
            <a:ext cx="10515600" cy="994491"/>
          </a:xfrm>
        </p:spPr>
        <p:txBody>
          <a:bodyPr>
            <a:normAutofit/>
          </a:bodyPr>
          <a:lstStyle/>
          <a:p>
            <a:r>
              <a:rPr lang="en-AU" dirty="0"/>
              <a:t>Nomination of NF Selection Committee</a:t>
            </a:r>
          </a:p>
        </p:txBody>
      </p:sp>
      <p:sp>
        <p:nvSpPr>
          <p:cNvPr id="3" name="TextBox 2"/>
          <p:cNvSpPr txBox="1"/>
          <p:nvPr/>
        </p:nvSpPr>
        <p:spPr>
          <a:xfrm>
            <a:off x="838200" y="1306286"/>
            <a:ext cx="10427249" cy="4031873"/>
          </a:xfrm>
          <a:prstGeom prst="rect">
            <a:avLst/>
          </a:prstGeom>
          <a:noFill/>
        </p:spPr>
        <p:txBody>
          <a:bodyPr wrap="square" rtlCol="0">
            <a:spAutoFit/>
          </a:bodyPr>
          <a:lstStyle/>
          <a:p>
            <a:pPr marL="285750" indent="-285750">
              <a:buFont typeface="Arial" panose="020B0604020202020204" pitchFamily="34" charset="0"/>
              <a:buChar char="•"/>
            </a:pPr>
            <a:r>
              <a:rPr lang="en-AU" sz="3200" dirty="0"/>
              <a:t>Why have one?</a:t>
            </a:r>
          </a:p>
          <a:p>
            <a:pPr marL="285750" indent="-285750">
              <a:buFont typeface="Arial" panose="020B0604020202020204" pitchFamily="34" charset="0"/>
              <a:buChar char="•"/>
            </a:pPr>
            <a:r>
              <a:rPr lang="en-AU" sz="3200" dirty="0"/>
              <a:t>How are they identified or selected?</a:t>
            </a:r>
          </a:p>
          <a:p>
            <a:pPr marL="285750" indent="-285750">
              <a:buFont typeface="Arial" panose="020B0604020202020204" pitchFamily="34" charset="0"/>
              <a:buChar char="•"/>
            </a:pPr>
            <a:r>
              <a:rPr lang="en-AU" sz="3200" dirty="0"/>
              <a:t>Who should be part of the selection committee? Coach, external, other HP coaches, board members?</a:t>
            </a:r>
          </a:p>
          <a:p>
            <a:pPr marL="285750" indent="-285750">
              <a:buFont typeface="Arial" panose="020B0604020202020204" pitchFamily="34" charset="0"/>
              <a:buChar char="•"/>
            </a:pPr>
            <a:r>
              <a:rPr lang="en-AU" sz="3200" dirty="0"/>
              <a:t>Conflict of interest? How should this be handled?</a:t>
            </a:r>
          </a:p>
          <a:p>
            <a:pPr marL="285750" indent="-285750">
              <a:buFont typeface="Arial" panose="020B0604020202020204" pitchFamily="34" charset="0"/>
              <a:buChar char="•"/>
            </a:pPr>
            <a:r>
              <a:rPr lang="en-AU" sz="3200" dirty="0"/>
              <a:t>When? How long is their term for?</a:t>
            </a:r>
          </a:p>
          <a:p>
            <a:pPr marL="285750" indent="-285750">
              <a:buFont typeface="Arial" panose="020B0604020202020204" pitchFamily="34" charset="0"/>
              <a:buChar char="•"/>
            </a:pPr>
            <a:r>
              <a:rPr lang="en-AU" sz="3200" dirty="0"/>
              <a:t>Responsibilities?</a:t>
            </a:r>
          </a:p>
          <a:p>
            <a:pPr marL="285750" indent="-285750">
              <a:buFont typeface="Arial" panose="020B0604020202020204" pitchFamily="34" charset="0"/>
              <a:buChar char="•"/>
            </a:pPr>
            <a:endParaRPr lang="en-AU" sz="3200" dirty="0"/>
          </a:p>
        </p:txBody>
      </p:sp>
    </p:spTree>
    <p:extLst>
      <p:ext uri="{BB962C8B-B14F-4D97-AF65-F5344CB8AC3E}">
        <p14:creationId xmlns:p14="http://schemas.microsoft.com/office/powerpoint/2010/main" val="255189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21081</TotalTime>
  <Words>11011</Words>
  <Application>Microsoft Office PowerPoint</Application>
  <PresentationFormat>Widescreen</PresentationFormat>
  <Paragraphs>2681</Paragraphs>
  <Slides>145</Slides>
  <Notes>33</Notes>
  <HiddenSlides>0</HiddenSlides>
  <MMClips>0</MMClips>
  <ScaleCrop>false</ScaleCrop>
  <HeadingPairs>
    <vt:vector size="4" baseType="variant">
      <vt:variant>
        <vt:lpstr>Theme</vt:lpstr>
      </vt:variant>
      <vt:variant>
        <vt:i4>1</vt:i4>
      </vt:variant>
      <vt:variant>
        <vt:lpstr>Slide Titles</vt:lpstr>
      </vt:variant>
      <vt:variant>
        <vt:i4>145</vt:i4>
      </vt:variant>
    </vt:vector>
  </HeadingPairs>
  <TitlesOfParts>
    <vt:vector size="146" baseType="lpstr">
      <vt:lpstr>Office Theme</vt:lpstr>
      <vt:lpstr>PowerPoint Presentation</vt:lpstr>
      <vt:lpstr>PowerPoint Presentation</vt:lpstr>
      <vt:lpstr>Welcome Remarks</vt:lpstr>
      <vt:lpstr>Welcome Remarks</vt:lpstr>
      <vt:lpstr>Welcome Remarks</vt:lpstr>
      <vt:lpstr>Welcome Remarks</vt:lpstr>
      <vt:lpstr>PowerPoint Presentation</vt:lpstr>
      <vt:lpstr>PowerPoint Presentation</vt:lpstr>
      <vt:lpstr>Workshop Overview</vt:lpstr>
      <vt:lpstr>Program</vt:lpstr>
      <vt:lpstr>8th PNG Games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Games - 2021</vt:lpstr>
      <vt:lpstr>Games - 2022</vt:lpstr>
      <vt:lpstr>Games - 2023</vt:lpstr>
      <vt:lpstr>Games - 2024</vt:lpstr>
      <vt:lpstr>PowerPoint Presentation</vt:lpstr>
      <vt:lpstr>PowerPoint Presentation</vt:lpstr>
      <vt:lpstr>PowerPoint Presentation</vt:lpstr>
      <vt:lpstr>How was it developed?</vt:lpstr>
      <vt:lpstr>How do we get there?</vt:lpstr>
      <vt:lpstr>Team PNG Overarching Goal</vt:lpstr>
      <vt:lpstr>Team PNG Performance Strategy - Overview</vt:lpstr>
      <vt:lpstr>PowerPoint Presentation</vt:lpstr>
      <vt:lpstr>Games Targets – 2021</vt:lpstr>
      <vt:lpstr>Games Targets - 2022</vt:lpstr>
      <vt:lpstr>Games Targets - 2023</vt:lpstr>
      <vt:lpstr>Games Targets – 2024</vt:lpstr>
      <vt:lpstr>Performance Standards</vt:lpstr>
      <vt:lpstr>Team PNG Performance Strategy</vt:lpstr>
      <vt:lpstr>National High Performance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NF Planning template</vt:lpstr>
      <vt:lpstr>Alignment, Stakeholder Input, Values</vt:lpstr>
      <vt:lpstr>Performance History, SWOT, </vt:lpstr>
      <vt:lpstr>Goals</vt:lpstr>
      <vt:lpstr>NF Planning template – Performance Goals</vt:lpstr>
      <vt:lpstr>Goals</vt:lpstr>
      <vt:lpstr>Programs – Activities/Events</vt:lpstr>
      <vt:lpstr>Key Program Outcomes</vt:lpstr>
      <vt:lpstr>Key competitions and camps</vt:lpstr>
      <vt:lpstr>Athletes &amp; Officials</vt:lpstr>
      <vt:lpstr>Budget</vt:lpstr>
      <vt:lpstr>ACTIVITY</vt:lpstr>
      <vt:lpstr>PowerPoint Presentation</vt:lpstr>
      <vt:lpstr>PowerPoint Presentation</vt:lpstr>
      <vt:lpstr>Philosophy</vt:lpstr>
      <vt:lpstr>Nomination of NF Selection Committee</vt:lpstr>
      <vt:lpstr>Establishing Sport specific criteria</vt:lpstr>
      <vt:lpstr>Sport specific criteria – Direct sport performance</vt:lpstr>
      <vt:lpstr>Sport specific criteria – Indirect sport performance</vt:lpstr>
      <vt:lpstr>Sport specific criteria – Sports Medicine/Sports Science data</vt:lpstr>
      <vt:lpstr>Communication</vt:lpstr>
      <vt:lpstr>Appeals Process</vt:lpstr>
      <vt:lpstr>ACTIVITY</vt:lpstr>
      <vt:lpstr>PowerPoint Presentation</vt:lpstr>
      <vt:lpstr>NF / Athlete Tiering System Policy &amp; Resource Allocation Policy</vt:lpstr>
      <vt:lpstr>Resource Allocation Policy</vt:lpstr>
      <vt:lpstr>Resource Allocation Policy</vt:lpstr>
      <vt:lpstr>NF / Athlete Tiering System Policy</vt:lpstr>
      <vt:lpstr>NF / Athlete Tiering System Policy</vt:lpstr>
      <vt:lpstr>Performance Evaluation Criteria’s</vt:lpstr>
      <vt:lpstr>Performance Evaluation Scoring –  Athlete Ranking</vt:lpstr>
      <vt:lpstr>Performance Evaluation Scoring –  Direction of trend Ranking</vt:lpstr>
      <vt:lpstr>Performance Evaluation Scoring –  # of Medals available at CWG</vt:lpstr>
      <vt:lpstr>Performance Evaluation Scoring –  Previous CWG experience/results</vt:lpstr>
      <vt:lpstr>Performance Evaluation Scoring –  Predicted CWG performance</vt:lpstr>
      <vt:lpstr>Performance Evaluation Scoring –  # of Medals available at Pacific Games</vt:lpstr>
      <vt:lpstr>Performance Evaluation Scoring –  Previous Pacific Games experience/results</vt:lpstr>
      <vt:lpstr>Performance Evaluation Scoring –  Predicted Pacific Games performance</vt:lpstr>
      <vt:lpstr>Performance Evaluation Scoring –  Qualification Process (Olympic Games)</vt:lpstr>
      <vt:lpstr>Performance Evaluation Scoring –  Olympic Games competition structure</vt:lpstr>
      <vt:lpstr>Performance Evaluation Scoring –  Olympic ranking</vt:lpstr>
      <vt:lpstr>Performance Evaluation Scoring –  Previous Olympic Games experience</vt:lpstr>
      <vt:lpstr>Performance Evaluation Scoring –  Predicted Olympic Games performance</vt:lpstr>
      <vt:lpstr>Performance Evaluation Scoring –  Team 2022 Scoring Summary (Example)</vt:lpstr>
      <vt:lpstr>Performance Evaluation Scoring –  Team 2023 Scoring Summary (Example)</vt:lpstr>
      <vt:lpstr>Performance Evaluation Scoring –  Team 2024 Scoring Summary (Example)</vt:lpstr>
      <vt:lpstr>Governance/Management Factors</vt:lpstr>
      <vt:lpstr>ACTIVITY</vt:lpstr>
      <vt:lpstr>Resource Allocation Policy – Tier 1</vt:lpstr>
      <vt:lpstr>Resource Allocation Policy – Tier 2</vt:lpstr>
      <vt:lpstr>Resource Allocation Policy – Tier 3</vt:lpstr>
      <vt:lpstr>Resource Allocation Policy – Tier 4</vt:lpstr>
      <vt:lpstr>PowerPoint Presentation</vt:lpstr>
      <vt:lpstr>NF Funding request form</vt:lpstr>
      <vt:lpstr>NF Funding request form</vt:lpstr>
      <vt:lpstr>NF Funding request form - Requirements</vt:lpstr>
      <vt:lpstr>PowerPoint Presentation</vt:lpstr>
      <vt:lpstr>Workshop recap</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Amini</dc:creator>
  <cp:lastModifiedBy>Chris Amini</cp:lastModifiedBy>
  <cp:revision>249</cp:revision>
  <dcterms:created xsi:type="dcterms:W3CDTF">2019-09-18T02:14:30Z</dcterms:created>
  <dcterms:modified xsi:type="dcterms:W3CDTF">2021-06-05T00:36:51Z</dcterms:modified>
</cp:coreProperties>
</file>